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sldIdLst>
    <p:sldId id="768" r:id="rId5"/>
    <p:sldId id="705" r:id="rId6"/>
    <p:sldId id="669" r:id="rId7"/>
    <p:sldId id="651" r:id="rId8"/>
    <p:sldId id="691" r:id="rId9"/>
    <p:sldId id="519" r:id="rId10"/>
    <p:sldId id="681" r:id="rId11"/>
    <p:sldId id="680" r:id="rId12"/>
    <p:sldId id="271" r:id="rId13"/>
    <p:sldId id="782" r:id="rId14"/>
    <p:sldId id="687" r:id="rId15"/>
    <p:sldId id="784" r:id="rId16"/>
    <p:sldId id="783" r:id="rId17"/>
    <p:sldId id="771" r:id="rId18"/>
    <p:sldId id="785" r:id="rId19"/>
    <p:sldId id="776" r:id="rId20"/>
    <p:sldId id="501" r:id="rId21"/>
    <p:sldId id="690" r:id="rId22"/>
    <p:sldId id="272" r:id="rId23"/>
    <p:sldId id="652" r:id="rId24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F34217A-3356-003C-3170-1E1451956FF4}" name="Schott, Timothy" initials="ST" userId="S::timothy.schott@dmschools.org::7c3bfc5d-6264-4ebf-8a37-8cb0b5f9793a" providerId="AD"/>
  <p188:author id="{97101E7E-F8F9-92A8-7845-3EC26F806DC7}" name="Berger, David" initials="BD" userId="S::david.berger@dmschools.org::0de05716-45ed-4d36-b747-a1d69e5f50fc" providerId="AD"/>
  <p188:author id="{3F82ABC9-92E1-14EC-F73C-C36B48431DF2}" name="Christensen, Casaundra" initials="CC" userId="S::casaundra.christensen@dmschools.org::6352751e-d531-4344-a9a1-00b1571d6e60" providerId="AD"/>
  <p188:author id="{B3B5E9EC-3050-00EE-6B89-2E7764116699}" name="Smith, Matthew" initials="SM" userId="S::matthew.smith@dmschools.org::f36304fa-71a8-4a8f-8e23-ab98e279882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6262"/>
    <a:srgbClr val="404040"/>
    <a:srgbClr val="EB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62"/>
    <p:restoredTop sz="72582" autoAdjust="0"/>
  </p:normalViewPr>
  <p:slideViewPr>
    <p:cSldViewPr snapToGrid="0">
      <p:cViewPr varScale="1">
        <p:scale>
          <a:sx n="180" d="100"/>
          <a:sy n="180" d="100"/>
        </p:scale>
        <p:origin x="200" y="54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all" spc="0" baseline="0">
                <a:solidFill>
                  <a:schemeClr val="accent1"/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r>
              <a:rPr lang="en-US" sz="1400" cap="all" baseline="0" dirty="0">
                <a:solidFill>
                  <a:schemeClr val="accent1"/>
                </a:solidFill>
              </a:rPr>
              <a:t>General Fund Revenue Sources (FY 2024)</a:t>
            </a:r>
          </a:p>
        </c:rich>
      </c:tx>
      <c:layout>
        <c:manualLayout>
          <c:xMode val="edge"/>
          <c:yMode val="edge"/>
          <c:x val="0.16522115291144163"/>
          <c:y val="2.99310172539352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all" spc="0" baseline="0">
              <a:solidFill>
                <a:schemeClr val="accent1"/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Revenue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647-4340-BA88-EB08C44B4F1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647-4340-BA88-EB08C44B4F1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647-4340-BA88-EB08C44B4F1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647-4340-BA88-EB08C44B4F14}"/>
              </c:ext>
            </c:extLst>
          </c:dPt>
          <c:cat>
            <c:strRef>
              <c:f>Sheet1!$A$2:$A$5</c:f>
              <c:strCache>
                <c:ptCount val="4"/>
                <c:pt idx="0">
                  <c:v>State, 61%</c:v>
                </c:pt>
                <c:pt idx="1">
                  <c:v>Local (including Property Tax), 28%</c:v>
                </c:pt>
                <c:pt idx="2">
                  <c:v>Federal, 11%</c:v>
                </c:pt>
                <c:pt idx="3">
                  <c:v>Intermediary, 0.0%</c:v>
                </c:pt>
              </c:strCache>
            </c:strRef>
          </c:cat>
          <c:val>
            <c:numRef>
              <c:f>Sheet1!$B$2:$B$5</c:f>
              <c:numCache>
                <c:formatCode>_("$"* #,##0_);_("$"* \(#,##0\);_("$"* "-"??_);_(@_)</c:formatCode>
                <c:ptCount val="4"/>
                <c:pt idx="0" formatCode="_(* #,##0_);_(* \(#,##0\);_(* &quot;-&quot;??_);_(@_)">
                  <c:v>286227757</c:v>
                </c:pt>
                <c:pt idx="1">
                  <c:v>131144731</c:v>
                </c:pt>
                <c:pt idx="2">
                  <c:v>49429150</c:v>
                </c:pt>
                <c:pt idx="3">
                  <c:v>12137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647-4340-BA88-EB08C44B4F1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Percent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540-49E4-AA3A-D5684AC6E81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540-49E4-AA3A-D5684AC6E81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540-49E4-AA3A-D5684AC6E81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8540-49E4-AA3A-D5684AC6E81B}"/>
              </c:ext>
            </c:extLst>
          </c:dPt>
          <c:cat>
            <c:strRef>
              <c:f>Sheet1!$A$2:$A$5</c:f>
              <c:strCache>
                <c:ptCount val="4"/>
                <c:pt idx="0">
                  <c:v>State, 61%</c:v>
                </c:pt>
                <c:pt idx="1">
                  <c:v>Local (including Property Tax), 28%</c:v>
                </c:pt>
                <c:pt idx="2">
                  <c:v>Federal, 11%</c:v>
                </c:pt>
                <c:pt idx="3">
                  <c:v>Intermediary, 0.0%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0.6131519083814525</c:v>
                </c:pt>
                <c:pt idx="1">
                  <c:v>0.28093586355715405</c:v>
                </c:pt>
                <c:pt idx="2">
                  <c:v>0.1058862284001795</c:v>
                </c:pt>
                <c:pt idx="3">
                  <c:v>2.5999661213939114E-5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B70-4AA0-8600-A798225075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5886991672337254"/>
          <c:y val="0.42659064502520561"/>
          <c:w val="0.39278231424775606"/>
          <c:h val="0.375921792844365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Gill Sans MT" panose="020B0502020104020203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r>
              <a:rPr lang="en-US" sz="1400" b="0" i="0" u="none" strike="noStrike" kern="1200" cap="all" baseline="0">
                <a:solidFill>
                  <a:schemeClr val="accent1"/>
                </a:solidFill>
                <a:latin typeface="Gill Sans MT" panose="020B0502020104020203" pitchFamily="34" charset="0"/>
                <a:ea typeface="+mn-ea"/>
                <a:cs typeface="+mn-cs"/>
              </a:rPr>
              <a:t>Annual percent growth in SSA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Allowable Growth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51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D5DF-48C0-8AFC-08C56C15BB54}"/>
              </c:ext>
            </c:extLst>
          </c:dPt>
          <c:cat>
            <c:numRef>
              <c:f>Sheet1!$A$2:$A$53</c:f>
              <c:numCache>
                <c:formatCode>General</c:formatCode>
                <c:ptCount val="52"/>
                <c:pt idx="0">
                  <c:v>1973</c:v>
                </c:pt>
                <c:pt idx="1">
                  <c:v>1974</c:v>
                </c:pt>
                <c:pt idx="2">
                  <c:v>1975</c:v>
                </c:pt>
                <c:pt idx="3">
                  <c:v>1976</c:v>
                </c:pt>
                <c:pt idx="4">
                  <c:v>1977</c:v>
                </c:pt>
                <c:pt idx="5">
                  <c:v>1978</c:v>
                </c:pt>
                <c:pt idx="6">
                  <c:v>1979</c:v>
                </c:pt>
                <c:pt idx="7">
                  <c:v>1980</c:v>
                </c:pt>
                <c:pt idx="8">
                  <c:v>1981</c:v>
                </c:pt>
                <c:pt idx="9">
                  <c:v>1982</c:v>
                </c:pt>
                <c:pt idx="10">
                  <c:v>1983</c:v>
                </c:pt>
                <c:pt idx="11">
                  <c:v>1984</c:v>
                </c:pt>
                <c:pt idx="12">
                  <c:v>1985</c:v>
                </c:pt>
                <c:pt idx="13">
                  <c:v>1986</c:v>
                </c:pt>
                <c:pt idx="14">
                  <c:v>1987</c:v>
                </c:pt>
                <c:pt idx="15">
                  <c:v>1988</c:v>
                </c:pt>
                <c:pt idx="16">
                  <c:v>1989</c:v>
                </c:pt>
                <c:pt idx="17">
                  <c:v>1990</c:v>
                </c:pt>
                <c:pt idx="18">
                  <c:v>1991</c:v>
                </c:pt>
                <c:pt idx="19">
                  <c:v>1992</c:v>
                </c:pt>
                <c:pt idx="20">
                  <c:v>1993</c:v>
                </c:pt>
                <c:pt idx="21">
                  <c:v>1994</c:v>
                </c:pt>
                <c:pt idx="22">
                  <c:v>1995</c:v>
                </c:pt>
                <c:pt idx="23">
                  <c:v>1996</c:v>
                </c:pt>
                <c:pt idx="24">
                  <c:v>1997</c:v>
                </c:pt>
                <c:pt idx="25">
                  <c:v>1998</c:v>
                </c:pt>
                <c:pt idx="26">
                  <c:v>1999</c:v>
                </c:pt>
                <c:pt idx="27">
                  <c:v>2000</c:v>
                </c:pt>
                <c:pt idx="28">
                  <c:v>2001</c:v>
                </c:pt>
                <c:pt idx="29">
                  <c:v>2002</c:v>
                </c:pt>
                <c:pt idx="30">
                  <c:v>2003</c:v>
                </c:pt>
                <c:pt idx="31">
                  <c:v>2004</c:v>
                </c:pt>
                <c:pt idx="32">
                  <c:v>2005</c:v>
                </c:pt>
                <c:pt idx="33">
                  <c:v>2006</c:v>
                </c:pt>
                <c:pt idx="34">
                  <c:v>2007</c:v>
                </c:pt>
                <c:pt idx="35">
                  <c:v>2008</c:v>
                </c:pt>
                <c:pt idx="36">
                  <c:v>2009</c:v>
                </c:pt>
                <c:pt idx="37">
                  <c:v>2010</c:v>
                </c:pt>
                <c:pt idx="38">
                  <c:v>2011</c:v>
                </c:pt>
                <c:pt idx="39">
                  <c:v>2012</c:v>
                </c:pt>
                <c:pt idx="40">
                  <c:v>2013</c:v>
                </c:pt>
                <c:pt idx="41">
                  <c:v>2014</c:v>
                </c:pt>
                <c:pt idx="42">
                  <c:v>2015</c:v>
                </c:pt>
                <c:pt idx="43">
                  <c:v>2016</c:v>
                </c:pt>
                <c:pt idx="44">
                  <c:v>2017</c:v>
                </c:pt>
                <c:pt idx="45">
                  <c:v>2018</c:v>
                </c:pt>
                <c:pt idx="46">
                  <c:v>2019</c:v>
                </c:pt>
                <c:pt idx="47">
                  <c:v>2020</c:v>
                </c:pt>
                <c:pt idx="48">
                  <c:v>2021</c:v>
                </c:pt>
                <c:pt idx="49">
                  <c:v>2022</c:v>
                </c:pt>
                <c:pt idx="50">
                  <c:v>2023</c:v>
                </c:pt>
                <c:pt idx="51">
                  <c:v>2024</c:v>
                </c:pt>
              </c:numCache>
            </c:numRef>
          </c:cat>
          <c:val>
            <c:numRef>
              <c:f>Sheet1!$B$2:$B$53</c:f>
              <c:numCache>
                <c:formatCode>0.00%</c:formatCode>
                <c:ptCount val="52"/>
                <c:pt idx="0">
                  <c:v>4.9299999999999997E-2</c:v>
                </c:pt>
                <c:pt idx="1">
                  <c:v>0.05</c:v>
                </c:pt>
                <c:pt idx="2">
                  <c:v>0.08</c:v>
                </c:pt>
                <c:pt idx="3">
                  <c:v>0.107</c:v>
                </c:pt>
                <c:pt idx="4">
                  <c:v>9.8299999999999998E-2</c:v>
                </c:pt>
                <c:pt idx="5">
                  <c:v>7.8399999999999997E-2</c:v>
                </c:pt>
                <c:pt idx="6">
                  <c:v>9.4200000000000006E-2</c:v>
                </c:pt>
                <c:pt idx="7">
                  <c:v>9.4799999999999995E-2</c:v>
                </c:pt>
                <c:pt idx="8">
                  <c:v>0.13589999999999999</c:v>
                </c:pt>
                <c:pt idx="9">
                  <c:v>0.05</c:v>
                </c:pt>
                <c:pt idx="10">
                  <c:v>7.0000000000000007E-2</c:v>
                </c:pt>
                <c:pt idx="11">
                  <c:v>6.0999999999999999E-2</c:v>
                </c:pt>
                <c:pt idx="12">
                  <c:v>2.5399999999999999E-2</c:v>
                </c:pt>
                <c:pt idx="13">
                  <c:v>5.33E-2</c:v>
                </c:pt>
                <c:pt idx="14">
                  <c:v>3.8399999999999997E-2</c:v>
                </c:pt>
                <c:pt idx="15">
                  <c:v>3.4700000000000002E-2</c:v>
                </c:pt>
                <c:pt idx="16">
                  <c:v>3.5900000000000001E-2</c:v>
                </c:pt>
                <c:pt idx="17">
                  <c:v>3.5299999999999998E-2</c:v>
                </c:pt>
                <c:pt idx="18">
                  <c:v>7.1800000000000003E-2</c:v>
                </c:pt>
                <c:pt idx="19">
                  <c:v>4.2099999999999999E-2</c:v>
                </c:pt>
                <c:pt idx="20">
                  <c:v>4.1500000000000002E-2</c:v>
                </c:pt>
                <c:pt idx="21">
                  <c:v>2.1000000000000001E-2</c:v>
                </c:pt>
                <c:pt idx="22">
                  <c:v>2.8500000000000001E-2</c:v>
                </c:pt>
                <c:pt idx="23">
                  <c:v>3.5299999999999998E-2</c:v>
                </c:pt>
                <c:pt idx="24">
                  <c:v>3.3000000000000002E-2</c:v>
                </c:pt>
                <c:pt idx="25">
                  <c:v>3.5000000000000003E-2</c:v>
                </c:pt>
                <c:pt idx="26">
                  <c:v>3.5000000000000003E-2</c:v>
                </c:pt>
                <c:pt idx="27">
                  <c:v>0.03</c:v>
                </c:pt>
                <c:pt idx="28">
                  <c:v>0.04</c:v>
                </c:pt>
                <c:pt idx="29">
                  <c:v>0.04</c:v>
                </c:pt>
                <c:pt idx="30">
                  <c:v>0.01</c:v>
                </c:pt>
                <c:pt idx="31">
                  <c:v>0.02</c:v>
                </c:pt>
                <c:pt idx="32">
                  <c:v>0.02</c:v>
                </c:pt>
                <c:pt idx="33">
                  <c:v>0.04</c:v>
                </c:pt>
                <c:pt idx="34">
                  <c:v>0.04</c:v>
                </c:pt>
                <c:pt idx="35">
                  <c:v>0.04</c:v>
                </c:pt>
                <c:pt idx="36">
                  <c:v>0.04</c:v>
                </c:pt>
                <c:pt idx="37">
                  <c:v>0.04</c:v>
                </c:pt>
                <c:pt idx="38">
                  <c:v>0.02</c:v>
                </c:pt>
                <c:pt idx="39">
                  <c:v>0</c:v>
                </c:pt>
                <c:pt idx="40">
                  <c:v>0.02</c:v>
                </c:pt>
                <c:pt idx="41">
                  <c:v>0.02</c:v>
                </c:pt>
                <c:pt idx="42">
                  <c:v>0.04</c:v>
                </c:pt>
                <c:pt idx="43">
                  <c:v>1.2500000000000001E-2</c:v>
                </c:pt>
                <c:pt idx="44">
                  <c:v>2.2499999999999999E-2</c:v>
                </c:pt>
                <c:pt idx="45">
                  <c:v>1.11E-2</c:v>
                </c:pt>
                <c:pt idx="46">
                  <c:v>0.01</c:v>
                </c:pt>
                <c:pt idx="47">
                  <c:v>2.06E-2</c:v>
                </c:pt>
                <c:pt idx="48">
                  <c:v>2.3E-2</c:v>
                </c:pt>
                <c:pt idx="49">
                  <c:v>2.4E-2</c:v>
                </c:pt>
                <c:pt idx="50">
                  <c:v>2.5000000000000001E-2</c:v>
                </c:pt>
                <c:pt idx="51">
                  <c:v>0.03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E0C-4232-B34F-A78431B7D6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35174768"/>
        <c:axId val="1735174352"/>
      </c:lineChart>
      <c:catAx>
        <c:axId val="1735174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n-US"/>
          </a:p>
        </c:txPr>
        <c:crossAx val="1735174352"/>
        <c:crosses val="autoZero"/>
        <c:auto val="1"/>
        <c:lblAlgn val="ctr"/>
        <c:lblOffset val="100"/>
        <c:noMultiLvlLbl val="0"/>
      </c:catAx>
      <c:valAx>
        <c:axId val="1735174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n-US"/>
          </a:p>
        </c:txPr>
        <c:crossAx val="1735174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Gill Sans MT" panose="020B0502020104020203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elete val="1"/>
          </c:dLbls>
          <c:cat>
            <c:strRef>
              <c:f>Sheet1!$A$2:$A$6</c:f>
              <c:strCache>
                <c:ptCount val="5"/>
                <c:pt idx="0">
                  <c:v>SWVPP DMPS. 50%</c:v>
                </c:pt>
                <c:pt idx="1">
                  <c:v>SWVPP Partners, 22%</c:v>
                </c:pt>
                <c:pt idx="2">
                  <c:v>Head Start, 21%</c:v>
                </c:pt>
                <c:pt idx="3">
                  <c:v>ECI, 5%</c:v>
                </c:pt>
                <c:pt idx="4">
                  <c:v>Shared Visions, 2%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1021</c:v>
                </c:pt>
                <c:pt idx="1">
                  <c:v>437</c:v>
                </c:pt>
                <c:pt idx="2">
                  <c:v>424</c:v>
                </c:pt>
                <c:pt idx="3">
                  <c:v>95</c:v>
                </c:pt>
                <c:pt idx="4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AA-43AF-8F34-248010A1E16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>
              <a:latin typeface="Gill Sans MT" panose="020B0502020104020203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r>
              <a:rPr lang="en-US" cap="all" baseline="0" dirty="0">
                <a:solidFill>
                  <a:schemeClr val="accent1"/>
                </a:solidFill>
              </a:rPr>
              <a:t>All Funds by Fund Type (FY 2024)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All Fund by Fund Type (FY 2023)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787-4D35-A04A-BF6C9409495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787-4D35-A04A-BF6C9409495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787-4D35-A04A-BF6C9409495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787-4D35-A04A-BF6C9409495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787-4D35-A04A-BF6C94094958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Operating (i.e., General Fund), 77%</c:v>
                </c:pt>
                <c:pt idx="1">
                  <c:v>Special Revenue, 7%</c:v>
                </c:pt>
                <c:pt idx="2">
                  <c:v>Capital Projects, 7%</c:v>
                </c:pt>
                <c:pt idx="3">
                  <c:v>Debt Service, 4%</c:v>
                </c:pt>
                <c:pt idx="4">
                  <c:v>Enterprise, 5%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467974.63796000002</c:v>
                </c:pt>
                <c:pt idx="1">
                  <c:v>42552.329880000005</c:v>
                </c:pt>
                <c:pt idx="2">
                  <c:v>41989.542999999998</c:v>
                </c:pt>
                <c:pt idx="3">
                  <c:v>22099.325000000001</c:v>
                </c:pt>
                <c:pt idx="4">
                  <c:v>28299.42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64-4B11-ADD6-B09FFCD4C47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Gill Sans MT" panose="020B0502020104020203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603002-7B4B-41E8-999D-4DDE23585180}" type="doc">
      <dgm:prSet loTypeId="urn:diagrams.loki3.com/Bracket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D66E527B-2BFC-4C3B-BD10-0A8869A57B2C}">
      <dgm:prSet/>
      <dgm:spPr/>
      <dgm:t>
        <a:bodyPr/>
        <a:lstStyle/>
        <a:p>
          <a:r>
            <a:rPr lang="en-US">
              <a:latin typeface="Gill Sans MT" panose="020B0502020104020203" pitchFamily="34" charset="0"/>
            </a:rPr>
            <a:t>Regular Programs </a:t>
          </a:r>
        </a:p>
      </dgm:t>
    </dgm:pt>
    <dgm:pt modelId="{A24E21C1-ACA3-48C9-A9D5-E51F10B8DC27}" type="parTrans" cxnId="{5904B4FC-94D7-4D3C-8804-78EC0A580721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F8A48895-9F37-4BA6-AD80-5A3494679BCB}" type="sibTrans" cxnId="{5904B4FC-94D7-4D3C-8804-78EC0A580721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1AEAC27F-1089-472D-BD3B-1CD6FE865A86}">
      <dgm:prSet/>
      <dgm:spPr/>
      <dgm:t>
        <a:bodyPr/>
        <a:lstStyle/>
        <a:p>
          <a:r>
            <a:rPr lang="en-US">
              <a:latin typeface="Gill Sans MT" panose="020B0502020104020203" pitchFamily="34" charset="0"/>
            </a:rPr>
            <a:t>Per Student Funding</a:t>
          </a:r>
        </a:p>
      </dgm:t>
    </dgm:pt>
    <dgm:pt modelId="{C99BDF86-0E83-457C-9FFA-E2962FE45B8E}" type="parTrans" cxnId="{06263590-6BFC-46F6-B220-7EC25141A985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0E76A754-83B4-460D-AC48-DE4D45C4D66A}" type="sibTrans" cxnId="{06263590-6BFC-46F6-B220-7EC25141A985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12C1C4F5-87E2-463F-AE96-8A65F846E0E9}">
      <dgm:prSet/>
      <dgm:spPr/>
      <dgm:t>
        <a:bodyPr/>
        <a:lstStyle/>
        <a:p>
          <a:r>
            <a:rPr lang="en-US">
              <a:latin typeface="Gill Sans MT" panose="020B0502020104020203" pitchFamily="34" charset="0"/>
            </a:rPr>
            <a:t>Categorical Funding</a:t>
          </a:r>
        </a:p>
      </dgm:t>
    </dgm:pt>
    <dgm:pt modelId="{2B55B68E-6D36-4002-9892-C1ABC207134C}" type="parTrans" cxnId="{695A0A6E-FE96-4F6A-AA48-543E970087BF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6C955686-1385-467D-967E-611F9D164D9C}" type="sibTrans" cxnId="{695A0A6E-FE96-4F6A-AA48-543E970087BF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ECCA3E25-257A-4BB4-8B4E-537B49FB5B2A}">
      <dgm:prSet/>
      <dgm:spPr/>
      <dgm:t>
        <a:bodyPr/>
        <a:lstStyle/>
        <a:p>
          <a:r>
            <a:rPr lang="en-US">
              <a:latin typeface="Gill Sans MT" panose="020B0502020104020203" pitchFamily="34" charset="0"/>
            </a:rPr>
            <a:t>Primarily Per Student Funding</a:t>
          </a:r>
        </a:p>
      </dgm:t>
    </dgm:pt>
    <dgm:pt modelId="{D9C355F5-8A6E-4636-AD92-D14B566D3931}" type="parTrans" cxnId="{E2F22ECF-6165-45D2-BFE2-00B243098188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FBC8E364-7E45-4133-9186-CAE72BB9E684}" type="sibTrans" cxnId="{E2F22ECF-6165-45D2-BFE2-00B243098188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02913749-82C5-46A3-B42A-2357842CD712}">
      <dgm:prSet/>
      <dgm:spPr/>
      <dgm:t>
        <a:bodyPr/>
        <a:lstStyle/>
        <a:p>
          <a:r>
            <a:rPr lang="en-US">
              <a:latin typeface="Gill Sans MT" panose="020B0502020104020203" pitchFamily="34" charset="0"/>
            </a:rPr>
            <a:t>Certain Programs </a:t>
          </a:r>
        </a:p>
      </dgm:t>
    </dgm:pt>
    <dgm:pt modelId="{CF0DDE50-35DF-43B2-9B63-66BD69147594}" type="parTrans" cxnId="{7E529C86-EE28-472D-A437-FD3FB4DD22AC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28D62573-2D1F-4E71-9F4E-33D8DA6C8DD5}" type="sibTrans" cxnId="{7E529C86-EE28-472D-A437-FD3FB4DD22AC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D8B57584-011A-4DF0-B326-4AC03F5BFA3C}">
      <dgm:prSet/>
      <dgm:spPr/>
      <dgm:t>
        <a:bodyPr/>
        <a:lstStyle/>
        <a:p>
          <a:r>
            <a:rPr lang="en-US">
              <a:latin typeface="Gill Sans MT" panose="020B0502020104020203" pitchFamily="34" charset="0"/>
            </a:rPr>
            <a:t>Funding Based on Student “Weight”</a:t>
          </a:r>
        </a:p>
      </dgm:t>
    </dgm:pt>
    <dgm:pt modelId="{9B757AA5-6FC8-4930-9CF9-8722AC85157E}" type="parTrans" cxnId="{56DC7F4E-A8E5-42D7-B485-CD7190AAA300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E1AC8173-86A7-41F9-B983-D730BA28D66A}" type="sibTrans" cxnId="{56DC7F4E-A8E5-42D7-B485-CD7190AAA300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9876BFE6-6A65-45CB-B41D-1F7F1B7DA8D0}">
      <dgm:prSet/>
      <dgm:spPr/>
      <dgm:t>
        <a:bodyPr/>
        <a:lstStyle/>
        <a:p>
          <a:r>
            <a:rPr lang="en-US">
              <a:latin typeface="Gill Sans MT" panose="020B0502020104020203" pitchFamily="34" charset="0"/>
            </a:rPr>
            <a:t>Creates weights for students based on need</a:t>
          </a:r>
        </a:p>
      </dgm:t>
    </dgm:pt>
    <dgm:pt modelId="{B07C8F34-7D57-4D27-9CC7-6F36909ADFDE}" type="parTrans" cxnId="{7C81AA51-1D1C-421D-9319-F072D2C01555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B4937038-6DD9-4CD4-BFB0-05B92C27B30C}" type="sibTrans" cxnId="{7C81AA51-1D1C-421D-9319-F072D2C01555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F7062A6D-BCB2-46BC-B9B7-46BE7824627E}">
      <dgm:prSet/>
      <dgm:spPr/>
      <dgm:t>
        <a:bodyPr/>
        <a:lstStyle/>
        <a:p>
          <a:r>
            <a:rPr lang="en-US" dirty="0">
              <a:latin typeface="Gill Sans MT" panose="020B0502020104020203" pitchFamily="34" charset="0"/>
            </a:rPr>
            <a:t>Amount set annually Legislatively through the rate of increase to Supplemental State Aid</a:t>
          </a:r>
        </a:p>
      </dgm:t>
    </dgm:pt>
    <dgm:pt modelId="{516FBA5B-B869-4301-BA65-CC87E3226FF7}" type="parTrans" cxnId="{6ABD1F1C-1CCA-47BB-ABD0-FB5151675C97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54852714-4C6F-4192-8D77-652F7CA2DB95}" type="sibTrans" cxnId="{6ABD1F1C-1CCA-47BB-ABD0-FB5151675C97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07F12521-1314-458F-9CDF-88873D8DE669}">
      <dgm:prSet/>
      <dgm:spPr/>
      <dgm:t>
        <a:bodyPr/>
        <a:lstStyle/>
        <a:p>
          <a:r>
            <a:rPr lang="en-US">
              <a:latin typeface="Gill Sans MT" panose="020B0502020104020203" pitchFamily="34" charset="0"/>
            </a:rPr>
            <a:t>Weightings increase funding for certain programs (ELL, SPED</a:t>
          </a:r>
        </a:p>
      </dgm:t>
    </dgm:pt>
    <dgm:pt modelId="{59A62BB5-E422-4D11-B91E-95BAEC90A0DC}" type="parTrans" cxnId="{0DAE925C-C0F0-4407-9F73-34A8B449F4AC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4B67C3D4-3209-40A8-AAB9-923FE184FD7C}" type="sibTrans" cxnId="{0DAE925C-C0F0-4407-9F73-34A8B449F4AC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1ED95312-1A3C-4D9F-A8EE-E918C21D5AA3}" type="pres">
      <dgm:prSet presAssocID="{15603002-7B4B-41E8-999D-4DDE23585180}" presName="Name0" presStyleCnt="0">
        <dgm:presLayoutVars>
          <dgm:dir/>
          <dgm:animLvl val="lvl"/>
          <dgm:resizeHandles val="exact"/>
        </dgm:presLayoutVars>
      </dgm:prSet>
      <dgm:spPr/>
    </dgm:pt>
    <dgm:pt modelId="{620A9563-984D-4EE8-B01B-F86885B293DB}" type="pres">
      <dgm:prSet presAssocID="{D66E527B-2BFC-4C3B-BD10-0A8869A57B2C}" presName="linNode" presStyleCnt="0"/>
      <dgm:spPr/>
    </dgm:pt>
    <dgm:pt modelId="{2873D384-E18A-4B40-BF68-71ECB685B69F}" type="pres">
      <dgm:prSet presAssocID="{D66E527B-2BFC-4C3B-BD10-0A8869A57B2C}" presName="parTx" presStyleLbl="revTx" presStyleIdx="0" presStyleCnt="3">
        <dgm:presLayoutVars>
          <dgm:chMax val="1"/>
          <dgm:bulletEnabled val="1"/>
        </dgm:presLayoutVars>
      </dgm:prSet>
      <dgm:spPr/>
    </dgm:pt>
    <dgm:pt modelId="{37EAB8DD-B3E3-4D75-BA38-3D0ADEA9331D}" type="pres">
      <dgm:prSet presAssocID="{D66E527B-2BFC-4C3B-BD10-0A8869A57B2C}" presName="bracket" presStyleLbl="parChTrans1D1" presStyleIdx="0" presStyleCnt="3"/>
      <dgm:spPr/>
    </dgm:pt>
    <dgm:pt modelId="{6736E7AD-03D8-49EB-8CA2-109DEAE6A875}" type="pres">
      <dgm:prSet presAssocID="{D66E527B-2BFC-4C3B-BD10-0A8869A57B2C}" presName="spH" presStyleCnt="0"/>
      <dgm:spPr/>
    </dgm:pt>
    <dgm:pt modelId="{FBE85242-9CFA-4AD2-990D-36E925B0E925}" type="pres">
      <dgm:prSet presAssocID="{D66E527B-2BFC-4C3B-BD10-0A8869A57B2C}" presName="desTx" presStyleLbl="node1" presStyleIdx="0" presStyleCnt="3">
        <dgm:presLayoutVars>
          <dgm:bulletEnabled val="1"/>
        </dgm:presLayoutVars>
      </dgm:prSet>
      <dgm:spPr/>
    </dgm:pt>
    <dgm:pt modelId="{061E1504-4F61-4498-8D50-15969EF7BCC0}" type="pres">
      <dgm:prSet presAssocID="{F8A48895-9F37-4BA6-AD80-5A3494679BCB}" presName="spV" presStyleCnt="0"/>
      <dgm:spPr/>
    </dgm:pt>
    <dgm:pt modelId="{06F7228E-044F-44C4-9ED4-EE7EA43D7954}" type="pres">
      <dgm:prSet presAssocID="{12C1C4F5-87E2-463F-AE96-8A65F846E0E9}" presName="linNode" presStyleCnt="0"/>
      <dgm:spPr/>
    </dgm:pt>
    <dgm:pt modelId="{6CABE02C-7D59-43F9-8991-EDC39C5DACCE}" type="pres">
      <dgm:prSet presAssocID="{12C1C4F5-87E2-463F-AE96-8A65F846E0E9}" presName="parTx" presStyleLbl="revTx" presStyleIdx="1" presStyleCnt="3">
        <dgm:presLayoutVars>
          <dgm:chMax val="1"/>
          <dgm:bulletEnabled val="1"/>
        </dgm:presLayoutVars>
      </dgm:prSet>
      <dgm:spPr/>
    </dgm:pt>
    <dgm:pt modelId="{88586A94-F4B8-45F7-ACE3-4E6A466C1926}" type="pres">
      <dgm:prSet presAssocID="{12C1C4F5-87E2-463F-AE96-8A65F846E0E9}" presName="bracket" presStyleLbl="parChTrans1D1" presStyleIdx="1" presStyleCnt="3"/>
      <dgm:spPr/>
    </dgm:pt>
    <dgm:pt modelId="{4B03A2BF-80A9-4DD0-A966-9952E3EC1434}" type="pres">
      <dgm:prSet presAssocID="{12C1C4F5-87E2-463F-AE96-8A65F846E0E9}" presName="spH" presStyleCnt="0"/>
      <dgm:spPr/>
    </dgm:pt>
    <dgm:pt modelId="{B52FE2FC-A6BD-4D50-AB96-BEFF6433D19D}" type="pres">
      <dgm:prSet presAssocID="{12C1C4F5-87E2-463F-AE96-8A65F846E0E9}" presName="desTx" presStyleLbl="node1" presStyleIdx="1" presStyleCnt="3">
        <dgm:presLayoutVars>
          <dgm:bulletEnabled val="1"/>
        </dgm:presLayoutVars>
      </dgm:prSet>
      <dgm:spPr/>
    </dgm:pt>
    <dgm:pt modelId="{AB891DD6-5C5E-42AF-9C71-18A0E8D6BAE7}" type="pres">
      <dgm:prSet presAssocID="{6C955686-1385-467D-967E-611F9D164D9C}" presName="spV" presStyleCnt="0"/>
      <dgm:spPr/>
    </dgm:pt>
    <dgm:pt modelId="{07EA92FC-06F8-4E14-8805-94F7200AE352}" type="pres">
      <dgm:prSet presAssocID="{02913749-82C5-46A3-B42A-2357842CD712}" presName="linNode" presStyleCnt="0"/>
      <dgm:spPr/>
    </dgm:pt>
    <dgm:pt modelId="{D4E5E9EF-BDE1-45B0-8076-4DC96BFEDADA}" type="pres">
      <dgm:prSet presAssocID="{02913749-82C5-46A3-B42A-2357842CD712}" presName="parTx" presStyleLbl="revTx" presStyleIdx="2" presStyleCnt="3">
        <dgm:presLayoutVars>
          <dgm:chMax val="1"/>
          <dgm:bulletEnabled val="1"/>
        </dgm:presLayoutVars>
      </dgm:prSet>
      <dgm:spPr/>
    </dgm:pt>
    <dgm:pt modelId="{15053AF0-087D-4686-AC96-3B78AAC7B0E8}" type="pres">
      <dgm:prSet presAssocID="{02913749-82C5-46A3-B42A-2357842CD712}" presName="bracket" presStyleLbl="parChTrans1D1" presStyleIdx="2" presStyleCnt="3"/>
      <dgm:spPr/>
    </dgm:pt>
    <dgm:pt modelId="{1CCB760D-397E-435F-9573-4C989569D109}" type="pres">
      <dgm:prSet presAssocID="{02913749-82C5-46A3-B42A-2357842CD712}" presName="spH" presStyleCnt="0"/>
      <dgm:spPr/>
    </dgm:pt>
    <dgm:pt modelId="{646251EB-43EF-426A-8936-3C1B6E8514B6}" type="pres">
      <dgm:prSet presAssocID="{02913749-82C5-46A3-B42A-2357842CD712}" presName="desTx" presStyleLbl="node1" presStyleIdx="2" presStyleCnt="3">
        <dgm:presLayoutVars>
          <dgm:bulletEnabled val="1"/>
        </dgm:presLayoutVars>
      </dgm:prSet>
      <dgm:spPr/>
    </dgm:pt>
  </dgm:ptLst>
  <dgm:cxnLst>
    <dgm:cxn modelId="{6ABD1F1C-1CCA-47BB-ABD0-FB5151675C97}" srcId="{1AEAC27F-1089-472D-BD3B-1CD6FE865A86}" destId="{F7062A6D-BCB2-46BC-B9B7-46BE7824627E}" srcOrd="0" destOrd="0" parTransId="{516FBA5B-B869-4301-BA65-CC87E3226FF7}" sibTransId="{54852714-4C6F-4192-8D77-652F7CA2DB95}"/>
    <dgm:cxn modelId="{895F7A40-2617-4EF8-A4C9-3F3CBBA946B5}" type="presOf" srcId="{F7062A6D-BCB2-46BC-B9B7-46BE7824627E}" destId="{FBE85242-9CFA-4AD2-990D-36E925B0E925}" srcOrd="0" destOrd="1" presId="urn:diagrams.loki3.com/BracketList"/>
    <dgm:cxn modelId="{420AC64B-0515-4105-8A2C-2D57811EA7C9}" type="presOf" srcId="{D66E527B-2BFC-4C3B-BD10-0A8869A57B2C}" destId="{2873D384-E18A-4B40-BF68-71ECB685B69F}" srcOrd="0" destOrd="0" presId="urn:diagrams.loki3.com/BracketList"/>
    <dgm:cxn modelId="{56DC7F4E-A8E5-42D7-B485-CD7190AAA300}" srcId="{02913749-82C5-46A3-B42A-2357842CD712}" destId="{D8B57584-011A-4DF0-B326-4AC03F5BFA3C}" srcOrd="0" destOrd="0" parTransId="{9B757AA5-6FC8-4930-9CF9-8722AC85157E}" sibTransId="{E1AC8173-86A7-41F9-B983-D730BA28D66A}"/>
    <dgm:cxn modelId="{1787014F-2D70-4BF5-AE89-5BC0C8F2E6FB}" type="presOf" srcId="{9876BFE6-6A65-45CB-B41D-1F7F1B7DA8D0}" destId="{646251EB-43EF-426A-8936-3C1B6E8514B6}" srcOrd="0" destOrd="1" presId="urn:diagrams.loki3.com/BracketList"/>
    <dgm:cxn modelId="{7C81AA51-1D1C-421D-9319-F072D2C01555}" srcId="{D8B57584-011A-4DF0-B326-4AC03F5BFA3C}" destId="{9876BFE6-6A65-45CB-B41D-1F7F1B7DA8D0}" srcOrd="0" destOrd="0" parTransId="{B07C8F34-7D57-4D27-9CC7-6F36909ADFDE}" sibTransId="{B4937038-6DD9-4CD4-BFB0-05B92C27B30C}"/>
    <dgm:cxn modelId="{0DAE925C-C0F0-4407-9F73-34A8B449F4AC}" srcId="{D8B57584-011A-4DF0-B326-4AC03F5BFA3C}" destId="{07F12521-1314-458F-9CDF-88873D8DE669}" srcOrd="1" destOrd="0" parTransId="{59A62BB5-E422-4D11-B91E-95BAEC90A0DC}" sibTransId="{4B67C3D4-3209-40A8-AAB9-923FE184FD7C}"/>
    <dgm:cxn modelId="{695A0A6E-FE96-4F6A-AA48-543E970087BF}" srcId="{15603002-7B4B-41E8-999D-4DDE23585180}" destId="{12C1C4F5-87E2-463F-AE96-8A65F846E0E9}" srcOrd="1" destOrd="0" parTransId="{2B55B68E-6D36-4002-9892-C1ABC207134C}" sibTransId="{6C955686-1385-467D-967E-611F9D164D9C}"/>
    <dgm:cxn modelId="{F2734884-2B37-4864-B499-E23747B70FD3}" type="presOf" srcId="{ECCA3E25-257A-4BB4-8B4E-537B49FB5B2A}" destId="{B52FE2FC-A6BD-4D50-AB96-BEFF6433D19D}" srcOrd="0" destOrd="0" presId="urn:diagrams.loki3.com/BracketList"/>
    <dgm:cxn modelId="{7E529C86-EE28-472D-A437-FD3FB4DD22AC}" srcId="{15603002-7B4B-41E8-999D-4DDE23585180}" destId="{02913749-82C5-46A3-B42A-2357842CD712}" srcOrd="2" destOrd="0" parTransId="{CF0DDE50-35DF-43B2-9B63-66BD69147594}" sibTransId="{28D62573-2D1F-4E71-9F4E-33D8DA6C8DD5}"/>
    <dgm:cxn modelId="{06263590-6BFC-46F6-B220-7EC25141A985}" srcId="{D66E527B-2BFC-4C3B-BD10-0A8869A57B2C}" destId="{1AEAC27F-1089-472D-BD3B-1CD6FE865A86}" srcOrd="0" destOrd="0" parTransId="{C99BDF86-0E83-457C-9FFA-E2962FE45B8E}" sibTransId="{0E76A754-83B4-460D-AC48-DE4D45C4D66A}"/>
    <dgm:cxn modelId="{F4E20EC2-6FF6-40FB-A8D1-DBC16F353D95}" type="presOf" srcId="{07F12521-1314-458F-9CDF-88873D8DE669}" destId="{646251EB-43EF-426A-8936-3C1B6E8514B6}" srcOrd="0" destOrd="2" presId="urn:diagrams.loki3.com/BracketList"/>
    <dgm:cxn modelId="{C78E1AC5-7429-4285-B9F2-E258E4F0DC0B}" type="presOf" srcId="{02913749-82C5-46A3-B42A-2357842CD712}" destId="{D4E5E9EF-BDE1-45B0-8076-4DC96BFEDADA}" srcOrd="0" destOrd="0" presId="urn:diagrams.loki3.com/BracketList"/>
    <dgm:cxn modelId="{87712BC5-59FE-4F81-AF40-07F3142928A9}" type="presOf" srcId="{D8B57584-011A-4DF0-B326-4AC03F5BFA3C}" destId="{646251EB-43EF-426A-8936-3C1B6E8514B6}" srcOrd="0" destOrd="0" presId="urn:diagrams.loki3.com/BracketList"/>
    <dgm:cxn modelId="{E2F22ECF-6165-45D2-BFE2-00B243098188}" srcId="{12C1C4F5-87E2-463F-AE96-8A65F846E0E9}" destId="{ECCA3E25-257A-4BB4-8B4E-537B49FB5B2A}" srcOrd="0" destOrd="0" parTransId="{D9C355F5-8A6E-4636-AD92-D14B566D3931}" sibTransId="{FBC8E364-7E45-4133-9186-CAE72BB9E684}"/>
    <dgm:cxn modelId="{556445D6-A3A6-40B8-A9C7-CC89AE0B72BB}" type="presOf" srcId="{1AEAC27F-1089-472D-BD3B-1CD6FE865A86}" destId="{FBE85242-9CFA-4AD2-990D-36E925B0E925}" srcOrd="0" destOrd="0" presId="urn:diagrams.loki3.com/BracketList"/>
    <dgm:cxn modelId="{9E348BEA-E7DC-4FAF-9B1F-72AB906C601A}" type="presOf" srcId="{12C1C4F5-87E2-463F-AE96-8A65F846E0E9}" destId="{6CABE02C-7D59-43F9-8991-EDC39C5DACCE}" srcOrd="0" destOrd="0" presId="urn:diagrams.loki3.com/BracketList"/>
    <dgm:cxn modelId="{78111BEB-26D7-4726-9DEC-21042C2C5819}" type="presOf" srcId="{15603002-7B4B-41E8-999D-4DDE23585180}" destId="{1ED95312-1A3C-4D9F-A8EE-E918C21D5AA3}" srcOrd="0" destOrd="0" presId="urn:diagrams.loki3.com/BracketList"/>
    <dgm:cxn modelId="{5904B4FC-94D7-4D3C-8804-78EC0A580721}" srcId="{15603002-7B4B-41E8-999D-4DDE23585180}" destId="{D66E527B-2BFC-4C3B-BD10-0A8869A57B2C}" srcOrd="0" destOrd="0" parTransId="{A24E21C1-ACA3-48C9-A9D5-E51F10B8DC27}" sibTransId="{F8A48895-9F37-4BA6-AD80-5A3494679BCB}"/>
    <dgm:cxn modelId="{79D41D50-F3C7-4C8D-82C1-659C71C7947E}" type="presParOf" srcId="{1ED95312-1A3C-4D9F-A8EE-E918C21D5AA3}" destId="{620A9563-984D-4EE8-B01B-F86885B293DB}" srcOrd="0" destOrd="0" presId="urn:diagrams.loki3.com/BracketList"/>
    <dgm:cxn modelId="{E23F139B-9DE0-4479-AF58-B48D21A140DE}" type="presParOf" srcId="{620A9563-984D-4EE8-B01B-F86885B293DB}" destId="{2873D384-E18A-4B40-BF68-71ECB685B69F}" srcOrd="0" destOrd="0" presId="urn:diagrams.loki3.com/BracketList"/>
    <dgm:cxn modelId="{841C1AB3-5850-415D-9C05-EA60F325AC36}" type="presParOf" srcId="{620A9563-984D-4EE8-B01B-F86885B293DB}" destId="{37EAB8DD-B3E3-4D75-BA38-3D0ADEA9331D}" srcOrd="1" destOrd="0" presId="urn:diagrams.loki3.com/BracketList"/>
    <dgm:cxn modelId="{E7BBA034-CBED-4095-BBD8-0B060AC189E9}" type="presParOf" srcId="{620A9563-984D-4EE8-B01B-F86885B293DB}" destId="{6736E7AD-03D8-49EB-8CA2-109DEAE6A875}" srcOrd="2" destOrd="0" presId="urn:diagrams.loki3.com/BracketList"/>
    <dgm:cxn modelId="{1FB53027-4705-4E83-ADBA-DD3C10A96033}" type="presParOf" srcId="{620A9563-984D-4EE8-B01B-F86885B293DB}" destId="{FBE85242-9CFA-4AD2-990D-36E925B0E925}" srcOrd="3" destOrd="0" presId="urn:diagrams.loki3.com/BracketList"/>
    <dgm:cxn modelId="{893C3FD7-55F9-40C2-8871-64CEFC83C5AD}" type="presParOf" srcId="{1ED95312-1A3C-4D9F-A8EE-E918C21D5AA3}" destId="{061E1504-4F61-4498-8D50-15969EF7BCC0}" srcOrd="1" destOrd="0" presId="urn:diagrams.loki3.com/BracketList"/>
    <dgm:cxn modelId="{07A7B44B-3B17-4B24-9B56-C19BEBBA3F23}" type="presParOf" srcId="{1ED95312-1A3C-4D9F-A8EE-E918C21D5AA3}" destId="{06F7228E-044F-44C4-9ED4-EE7EA43D7954}" srcOrd="2" destOrd="0" presId="urn:diagrams.loki3.com/BracketList"/>
    <dgm:cxn modelId="{BBE16F37-6226-4CFD-8CC9-D007B4A333E8}" type="presParOf" srcId="{06F7228E-044F-44C4-9ED4-EE7EA43D7954}" destId="{6CABE02C-7D59-43F9-8991-EDC39C5DACCE}" srcOrd="0" destOrd="0" presId="urn:diagrams.loki3.com/BracketList"/>
    <dgm:cxn modelId="{EEA19217-B0B3-46C9-B63A-4274FCDB7A3F}" type="presParOf" srcId="{06F7228E-044F-44C4-9ED4-EE7EA43D7954}" destId="{88586A94-F4B8-45F7-ACE3-4E6A466C1926}" srcOrd="1" destOrd="0" presId="urn:diagrams.loki3.com/BracketList"/>
    <dgm:cxn modelId="{B56E7A0C-03E2-4EC3-A4A1-CE1385365A74}" type="presParOf" srcId="{06F7228E-044F-44C4-9ED4-EE7EA43D7954}" destId="{4B03A2BF-80A9-4DD0-A966-9952E3EC1434}" srcOrd="2" destOrd="0" presId="urn:diagrams.loki3.com/BracketList"/>
    <dgm:cxn modelId="{5306E912-D277-46D5-B4E5-D17BAB86C3C3}" type="presParOf" srcId="{06F7228E-044F-44C4-9ED4-EE7EA43D7954}" destId="{B52FE2FC-A6BD-4D50-AB96-BEFF6433D19D}" srcOrd="3" destOrd="0" presId="urn:diagrams.loki3.com/BracketList"/>
    <dgm:cxn modelId="{8527B5AE-9C3C-4B79-B311-8E8F7FCA41C3}" type="presParOf" srcId="{1ED95312-1A3C-4D9F-A8EE-E918C21D5AA3}" destId="{AB891DD6-5C5E-42AF-9C71-18A0E8D6BAE7}" srcOrd="3" destOrd="0" presId="urn:diagrams.loki3.com/BracketList"/>
    <dgm:cxn modelId="{9D2CFE61-DE62-4323-B743-DA8718068EFC}" type="presParOf" srcId="{1ED95312-1A3C-4D9F-A8EE-E918C21D5AA3}" destId="{07EA92FC-06F8-4E14-8805-94F7200AE352}" srcOrd="4" destOrd="0" presId="urn:diagrams.loki3.com/BracketList"/>
    <dgm:cxn modelId="{1028CA40-B22B-431C-B441-38F174424D13}" type="presParOf" srcId="{07EA92FC-06F8-4E14-8805-94F7200AE352}" destId="{D4E5E9EF-BDE1-45B0-8076-4DC96BFEDADA}" srcOrd="0" destOrd="0" presId="urn:diagrams.loki3.com/BracketList"/>
    <dgm:cxn modelId="{24AC7574-E276-4279-97E8-BD22D2C6E421}" type="presParOf" srcId="{07EA92FC-06F8-4E14-8805-94F7200AE352}" destId="{15053AF0-087D-4686-AC96-3B78AAC7B0E8}" srcOrd="1" destOrd="0" presId="urn:diagrams.loki3.com/BracketList"/>
    <dgm:cxn modelId="{77B6BCFC-A1BD-4040-A0AF-DBE786685F49}" type="presParOf" srcId="{07EA92FC-06F8-4E14-8805-94F7200AE352}" destId="{1CCB760D-397E-435F-9573-4C989569D109}" srcOrd="2" destOrd="0" presId="urn:diagrams.loki3.com/BracketList"/>
    <dgm:cxn modelId="{562C2A33-410C-419A-A54B-F65174447F62}" type="presParOf" srcId="{07EA92FC-06F8-4E14-8805-94F7200AE352}" destId="{646251EB-43EF-426A-8936-3C1B6E8514B6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BCD9AB-AEBF-4AAD-9478-B10649F2C5C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A2DC5C-5F2B-4860-821C-B539B03C8884}">
      <dgm:prSet/>
      <dgm:spPr/>
      <dgm:t>
        <a:bodyPr/>
        <a:lstStyle/>
        <a:p>
          <a:r>
            <a:rPr lang="en-US">
              <a:latin typeface="Gill Sans MT" panose="020B0502020104020203" pitchFamily="34" charset="0"/>
            </a:rPr>
            <a:t>How does restricted funding impact schools?</a:t>
          </a:r>
        </a:p>
      </dgm:t>
    </dgm:pt>
    <dgm:pt modelId="{219FB861-5985-46B7-AC48-4F2FEBFEF380}" type="parTrans" cxnId="{526E7835-8F3A-4A81-AB7D-97A3358B6BFB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B25A7717-1E3F-4BEC-8D39-C05268D1033C}" type="sibTrans" cxnId="{526E7835-8F3A-4A81-AB7D-97A3358B6BFB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A199A02F-8C73-4720-A2B0-652E7393C568}">
      <dgm:prSet/>
      <dgm:spPr/>
      <dgm:t>
        <a:bodyPr/>
        <a:lstStyle/>
        <a:p>
          <a:r>
            <a:rPr lang="en-US" dirty="0">
              <a:latin typeface="Gill Sans MT" panose="020B0502020104020203" pitchFamily="34" charset="0"/>
            </a:rPr>
            <a:t>Restricted funds can only be spent on “allowable” expenses, even if those expenses are not the highest priority </a:t>
          </a:r>
        </a:p>
      </dgm:t>
    </dgm:pt>
    <dgm:pt modelId="{E36FA098-F6ED-47C2-BC62-D884F9F247BC}" type="parTrans" cxnId="{D153FB35-DCEF-47D9-AFC1-A8C0B330C10F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6413BA9A-20E0-4DC0-B3CB-C0AC1509D0CC}" type="sibTrans" cxnId="{D153FB35-DCEF-47D9-AFC1-A8C0B330C10F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E2E102F8-5D3B-4E35-9D64-4E62A9E64A4F}">
      <dgm:prSet/>
      <dgm:spPr/>
      <dgm:t>
        <a:bodyPr/>
        <a:lstStyle/>
        <a:p>
          <a:r>
            <a:rPr lang="en-US">
              <a:latin typeface="Gill Sans MT" panose="020B0502020104020203" pitchFamily="34" charset="0"/>
            </a:rPr>
            <a:t>What defines an “allowable” expense?</a:t>
          </a:r>
        </a:p>
      </dgm:t>
    </dgm:pt>
    <dgm:pt modelId="{EB024AE3-C161-4408-9772-5CF7FD0C3609}" type="parTrans" cxnId="{5AD04327-6D5F-4B59-A020-178B862050D2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0F9EFC0C-5684-4BF3-8034-B24F02F2B788}" type="sibTrans" cxnId="{5AD04327-6D5F-4B59-A020-178B862050D2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E63E1581-5FBF-458A-A2EC-D36C8B92F9B7}">
      <dgm:prSet/>
      <dgm:spPr/>
      <dgm:t>
        <a:bodyPr/>
        <a:lstStyle/>
        <a:p>
          <a:r>
            <a:rPr lang="en-US">
              <a:latin typeface="Gill Sans MT" panose="020B0502020104020203" pitchFamily="34" charset="0"/>
            </a:rPr>
            <a:t>Administrative Rules can further clarify/restrict State law</a:t>
          </a:r>
        </a:p>
      </dgm:t>
    </dgm:pt>
    <dgm:pt modelId="{12D7E622-CBFA-40BA-AB40-B0785CF7E0FC}" type="parTrans" cxnId="{01F6341C-6311-4ECC-847B-DC2BB7037067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8D5B033E-4DFE-4EFC-8524-5C3FBCA3CD13}" type="sibTrans" cxnId="{01F6341C-6311-4ECC-847B-DC2BB7037067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86BB0860-CAE4-4B84-AA95-5134CC1912D7}">
      <dgm:prSet/>
      <dgm:spPr/>
      <dgm:t>
        <a:bodyPr/>
        <a:lstStyle/>
        <a:p>
          <a:r>
            <a:rPr lang="en-US">
              <a:latin typeface="Gill Sans MT" panose="020B0502020104020203" pitchFamily="34" charset="0"/>
            </a:rPr>
            <a:t>State &amp; Federal law dictate “allowable</a:t>
          </a:r>
          <a:r>
            <a:rPr lang="en-US" i="1">
              <a:latin typeface="Gill Sans MT" panose="020B0502020104020203" pitchFamily="34" charset="0"/>
            </a:rPr>
            <a:t>” </a:t>
          </a:r>
          <a:r>
            <a:rPr lang="en-US">
              <a:latin typeface="Gill Sans MT" panose="020B0502020104020203" pitchFamily="34" charset="0"/>
            </a:rPr>
            <a:t>expenses, even for General Fund dollars </a:t>
          </a:r>
        </a:p>
      </dgm:t>
    </dgm:pt>
    <dgm:pt modelId="{159BA5D7-16CA-48A0-B763-5A435CE66EB0}" type="parTrans" cxnId="{F8104E9E-386B-4363-9AF6-7FD46CBCF62B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D32EC2C9-6B92-4F67-805E-465DF61D79E2}" type="sibTrans" cxnId="{F8104E9E-386B-4363-9AF6-7FD46CBCF62B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3D526A3D-8AC6-4FE1-8084-D0B03819C9E4}">
      <dgm:prSet/>
      <dgm:spPr/>
      <dgm:t>
        <a:bodyPr/>
        <a:lstStyle/>
        <a:p>
          <a:r>
            <a:rPr lang="en-US">
              <a:latin typeface="Gill Sans MT" panose="020B0502020104020203" pitchFamily="34" charset="0"/>
            </a:rPr>
            <a:t>What if you have a deficit in one fund and a surplus in another fund?</a:t>
          </a:r>
        </a:p>
      </dgm:t>
    </dgm:pt>
    <dgm:pt modelId="{2791C2C4-8DFD-4D18-A6B3-95622D3C31C3}" type="parTrans" cxnId="{6B492F8D-73FF-45AF-8193-385C9EA05B24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32975991-70EC-4273-9C08-E112F1A8D44C}" type="sibTrans" cxnId="{6B492F8D-73FF-45AF-8193-385C9EA05B24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B466319F-98C9-47EA-8671-55644D66923E}">
      <dgm:prSet/>
      <dgm:spPr/>
      <dgm:t>
        <a:bodyPr/>
        <a:lstStyle/>
        <a:p>
          <a:r>
            <a:rPr lang="en-US" altLang="en-US">
              <a:latin typeface="Gill Sans MT" panose="020B0502020104020203" pitchFamily="34" charset="0"/>
            </a:rPr>
            <a:t>May not be able move money from one fund to another</a:t>
          </a:r>
          <a:endParaRPr lang="en-US">
            <a:latin typeface="Gill Sans MT" panose="020B0502020104020203" pitchFamily="34" charset="0"/>
          </a:endParaRPr>
        </a:p>
      </dgm:t>
    </dgm:pt>
    <dgm:pt modelId="{ABDA6630-6EFC-49A5-BF1F-B9A87364160A}" type="parTrans" cxnId="{625861B7-77F6-445D-A148-481924F3FAB0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A715E0D1-A180-47DA-973E-9173209C84FA}" type="sibTrans" cxnId="{625861B7-77F6-445D-A148-481924F3FAB0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174D54EB-44A3-4D5E-B67F-94882C429CEF}">
      <dgm:prSet/>
      <dgm:spPr/>
      <dgm:t>
        <a:bodyPr/>
        <a:lstStyle/>
        <a:p>
          <a:r>
            <a:rPr lang="en-US" altLang="en-US">
              <a:latin typeface="Gill Sans MT" panose="020B0502020104020203" pitchFamily="34" charset="0"/>
            </a:rPr>
            <a:t>Example 1: Cannot move Food &amp; Nutrition excess to General Fund</a:t>
          </a:r>
        </a:p>
      </dgm:t>
    </dgm:pt>
    <dgm:pt modelId="{50258937-958B-4FFF-852A-68FB3B22776E}" type="parTrans" cxnId="{3CD9F226-1D34-49CD-9EDD-4582C2F73138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8E84C0E4-9AA5-4305-BEF7-7518F246113C}" type="sibTrans" cxnId="{3CD9F226-1D34-49CD-9EDD-4582C2F73138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E82C4DB0-DA10-47E4-8CC4-847F9F218CB6}">
      <dgm:prSet/>
      <dgm:spPr/>
      <dgm:t>
        <a:bodyPr/>
        <a:lstStyle/>
        <a:p>
          <a:r>
            <a:rPr lang="en-US" altLang="en-US">
              <a:latin typeface="Gill Sans MT" panose="020B0502020104020203" pitchFamily="34" charset="0"/>
            </a:rPr>
            <a:t>Example 2: Cannot move money from other funds to cover a negative Student Activity fund</a:t>
          </a:r>
        </a:p>
      </dgm:t>
    </dgm:pt>
    <dgm:pt modelId="{ADCB6D9C-BECD-4D3D-951E-D22FD47AA2D2}" type="parTrans" cxnId="{AE045B5A-DC63-468D-A517-66E760D12C87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28D2FBD6-CB93-4DC4-8EE0-6AA438D9D045}" type="sibTrans" cxnId="{AE045B5A-DC63-468D-A517-66E760D12C87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D6CEFF22-50B4-478F-83B3-6C41B7E03C2F}">
      <dgm:prSet/>
      <dgm:spPr/>
      <dgm:t>
        <a:bodyPr/>
        <a:lstStyle/>
        <a:p>
          <a:r>
            <a:rPr lang="en-US" altLang="en-US">
              <a:latin typeface="Gill Sans MT" panose="020B0502020104020203" pitchFamily="34" charset="0"/>
            </a:rPr>
            <a:t>If allowed to move funds, requires prior Board approval</a:t>
          </a:r>
        </a:p>
      </dgm:t>
    </dgm:pt>
    <dgm:pt modelId="{83C43072-4C56-4B3C-B657-FA81F551FB34}" type="parTrans" cxnId="{13D69376-F4F1-433F-897C-04028DBC12DD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3B665128-1D92-4008-A75E-07F5B6F6F66F}" type="sibTrans" cxnId="{13D69376-F4F1-433F-897C-04028DBC12DD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2456777C-5828-47A5-8BD1-B09756F64FFF}" type="pres">
      <dgm:prSet presAssocID="{BEBCD9AB-AEBF-4AAD-9478-B10649F2C5CE}" presName="Name0" presStyleCnt="0">
        <dgm:presLayoutVars>
          <dgm:dir/>
          <dgm:animLvl val="lvl"/>
          <dgm:resizeHandles val="exact"/>
        </dgm:presLayoutVars>
      </dgm:prSet>
      <dgm:spPr/>
    </dgm:pt>
    <dgm:pt modelId="{DB631FB7-CD58-415E-9874-E95E626C011A}" type="pres">
      <dgm:prSet presAssocID="{80A2DC5C-5F2B-4860-821C-B539B03C8884}" presName="composite" presStyleCnt="0"/>
      <dgm:spPr/>
    </dgm:pt>
    <dgm:pt modelId="{85CB8E20-07D8-4C95-A521-E7078F52B363}" type="pres">
      <dgm:prSet presAssocID="{80A2DC5C-5F2B-4860-821C-B539B03C888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6FE74ED4-9FE1-4563-9828-9EEE9502B1E8}" type="pres">
      <dgm:prSet presAssocID="{80A2DC5C-5F2B-4860-821C-B539B03C8884}" presName="desTx" presStyleLbl="alignAccFollowNode1" presStyleIdx="0" presStyleCnt="3">
        <dgm:presLayoutVars>
          <dgm:bulletEnabled val="1"/>
        </dgm:presLayoutVars>
      </dgm:prSet>
      <dgm:spPr/>
    </dgm:pt>
    <dgm:pt modelId="{315BCE7E-2097-4023-8035-086EF89F63C2}" type="pres">
      <dgm:prSet presAssocID="{B25A7717-1E3F-4BEC-8D39-C05268D1033C}" presName="space" presStyleCnt="0"/>
      <dgm:spPr/>
    </dgm:pt>
    <dgm:pt modelId="{A7D173F7-A306-4B27-A767-0D40CDBBFF01}" type="pres">
      <dgm:prSet presAssocID="{E2E102F8-5D3B-4E35-9D64-4E62A9E64A4F}" presName="composite" presStyleCnt="0"/>
      <dgm:spPr/>
    </dgm:pt>
    <dgm:pt modelId="{82A90F9B-F956-4D27-9D14-4688E37F1F9A}" type="pres">
      <dgm:prSet presAssocID="{E2E102F8-5D3B-4E35-9D64-4E62A9E64A4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6071FC44-A6CA-4B80-AC95-71081EF3C32D}" type="pres">
      <dgm:prSet presAssocID="{E2E102F8-5D3B-4E35-9D64-4E62A9E64A4F}" presName="desTx" presStyleLbl="alignAccFollowNode1" presStyleIdx="1" presStyleCnt="3">
        <dgm:presLayoutVars>
          <dgm:bulletEnabled val="1"/>
        </dgm:presLayoutVars>
      </dgm:prSet>
      <dgm:spPr/>
    </dgm:pt>
    <dgm:pt modelId="{853997CC-E3AF-480D-A253-91DA3C9F5FD5}" type="pres">
      <dgm:prSet presAssocID="{0F9EFC0C-5684-4BF3-8034-B24F02F2B788}" presName="space" presStyleCnt="0"/>
      <dgm:spPr/>
    </dgm:pt>
    <dgm:pt modelId="{C5ED1A89-0790-4BA5-BCF3-73A41D53C741}" type="pres">
      <dgm:prSet presAssocID="{3D526A3D-8AC6-4FE1-8084-D0B03819C9E4}" presName="composite" presStyleCnt="0"/>
      <dgm:spPr/>
    </dgm:pt>
    <dgm:pt modelId="{4AA82C1D-DD9D-4BF2-B68C-79586B4D7AE2}" type="pres">
      <dgm:prSet presAssocID="{3D526A3D-8AC6-4FE1-8084-D0B03819C9E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1F059F0D-3D53-426D-9C23-C9EBA06B618E}" type="pres">
      <dgm:prSet presAssocID="{3D526A3D-8AC6-4FE1-8084-D0B03819C9E4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01F6341C-6311-4ECC-847B-DC2BB7037067}" srcId="{E2E102F8-5D3B-4E35-9D64-4E62A9E64A4F}" destId="{E63E1581-5FBF-458A-A2EC-D36C8B92F9B7}" srcOrd="1" destOrd="0" parTransId="{12D7E622-CBFA-40BA-AB40-B0785CF7E0FC}" sibTransId="{8D5B033E-4DFE-4EFC-8524-5C3FBCA3CD13}"/>
    <dgm:cxn modelId="{3CD9F226-1D34-49CD-9EDD-4582C2F73138}" srcId="{B466319F-98C9-47EA-8671-55644D66923E}" destId="{174D54EB-44A3-4D5E-B67F-94882C429CEF}" srcOrd="0" destOrd="0" parTransId="{50258937-958B-4FFF-852A-68FB3B22776E}" sibTransId="{8E84C0E4-9AA5-4305-BEF7-7518F246113C}"/>
    <dgm:cxn modelId="{5AD04327-6D5F-4B59-A020-178B862050D2}" srcId="{BEBCD9AB-AEBF-4AAD-9478-B10649F2C5CE}" destId="{E2E102F8-5D3B-4E35-9D64-4E62A9E64A4F}" srcOrd="1" destOrd="0" parTransId="{EB024AE3-C161-4408-9772-5CF7FD0C3609}" sibTransId="{0F9EFC0C-5684-4BF3-8034-B24F02F2B788}"/>
    <dgm:cxn modelId="{526E7835-8F3A-4A81-AB7D-97A3358B6BFB}" srcId="{BEBCD9AB-AEBF-4AAD-9478-B10649F2C5CE}" destId="{80A2DC5C-5F2B-4860-821C-B539B03C8884}" srcOrd="0" destOrd="0" parTransId="{219FB861-5985-46B7-AC48-4F2FEBFEF380}" sibTransId="{B25A7717-1E3F-4BEC-8D39-C05268D1033C}"/>
    <dgm:cxn modelId="{D153FB35-DCEF-47D9-AFC1-A8C0B330C10F}" srcId="{80A2DC5C-5F2B-4860-821C-B539B03C8884}" destId="{A199A02F-8C73-4720-A2B0-652E7393C568}" srcOrd="0" destOrd="0" parTransId="{E36FA098-F6ED-47C2-BC62-D884F9F247BC}" sibTransId="{6413BA9A-20E0-4DC0-B3CB-C0AC1509D0CC}"/>
    <dgm:cxn modelId="{2E6B6543-1274-49C1-A07A-068D3790BBB7}" type="presOf" srcId="{E82C4DB0-DA10-47E4-8CC4-847F9F218CB6}" destId="{1F059F0D-3D53-426D-9C23-C9EBA06B618E}" srcOrd="0" destOrd="2" presId="urn:microsoft.com/office/officeart/2005/8/layout/hList1"/>
    <dgm:cxn modelId="{5D61C44D-F121-45C1-8B03-62EEEE7BA094}" type="presOf" srcId="{86BB0860-CAE4-4B84-AA95-5134CC1912D7}" destId="{6071FC44-A6CA-4B80-AC95-71081EF3C32D}" srcOrd="0" destOrd="0" presId="urn:microsoft.com/office/officeart/2005/8/layout/hList1"/>
    <dgm:cxn modelId="{AE045B5A-DC63-468D-A517-66E760D12C87}" srcId="{B466319F-98C9-47EA-8671-55644D66923E}" destId="{E82C4DB0-DA10-47E4-8CC4-847F9F218CB6}" srcOrd="1" destOrd="0" parTransId="{ADCB6D9C-BECD-4D3D-951E-D22FD47AA2D2}" sibTransId="{28D2FBD6-CB93-4DC4-8EE0-6AA438D9D045}"/>
    <dgm:cxn modelId="{28C1A35F-ECA5-49C2-8ED8-061AA2A764EC}" type="presOf" srcId="{D6CEFF22-50B4-478F-83B3-6C41B7E03C2F}" destId="{1F059F0D-3D53-426D-9C23-C9EBA06B618E}" srcOrd="0" destOrd="3" presId="urn:microsoft.com/office/officeart/2005/8/layout/hList1"/>
    <dgm:cxn modelId="{3177C86F-65E8-4403-8C06-78A4A3753D51}" type="presOf" srcId="{E2E102F8-5D3B-4E35-9D64-4E62A9E64A4F}" destId="{82A90F9B-F956-4D27-9D14-4688E37F1F9A}" srcOrd="0" destOrd="0" presId="urn:microsoft.com/office/officeart/2005/8/layout/hList1"/>
    <dgm:cxn modelId="{13D69376-F4F1-433F-897C-04028DBC12DD}" srcId="{3D526A3D-8AC6-4FE1-8084-D0B03819C9E4}" destId="{D6CEFF22-50B4-478F-83B3-6C41B7E03C2F}" srcOrd="1" destOrd="0" parTransId="{83C43072-4C56-4B3C-B657-FA81F551FB34}" sibTransId="{3B665128-1D92-4008-A75E-07F5B6F6F66F}"/>
    <dgm:cxn modelId="{31133977-6C4E-4D4B-82C5-24C765EB1CD7}" type="presOf" srcId="{80A2DC5C-5F2B-4860-821C-B539B03C8884}" destId="{85CB8E20-07D8-4C95-A521-E7078F52B363}" srcOrd="0" destOrd="0" presId="urn:microsoft.com/office/officeart/2005/8/layout/hList1"/>
    <dgm:cxn modelId="{5053BE8A-41B2-4DF7-A1CE-6DBC55163C55}" type="presOf" srcId="{A199A02F-8C73-4720-A2B0-652E7393C568}" destId="{6FE74ED4-9FE1-4563-9828-9EEE9502B1E8}" srcOrd="0" destOrd="0" presId="urn:microsoft.com/office/officeart/2005/8/layout/hList1"/>
    <dgm:cxn modelId="{6B492F8D-73FF-45AF-8193-385C9EA05B24}" srcId="{BEBCD9AB-AEBF-4AAD-9478-B10649F2C5CE}" destId="{3D526A3D-8AC6-4FE1-8084-D0B03819C9E4}" srcOrd="2" destOrd="0" parTransId="{2791C2C4-8DFD-4D18-A6B3-95622D3C31C3}" sibTransId="{32975991-70EC-4273-9C08-E112F1A8D44C}"/>
    <dgm:cxn modelId="{36F16F90-7761-4F94-813E-251EF7157658}" type="presOf" srcId="{174D54EB-44A3-4D5E-B67F-94882C429CEF}" destId="{1F059F0D-3D53-426D-9C23-C9EBA06B618E}" srcOrd="0" destOrd="1" presId="urn:microsoft.com/office/officeart/2005/8/layout/hList1"/>
    <dgm:cxn modelId="{F8104E9E-386B-4363-9AF6-7FD46CBCF62B}" srcId="{E2E102F8-5D3B-4E35-9D64-4E62A9E64A4F}" destId="{86BB0860-CAE4-4B84-AA95-5134CC1912D7}" srcOrd="0" destOrd="0" parTransId="{159BA5D7-16CA-48A0-B763-5A435CE66EB0}" sibTransId="{D32EC2C9-6B92-4F67-805E-465DF61D79E2}"/>
    <dgm:cxn modelId="{26E602A6-253E-44B8-B499-3B22CD6BD990}" type="presOf" srcId="{B466319F-98C9-47EA-8671-55644D66923E}" destId="{1F059F0D-3D53-426D-9C23-C9EBA06B618E}" srcOrd="0" destOrd="0" presId="urn:microsoft.com/office/officeart/2005/8/layout/hList1"/>
    <dgm:cxn modelId="{9DF94AA9-7A26-43D4-BD68-C0A0AE68A9D1}" type="presOf" srcId="{E63E1581-5FBF-458A-A2EC-D36C8B92F9B7}" destId="{6071FC44-A6CA-4B80-AC95-71081EF3C32D}" srcOrd="0" destOrd="1" presId="urn:microsoft.com/office/officeart/2005/8/layout/hList1"/>
    <dgm:cxn modelId="{625861B7-77F6-445D-A148-481924F3FAB0}" srcId="{3D526A3D-8AC6-4FE1-8084-D0B03819C9E4}" destId="{B466319F-98C9-47EA-8671-55644D66923E}" srcOrd="0" destOrd="0" parTransId="{ABDA6630-6EFC-49A5-BF1F-B9A87364160A}" sibTransId="{A715E0D1-A180-47DA-973E-9173209C84FA}"/>
    <dgm:cxn modelId="{2F59A4E6-27F5-4666-93C6-A074991765B8}" type="presOf" srcId="{3D526A3D-8AC6-4FE1-8084-D0B03819C9E4}" destId="{4AA82C1D-DD9D-4BF2-B68C-79586B4D7AE2}" srcOrd="0" destOrd="0" presId="urn:microsoft.com/office/officeart/2005/8/layout/hList1"/>
    <dgm:cxn modelId="{80BC83F6-C32E-497F-B5AD-0E9B6B37DEC0}" type="presOf" srcId="{BEBCD9AB-AEBF-4AAD-9478-B10649F2C5CE}" destId="{2456777C-5828-47A5-8BD1-B09756F64FFF}" srcOrd="0" destOrd="0" presId="urn:microsoft.com/office/officeart/2005/8/layout/hList1"/>
    <dgm:cxn modelId="{F0F60C30-F573-4FDF-91E3-5FF21F472166}" type="presParOf" srcId="{2456777C-5828-47A5-8BD1-B09756F64FFF}" destId="{DB631FB7-CD58-415E-9874-E95E626C011A}" srcOrd="0" destOrd="0" presId="urn:microsoft.com/office/officeart/2005/8/layout/hList1"/>
    <dgm:cxn modelId="{EEB63E93-9D62-4BEC-85E1-D1008E9638C5}" type="presParOf" srcId="{DB631FB7-CD58-415E-9874-E95E626C011A}" destId="{85CB8E20-07D8-4C95-A521-E7078F52B363}" srcOrd="0" destOrd="0" presId="urn:microsoft.com/office/officeart/2005/8/layout/hList1"/>
    <dgm:cxn modelId="{9BBFC5B7-A8BA-4C2D-8D83-828D1093D420}" type="presParOf" srcId="{DB631FB7-CD58-415E-9874-E95E626C011A}" destId="{6FE74ED4-9FE1-4563-9828-9EEE9502B1E8}" srcOrd="1" destOrd="0" presId="urn:microsoft.com/office/officeart/2005/8/layout/hList1"/>
    <dgm:cxn modelId="{AC41F529-9817-434D-99AB-EF8DE233BA4C}" type="presParOf" srcId="{2456777C-5828-47A5-8BD1-B09756F64FFF}" destId="{315BCE7E-2097-4023-8035-086EF89F63C2}" srcOrd="1" destOrd="0" presId="urn:microsoft.com/office/officeart/2005/8/layout/hList1"/>
    <dgm:cxn modelId="{AD2EC70B-5364-44CA-9541-4CA46C4E75BF}" type="presParOf" srcId="{2456777C-5828-47A5-8BD1-B09756F64FFF}" destId="{A7D173F7-A306-4B27-A767-0D40CDBBFF01}" srcOrd="2" destOrd="0" presId="urn:microsoft.com/office/officeart/2005/8/layout/hList1"/>
    <dgm:cxn modelId="{8C088376-121A-4F85-9425-5378CECA8E17}" type="presParOf" srcId="{A7D173F7-A306-4B27-A767-0D40CDBBFF01}" destId="{82A90F9B-F956-4D27-9D14-4688E37F1F9A}" srcOrd="0" destOrd="0" presId="urn:microsoft.com/office/officeart/2005/8/layout/hList1"/>
    <dgm:cxn modelId="{DBB18150-BC50-40C2-B65F-A472FAAD18C5}" type="presParOf" srcId="{A7D173F7-A306-4B27-A767-0D40CDBBFF01}" destId="{6071FC44-A6CA-4B80-AC95-71081EF3C32D}" srcOrd="1" destOrd="0" presId="urn:microsoft.com/office/officeart/2005/8/layout/hList1"/>
    <dgm:cxn modelId="{F72A0FBE-8362-4F18-8D76-27F63EA9050D}" type="presParOf" srcId="{2456777C-5828-47A5-8BD1-B09756F64FFF}" destId="{853997CC-E3AF-480D-A253-91DA3C9F5FD5}" srcOrd="3" destOrd="0" presId="urn:microsoft.com/office/officeart/2005/8/layout/hList1"/>
    <dgm:cxn modelId="{45CF4433-34AF-4FCF-8F41-A8F9D1AFA218}" type="presParOf" srcId="{2456777C-5828-47A5-8BD1-B09756F64FFF}" destId="{C5ED1A89-0790-4BA5-BCF3-73A41D53C741}" srcOrd="4" destOrd="0" presId="urn:microsoft.com/office/officeart/2005/8/layout/hList1"/>
    <dgm:cxn modelId="{8D601195-3AB2-4CB4-BBFC-898E157A8771}" type="presParOf" srcId="{C5ED1A89-0790-4BA5-BCF3-73A41D53C741}" destId="{4AA82C1D-DD9D-4BF2-B68C-79586B4D7AE2}" srcOrd="0" destOrd="0" presId="urn:microsoft.com/office/officeart/2005/8/layout/hList1"/>
    <dgm:cxn modelId="{3C9DEA96-B94C-429B-BABB-34A17A9440D5}" type="presParOf" srcId="{C5ED1A89-0790-4BA5-BCF3-73A41D53C741}" destId="{1F059F0D-3D53-426D-9C23-C9EBA06B618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631C17-F051-4D25-A10F-52DF79DBB26A}" type="doc">
      <dgm:prSet loTypeId="urn:microsoft.com/office/officeart/2005/8/layout/orgChart1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45DBAB9-5086-41D7-BE90-D4800A2807A9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chemeClr val="accent5">
            <a:lumMod val="75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sz="800">
              <a:solidFill>
                <a:schemeClr val="tx1"/>
              </a:solidFill>
              <a:latin typeface="Gill Sans MT" panose="020B0502020104020203" pitchFamily="34" charset="0"/>
            </a:rPr>
            <a:t>Governmental Funds</a:t>
          </a:r>
        </a:p>
      </dgm:t>
    </dgm:pt>
    <dgm:pt modelId="{5D4DCFE4-76D3-4BEB-A3C2-610489028951}" type="parTrans" cxnId="{89DB2679-EEFD-437F-8117-9D55A73B5D75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n-US" sz="900">
            <a:latin typeface="Gill Sans MT" panose="020B0502020104020203" pitchFamily="34" charset="0"/>
          </a:endParaRPr>
        </a:p>
      </dgm:t>
    </dgm:pt>
    <dgm:pt modelId="{21E341EC-8151-4F9A-974A-D691A1418188}" type="sibTrans" cxnId="{89DB2679-EEFD-437F-8117-9D55A73B5D75}">
      <dgm:prSet/>
      <dgm:spPr/>
      <dgm:t>
        <a:bodyPr/>
        <a:lstStyle/>
        <a:p>
          <a:endParaRPr lang="en-US" sz="900"/>
        </a:p>
      </dgm:t>
    </dgm:pt>
    <dgm:pt modelId="{CD30E0F0-72C2-461A-AC3A-8D55507009D0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5"/>
        </a:solidFill>
        <a:ln>
          <a:solidFill>
            <a:schemeClr val="accent5"/>
          </a:solidFill>
        </a:ln>
        <a:scene3d>
          <a:camera prst="orthographicFront"/>
          <a:lightRig rig="flat" dir="t"/>
        </a:scene3d>
      </dgm:spPr>
      <dgm:t>
        <a:bodyPr/>
        <a:lstStyle/>
        <a:p>
          <a:r>
            <a:rPr lang="en-US" sz="900">
              <a:latin typeface="Gill Sans MT" panose="020B0502020104020203" pitchFamily="34" charset="0"/>
            </a:rPr>
            <a:t>Operating Fund</a:t>
          </a:r>
        </a:p>
      </dgm:t>
    </dgm:pt>
    <dgm:pt modelId="{BABFE017-CAA7-4BBE-AE86-8D300D1F3EDD}" type="parTrans" cxnId="{48AE2E35-DBED-435D-BFA7-20C8E81E64B6}">
      <dgm:prSet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>
        <a:ln w="28575">
          <a:solidFill>
            <a:schemeClr val="accent5"/>
          </a:solidFill>
        </a:ln>
      </dgm:spPr>
      <dgm:t>
        <a:bodyPr/>
        <a:lstStyle/>
        <a:p>
          <a:endParaRPr lang="en-US" sz="900">
            <a:latin typeface="Gill Sans MT" panose="020B0502020104020203" pitchFamily="34" charset="0"/>
          </a:endParaRPr>
        </a:p>
      </dgm:t>
    </dgm:pt>
    <dgm:pt modelId="{E07C28D8-6C08-4C5E-9B42-3726BF038A40}" type="sibTrans" cxnId="{48AE2E35-DBED-435D-BFA7-20C8E81E64B6}">
      <dgm:prSet/>
      <dgm:spPr/>
      <dgm:t>
        <a:bodyPr/>
        <a:lstStyle/>
        <a:p>
          <a:endParaRPr lang="en-US" sz="900"/>
        </a:p>
      </dgm:t>
    </dgm:pt>
    <dgm:pt modelId="{C5A94903-4C9A-4C6A-B97F-01F40D62E6AF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5">
            <a:lumMod val="60000"/>
            <a:lumOff val="40000"/>
          </a:schemeClr>
        </a:solidFill>
        <a:ln>
          <a:solidFill>
            <a:schemeClr val="accent5"/>
          </a:solidFill>
        </a:ln>
      </dgm:spPr>
      <dgm:t>
        <a:bodyPr/>
        <a:lstStyle/>
        <a:p>
          <a:r>
            <a:rPr lang="en-US" sz="900">
              <a:latin typeface="Gill Sans MT" panose="020B0502020104020203" pitchFamily="34" charset="0"/>
            </a:rPr>
            <a:t>Special Revenue Funds</a:t>
          </a:r>
        </a:p>
      </dgm:t>
    </dgm:pt>
    <dgm:pt modelId="{7F8A427A-BF47-4186-9DCB-C0C7889CD616}" type="parTrans" cxnId="{573C10D9-7122-47A8-9DA4-E7AFB913F80A}">
      <dgm:prSet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>
        <a:ln w="28575">
          <a:solidFill>
            <a:schemeClr val="accent5"/>
          </a:solidFill>
        </a:ln>
      </dgm:spPr>
      <dgm:t>
        <a:bodyPr/>
        <a:lstStyle/>
        <a:p>
          <a:endParaRPr lang="en-US" sz="900">
            <a:latin typeface="Gill Sans MT" panose="020B0502020104020203" pitchFamily="34" charset="0"/>
          </a:endParaRPr>
        </a:p>
      </dgm:t>
    </dgm:pt>
    <dgm:pt modelId="{0E02C61C-123E-4B85-AEBB-D66D7462D93B}" type="sibTrans" cxnId="{573C10D9-7122-47A8-9DA4-E7AFB913F80A}">
      <dgm:prSet/>
      <dgm:spPr/>
      <dgm:t>
        <a:bodyPr/>
        <a:lstStyle/>
        <a:p>
          <a:endParaRPr lang="en-US" sz="900"/>
        </a:p>
      </dgm:t>
    </dgm:pt>
    <dgm:pt modelId="{41ED53D1-F997-4ECD-9DF1-D278E6FF4A50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5">
            <a:lumMod val="40000"/>
            <a:lumOff val="60000"/>
          </a:schemeClr>
        </a:solidFill>
        <a:ln>
          <a:solidFill>
            <a:schemeClr val="accent5"/>
          </a:solidFill>
        </a:ln>
      </dgm:spPr>
      <dgm:t>
        <a:bodyPr/>
        <a:lstStyle/>
        <a:p>
          <a:r>
            <a:rPr lang="en-US" sz="900">
              <a:latin typeface="Gill Sans MT" panose="020B0502020104020203" pitchFamily="34" charset="0"/>
            </a:rPr>
            <a:t>Capital Projects Fund</a:t>
          </a:r>
        </a:p>
      </dgm:t>
    </dgm:pt>
    <dgm:pt modelId="{31C1F707-F53A-4BCC-9C81-627AA749286E}" type="parTrans" cxnId="{774EEEDD-8885-4052-91E0-8286D079A396}">
      <dgm:prSet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>
        <a:ln w="28575">
          <a:solidFill>
            <a:schemeClr val="accent5"/>
          </a:solidFill>
        </a:ln>
      </dgm:spPr>
      <dgm:t>
        <a:bodyPr/>
        <a:lstStyle/>
        <a:p>
          <a:endParaRPr lang="en-US" sz="900">
            <a:latin typeface="Gill Sans MT" panose="020B0502020104020203" pitchFamily="34" charset="0"/>
          </a:endParaRPr>
        </a:p>
      </dgm:t>
    </dgm:pt>
    <dgm:pt modelId="{21D8AF40-62F5-4A39-97A3-8FFE95668F86}" type="sibTrans" cxnId="{774EEEDD-8885-4052-91E0-8286D079A396}">
      <dgm:prSet/>
      <dgm:spPr/>
      <dgm:t>
        <a:bodyPr/>
        <a:lstStyle/>
        <a:p>
          <a:endParaRPr lang="en-US" sz="900"/>
        </a:p>
      </dgm:t>
    </dgm:pt>
    <dgm:pt modelId="{6C8E9714-2854-4253-8B16-D6F68120C438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accent5"/>
          </a:solidFill>
        </a:ln>
      </dgm:spPr>
      <dgm:t>
        <a:bodyPr/>
        <a:lstStyle/>
        <a:p>
          <a:r>
            <a:rPr lang="en-US" sz="900">
              <a:latin typeface="Gill Sans MT" panose="020B0502020104020203" pitchFamily="34" charset="0"/>
            </a:rPr>
            <a:t>Management</a:t>
          </a:r>
        </a:p>
      </dgm:t>
    </dgm:pt>
    <dgm:pt modelId="{C4819C52-1CF0-4BD1-8630-CB761131106D}" type="parTrans" cxnId="{C3E9FE56-AD79-4E9E-A0D0-3E49B60A0463}">
      <dgm:prSet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>
        <a:ln w="28575">
          <a:solidFill>
            <a:schemeClr val="accent5"/>
          </a:solidFill>
        </a:ln>
      </dgm:spPr>
      <dgm:t>
        <a:bodyPr/>
        <a:lstStyle/>
        <a:p>
          <a:endParaRPr lang="en-US" sz="900">
            <a:latin typeface="Gill Sans MT" panose="020B0502020104020203" pitchFamily="34" charset="0"/>
          </a:endParaRPr>
        </a:p>
      </dgm:t>
    </dgm:pt>
    <dgm:pt modelId="{12C79ABF-5278-48A1-AACC-422513A53C84}" type="sibTrans" cxnId="{C3E9FE56-AD79-4E9E-A0D0-3E49B60A0463}">
      <dgm:prSet/>
      <dgm:spPr/>
      <dgm:t>
        <a:bodyPr/>
        <a:lstStyle/>
        <a:p>
          <a:endParaRPr lang="en-US" sz="900"/>
        </a:p>
      </dgm:t>
    </dgm:pt>
    <dgm:pt modelId="{570339A9-98F5-4102-BB66-13F32ACD87B2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accent5"/>
          </a:solidFill>
        </a:ln>
      </dgm:spPr>
      <dgm:t>
        <a:bodyPr/>
        <a:lstStyle/>
        <a:p>
          <a:r>
            <a:rPr lang="en-US" sz="900">
              <a:latin typeface="Gill Sans MT" panose="020B0502020104020203" pitchFamily="34" charset="0"/>
            </a:rPr>
            <a:t>PPEL</a:t>
          </a:r>
        </a:p>
      </dgm:t>
    </dgm:pt>
    <dgm:pt modelId="{687CB8D6-DD9F-41CA-8E1B-FDB598DF0C94}" type="parTrans" cxnId="{594D353C-1138-4A27-985E-E55DD52686D5}">
      <dgm:prSet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>
        <a:ln w="28575">
          <a:solidFill>
            <a:schemeClr val="accent5"/>
          </a:solidFill>
        </a:ln>
      </dgm:spPr>
      <dgm:t>
        <a:bodyPr/>
        <a:lstStyle/>
        <a:p>
          <a:endParaRPr lang="en-US" sz="900">
            <a:latin typeface="Gill Sans MT" panose="020B0502020104020203" pitchFamily="34" charset="0"/>
          </a:endParaRPr>
        </a:p>
      </dgm:t>
    </dgm:pt>
    <dgm:pt modelId="{18ACC7D5-2515-461F-AFC2-7C59B992C6FC}" type="sibTrans" cxnId="{594D353C-1138-4A27-985E-E55DD52686D5}">
      <dgm:prSet/>
      <dgm:spPr/>
      <dgm:t>
        <a:bodyPr/>
        <a:lstStyle/>
        <a:p>
          <a:endParaRPr lang="en-US" sz="900"/>
        </a:p>
      </dgm:t>
    </dgm:pt>
    <dgm:pt modelId="{518F5EFA-0467-4F70-87D1-3B9300EA3DFF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accent5"/>
          </a:solidFill>
        </a:ln>
      </dgm:spPr>
      <dgm:t>
        <a:bodyPr/>
        <a:lstStyle/>
        <a:p>
          <a:r>
            <a:rPr lang="en-US" sz="900">
              <a:latin typeface="Gill Sans MT" panose="020B0502020104020203" pitchFamily="34" charset="0"/>
            </a:rPr>
            <a:t>PERL</a:t>
          </a:r>
        </a:p>
      </dgm:t>
    </dgm:pt>
    <dgm:pt modelId="{75B9E9AC-02AA-47C5-8B61-AAF834490C16}" type="parTrans" cxnId="{6B5B5584-D34B-4259-A6C0-C4ADD35973C7}">
      <dgm:prSet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>
        <a:ln w="28575">
          <a:solidFill>
            <a:schemeClr val="accent5"/>
          </a:solidFill>
        </a:ln>
      </dgm:spPr>
      <dgm:t>
        <a:bodyPr/>
        <a:lstStyle/>
        <a:p>
          <a:endParaRPr lang="en-US" sz="900">
            <a:latin typeface="Gill Sans MT" panose="020B0502020104020203" pitchFamily="34" charset="0"/>
          </a:endParaRPr>
        </a:p>
      </dgm:t>
    </dgm:pt>
    <dgm:pt modelId="{66B8C171-BB53-424A-8AD5-E6A938D0479C}" type="sibTrans" cxnId="{6B5B5584-D34B-4259-A6C0-C4ADD35973C7}">
      <dgm:prSet/>
      <dgm:spPr/>
      <dgm:t>
        <a:bodyPr/>
        <a:lstStyle/>
        <a:p>
          <a:endParaRPr lang="en-US" sz="900"/>
        </a:p>
      </dgm:t>
    </dgm:pt>
    <dgm:pt modelId="{DD1BD2F6-E416-4584-A95D-6BC015F49615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accent5"/>
          </a:solidFill>
        </a:ln>
      </dgm:spPr>
      <dgm:t>
        <a:bodyPr/>
        <a:lstStyle/>
        <a:p>
          <a:r>
            <a:rPr lang="en-US" sz="900">
              <a:latin typeface="Gill Sans MT" panose="020B0502020104020203" pitchFamily="34" charset="0"/>
            </a:rPr>
            <a:t>Student Activity</a:t>
          </a:r>
        </a:p>
      </dgm:t>
    </dgm:pt>
    <dgm:pt modelId="{55CADD18-BD3A-4233-A44B-1DB9D7C7126F}" type="parTrans" cxnId="{5499F98F-0F87-4625-81A6-5A62D9083DC4}">
      <dgm:prSet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>
        <a:ln w="28575">
          <a:solidFill>
            <a:schemeClr val="accent5"/>
          </a:solidFill>
        </a:ln>
      </dgm:spPr>
      <dgm:t>
        <a:bodyPr/>
        <a:lstStyle/>
        <a:p>
          <a:endParaRPr lang="en-US" sz="900">
            <a:latin typeface="Gill Sans MT" panose="020B0502020104020203" pitchFamily="34" charset="0"/>
          </a:endParaRPr>
        </a:p>
      </dgm:t>
    </dgm:pt>
    <dgm:pt modelId="{3882BC68-A530-4E46-B4D5-4140DB09BB6E}" type="sibTrans" cxnId="{5499F98F-0F87-4625-81A6-5A62D9083DC4}">
      <dgm:prSet/>
      <dgm:spPr/>
      <dgm:t>
        <a:bodyPr/>
        <a:lstStyle/>
        <a:p>
          <a:endParaRPr lang="en-US" sz="900"/>
        </a:p>
      </dgm:t>
    </dgm:pt>
    <dgm:pt modelId="{C2DD3858-F83E-483E-A987-492D26C91846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accent5"/>
          </a:solidFill>
        </a:ln>
      </dgm:spPr>
      <dgm:t>
        <a:bodyPr/>
        <a:lstStyle/>
        <a:p>
          <a:r>
            <a:rPr lang="en-US" sz="800">
              <a:latin typeface="Gill Sans MT" panose="020B0502020104020203" pitchFamily="34" charset="0"/>
            </a:rPr>
            <a:t>Governmental Trust</a:t>
          </a:r>
        </a:p>
      </dgm:t>
    </dgm:pt>
    <dgm:pt modelId="{A1984946-9C54-479F-A3B5-1B43DB814A43}" type="parTrans" cxnId="{DFE63904-C1DB-4D59-91DB-C8F58C8E2B3C}">
      <dgm:prSet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>
        <a:ln w="28575">
          <a:solidFill>
            <a:schemeClr val="accent5"/>
          </a:solidFill>
        </a:ln>
      </dgm:spPr>
      <dgm:t>
        <a:bodyPr/>
        <a:lstStyle/>
        <a:p>
          <a:endParaRPr lang="en-US" sz="900">
            <a:latin typeface="Gill Sans MT" panose="020B0502020104020203" pitchFamily="34" charset="0"/>
          </a:endParaRPr>
        </a:p>
      </dgm:t>
    </dgm:pt>
    <dgm:pt modelId="{2A34B68E-7F33-47DF-9627-D59227F01364}" type="sibTrans" cxnId="{DFE63904-C1DB-4D59-91DB-C8F58C8E2B3C}">
      <dgm:prSet/>
      <dgm:spPr/>
      <dgm:t>
        <a:bodyPr/>
        <a:lstStyle/>
        <a:p>
          <a:endParaRPr lang="en-US" sz="900"/>
        </a:p>
      </dgm:t>
    </dgm:pt>
    <dgm:pt modelId="{C575080E-6237-4B2E-A319-C719C7A6ECC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  <a:ln>
          <a:solidFill>
            <a:schemeClr val="accent5"/>
          </a:solidFill>
        </a:ln>
      </dgm:spPr>
      <dgm:t>
        <a:bodyPr/>
        <a:lstStyle/>
        <a:p>
          <a:r>
            <a:rPr lang="en-US" sz="900">
              <a:latin typeface="Gill Sans MT" panose="020B0502020104020203" pitchFamily="34" charset="0"/>
            </a:rPr>
            <a:t>Debt Service Fund</a:t>
          </a:r>
        </a:p>
      </dgm:t>
    </dgm:pt>
    <dgm:pt modelId="{F28805EE-9151-45EC-9CCD-4F26450F66E7}" type="parTrans" cxnId="{383F685E-9BC1-431E-97B1-B395E258C66E}">
      <dgm:prSet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>
        <a:ln w="28575">
          <a:solidFill>
            <a:schemeClr val="accent5"/>
          </a:solidFill>
        </a:ln>
      </dgm:spPr>
      <dgm:t>
        <a:bodyPr/>
        <a:lstStyle/>
        <a:p>
          <a:endParaRPr lang="en-US" sz="900">
            <a:latin typeface="Gill Sans MT" panose="020B0502020104020203" pitchFamily="34" charset="0"/>
          </a:endParaRPr>
        </a:p>
      </dgm:t>
    </dgm:pt>
    <dgm:pt modelId="{57BCDBAE-7E2A-4BCD-A3EF-2DA823BABA21}" type="sibTrans" cxnId="{383F685E-9BC1-431E-97B1-B395E258C66E}">
      <dgm:prSet/>
      <dgm:spPr/>
      <dgm:t>
        <a:bodyPr/>
        <a:lstStyle/>
        <a:p>
          <a:endParaRPr lang="en-US" sz="900"/>
        </a:p>
      </dgm:t>
    </dgm:pt>
    <dgm:pt modelId="{67485CEE-ADA8-4FAB-AB98-1998570B3F82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accent5"/>
          </a:solidFill>
        </a:ln>
      </dgm:spPr>
      <dgm:t>
        <a:bodyPr/>
        <a:lstStyle/>
        <a:p>
          <a:r>
            <a:rPr lang="en-US" sz="900">
              <a:latin typeface="Gill Sans MT" panose="020B0502020104020203" pitchFamily="34" charset="0"/>
            </a:rPr>
            <a:t>SAVE (Statewide Penny)</a:t>
          </a:r>
        </a:p>
      </dgm:t>
    </dgm:pt>
    <dgm:pt modelId="{1F6D06FA-0B9E-47B8-ABDD-4C7C42C9455E}" type="parTrans" cxnId="{4BB0E827-0138-4B4A-9F0E-E7872D6B7FF2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n-US" sz="900">
            <a:latin typeface="Gill Sans MT" panose="020B0502020104020203" pitchFamily="34" charset="0"/>
          </a:endParaRPr>
        </a:p>
      </dgm:t>
    </dgm:pt>
    <dgm:pt modelId="{0BB0BE4D-369E-45A7-A512-1233B3C9FD1B}" type="sibTrans" cxnId="{4BB0E827-0138-4B4A-9F0E-E7872D6B7FF2}">
      <dgm:prSet/>
      <dgm:spPr/>
      <dgm:t>
        <a:bodyPr/>
        <a:lstStyle/>
        <a:p>
          <a:endParaRPr lang="en-US" sz="900"/>
        </a:p>
      </dgm:t>
    </dgm:pt>
    <dgm:pt modelId="{B4F58206-9309-4F79-9071-694EB1E2E378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accent5"/>
          </a:solidFill>
        </a:ln>
      </dgm:spPr>
      <dgm:t>
        <a:bodyPr/>
        <a:lstStyle/>
        <a:p>
          <a:r>
            <a:rPr lang="en-US" sz="900">
              <a:latin typeface="Gill Sans MT" panose="020B0502020104020203" pitchFamily="34" charset="0"/>
            </a:rPr>
            <a:t>General </a:t>
          </a:r>
        </a:p>
      </dgm:t>
    </dgm:pt>
    <dgm:pt modelId="{E6DB861F-1107-455C-BA7D-42492A9BC915}" type="parTrans" cxnId="{7395B25E-FCB4-4828-A4AE-BA3EBA21D48B}">
      <dgm:prSet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>
        <a:ln w="28575">
          <a:solidFill>
            <a:schemeClr val="accent5"/>
          </a:solidFill>
        </a:ln>
      </dgm:spPr>
      <dgm:t>
        <a:bodyPr/>
        <a:lstStyle/>
        <a:p>
          <a:endParaRPr lang="en-US" sz="900">
            <a:latin typeface="Gill Sans MT" panose="020B0502020104020203" pitchFamily="34" charset="0"/>
          </a:endParaRPr>
        </a:p>
      </dgm:t>
    </dgm:pt>
    <dgm:pt modelId="{DEE793DE-B04D-4574-A9AC-7BE29FA4B356}" type="sibTrans" cxnId="{7395B25E-FCB4-4828-A4AE-BA3EBA21D48B}">
      <dgm:prSet/>
      <dgm:spPr/>
      <dgm:t>
        <a:bodyPr/>
        <a:lstStyle/>
        <a:p>
          <a:endParaRPr lang="en-US" sz="900"/>
        </a:p>
      </dgm:t>
    </dgm:pt>
    <dgm:pt modelId="{F81E96E9-EEBF-4F6C-880D-6A1F12A951F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accent5"/>
          </a:solidFill>
        </a:ln>
      </dgm:spPr>
      <dgm:t>
        <a:bodyPr/>
        <a:lstStyle/>
        <a:p>
          <a:r>
            <a:rPr lang="en-US" sz="900">
              <a:latin typeface="Gill Sans MT" panose="020B0502020104020203" pitchFamily="34" charset="0"/>
            </a:rPr>
            <a:t>Debt Service</a:t>
          </a:r>
        </a:p>
      </dgm:t>
    </dgm:pt>
    <dgm:pt modelId="{E9991247-0E4A-4311-A3EE-309DF266F671}" type="parTrans" cxnId="{2425A743-5CD2-4B46-920E-5A3AAA4D77C3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n-US" sz="900">
            <a:latin typeface="Gill Sans MT" panose="020B0502020104020203" pitchFamily="34" charset="0"/>
          </a:endParaRPr>
        </a:p>
      </dgm:t>
    </dgm:pt>
    <dgm:pt modelId="{C64B887D-318B-4FCB-88F7-ABD415EB536C}" type="sibTrans" cxnId="{2425A743-5CD2-4B46-920E-5A3AAA4D77C3}">
      <dgm:prSet/>
      <dgm:spPr/>
      <dgm:t>
        <a:bodyPr/>
        <a:lstStyle/>
        <a:p>
          <a:endParaRPr lang="en-US" sz="900"/>
        </a:p>
      </dgm:t>
    </dgm:pt>
    <dgm:pt modelId="{158353CE-7DEB-435F-9EB3-AB8863FF1299}" type="pres">
      <dgm:prSet presAssocID="{DE631C17-F051-4D25-A10F-52DF79DBB26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0E79496-DD9B-4FE8-ABFE-4B13C71051E9}" type="pres">
      <dgm:prSet presAssocID="{545DBAB9-5086-41D7-BE90-D4800A2807A9}" presName="hierRoot1" presStyleCnt="0">
        <dgm:presLayoutVars>
          <dgm:hierBranch val="init"/>
        </dgm:presLayoutVars>
      </dgm:prSet>
      <dgm:spPr/>
    </dgm:pt>
    <dgm:pt modelId="{273D9887-24E4-4F31-980B-16B8B30E911A}" type="pres">
      <dgm:prSet presAssocID="{545DBAB9-5086-41D7-BE90-D4800A2807A9}" presName="rootComposite1" presStyleCnt="0"/>
      <dgm:spPr/>
    </dgm:pt>
    <dgm:pt modelId="{7F9CF716-457D-4C47-B484-6FCD6F7212D0}" type="pres">
      <dgm:prSet presAssocID="{545DBAB9-5086-41D7-BE90-D4800A2807A9}" presName="rootText1" presStyleLbl="node0" presStyleIdx="0" presStyleCnt="1" custScaleY="130844">
        <dgm:presLayoutVars>
          <dgm:chPref val="3"/>
        </dgm:presLayoutVars>
      </dgm:prSet>
      <dgm:spPr/>
    </dgm:pt>
    <dgm:pt modelId="{61439E9A-896A-4EDB-9621-29C00FC35653}" type="pres">
      <dgm:prSet presAssocID="{545DBAB9-5086-41D7-BE90-D4800A2807A9}" presName="rootConnector1" presStyleLbl="node1" presStyleIdx="0" presStyleCnt="0"/>
      <dgm:spPr/>
    </dgm:pt>
    <dgm:pt modelId="{8AFF86AE-BFC0-4324-A471-7BCD3547A50E}" type="pres">
      <dgm:prSet presAssocID="{545DBAB9-5086-41D7-BE90-D4800A2807A9}" presName="hierChild2" presStyleCnt="0"/>
      <dgm:spPr/>
    </dgm:pt>
    <dgm:pt modelId="{BF0E98B5-2583-44E5-9259-249CBF55E917}" type="pres">
      <dgm:prSet presAssocID="{BABFE017-CAA7-4BBE-AE86-8D300D1F3EDD}" presName="Name37" presStyleLbl="parChTrans1D2" presStyleIdx="0" presStyleCnt="4"/>
      <dgm:spPr/>
    </dgm:pt>
    <dgm:pt modelId="{82A1CAF3-CCA9-46D3-A577-1541D4FFA0F2}" type="pres">
      <dgm:prSet presAssocID="{CD30E0F0-72C2-461A-AC3A-8D55507009D0}" presName="hierRoot2" presStyleCnt="0">
        <dgm:presLayoutVars>
          <dgm:hierBranch val="init"/>
        </dgm:presLayoutVars>
      </dgm:prSet>
      <dgm:spPr/>
    </dgm:pt>
    <dgm:pt modelId="{3FF23DA0-9393-407F-8C47-1B08DF577398}" type="pres">
      <dgm:prSet presAssocID="{CD30E0F0-72C2-461A-AC3A-8D55507009D0}" presName="rootComposite" presStyleCnt="0"/>
      <dgm:spPr/>
    </dgm:pt>
    <dgm:pt modelId="{5B2286BF-7875-4827-912A-F0ECAF419A45}" type="pres">
      <dgm:prSet presAssocID="{CD30E0F0-72C2-461A-AC3A-8D55507009D0}" presName="rootText" presStyleLbl="node2" presStyleIdx="0" presStyleCnt="4" custScaleY="109037">
        <dgm:presLayoutVars>
          <dgm:chPref val="3"/>
        </dgm:presLayoutVars>
      </dgm:prSet>
      <dgm:spPr/>
    </dgm:pt>
    <dgm:pt modelId="{888E631C-0EBF-4B25-BBD6-8D33F8A041F4}" type="pres">
      <dgm:prSet presAssocID="{CD30E0F0-72C2-461A-AC3A-8D55507009D0}" presName="rootConnector" presStyleLbl="node2" presStyleIdx="0" presStyleCnt="4"/>
      <dgm:spPr/>
    </dgm:pt>
    <dgm:pt modelId="{E49029AD-C30C-4B0E-89FB-87F99EF68E4C}" type="pres">
      <dgm:prSet presAssocID="{CD30E0F0-72C2-461A-AC3A-8D55507009D0}" presName="hierChild4" presStyleCnt="0"/>
      <dgm:spPr/>
    </dgm:pt>
    <dgm:pt modelId="{E5429AD9-8B23-435C-84A7-3FDEB00E4955}" type="pres">
      <dgm:prSet presAssocID="{E6DB861F-1107-455C-BA7D-42492A9BC915}" presName="Name37" presStyleLbl="parChTrans1D3" presStyleIdx="0" presStyleCnt="8"/>
      <dgm:spPr/>
    </dgm:pt>
    <dgm:pt modelId="{1B534621-65BC-4CBC-B62C-98E34ADB78FB}" type="pres">
      <dgm:prSet presAssocID="{B4F58206-9309-4F79-9071-694EB1E2E378}" presName="hierRoot2" presStyleCnt="0">
        <dgm:presLayoutVars>
          <dgm:hierBranch val="init"/>
        </dgm:presLayoutVars>
      </dgm:prSet>
      <dgm:spPr/>
    </dgm:pt>
    <dgm:pt modelId="{D6F89049-4539-4732-8E04-0FBC045C22F0}" type="pres">
      <dgm:prSet presAssocID="{B4F58206-9309-4F79-9071-694EB1E2E378}" presName="rootComposite" presStyleCnt="0"/>
      <dgm:spPr/>
    </dgm:pt>
    <dgm:pt modelId="{BCB64569-98D0-41CD-BA94-86FFCF84FF54}" type="pres">
      <dgm:prSet presAssocID="{B4F58206-9309-4F79-9071-694EB1E2E378}" presName="rootText" presStyleLbl="node3" presStyleIdx="0" presStyleCnt="8" custScaleY="109037">
        <dgm:presLayoutVars>
          <dgm:chPref val="3"/>
        </dgm:presLayoutVars>
      </dgm:prSet>
      <dgm:spPr/>
    </dgm:pt>
    <dgm:pt modelId="{87ED2871-D46A-40E9-8BC1-68F2BF11B10A}" type="pres">
      <dgm:prSet presAssocID="{B4F58206-9309-4F79-9071-694EB1E2E378}" presName="rootConnector" presStyleLbl="node3" presStyleIdx="0" presStyleCnt="8"/>
      <dgm:spPr/>
    </dgm:pt>
    <dgm:pt modelId="{47F1C48E-B2F6-4394-8216-9573F207E4F5}" type="pres">
      <dgm:prSet presAssocID="{B4F58206-9309-4F79-9071-694EB1E2E378}" presName="hierChild4" presStyleCnt="0"/>
      <dgm:spPr/>
    </dgm:pt>
    <dgm:pt modelId="{5061120D-9D41-4BFF-AED7-EEE5AA8DBE3A}" type="pres">
      <dgm:prSet presAssocID="{B4F58206-9309-4F79-9071-694EB1E2E378}" presName="hierChild5" presStyleCnt="0"/>
      <dgm:spPr/>
    </dgm:pt>
    <dgm:pt modelId="{26A99296-CD68-4870-AAA9-031052F1C7F3}" type="pres">
      <dgm:prSet presAssocID="{CD30E0F0-72C2-461A-AC3A-8D55507009D0}" presName="hierChild5" presStyleCnt="0"/>
      <dgm:spPr/>
    </dgm:pt>
    <dgm:pt modelId="{2481B0EC-59B3-42B1-8E3D-32F423992110}" type="pres">
      <dgm:prSet presAssocID="{7F8A427A-BF47-4186-9DCB-C0C7889CD616}" presName="Name37" presStyleLbl="parChTrans1D2" presStyleIdx="1" presStyleCnt="4"/>
      <dgm:spPr/>
    </dgm:pt>
    <dgm:pt modelId="{94EBD6C5-5BF1-4CB6-A4BD-4D8096FA3BF0}" type="pres">
      <dgm:prSet presAssocID="{C5A94903-4C9A-4C6A-B97F-01F40D62E6AF}" presName="hierRoot2" presStyleCnt="0">
        <dgm:presLayoutVars>
          <dgm:hierBranch val="init"/>
        </dgm:presLayoutVars>
      </dgm:prSet>
      <dgm:spPr/>
    </dgm:pt>
    <dgm:pt modelId="{AF8022A4-470E-4BE1-BB98-BBBD03A8E78D}" type="pres">
      <dgm:prSet presAssocID="{C5A94903-4C9A-4C6A-B97F-01F40D62E6AF}" presName="rootComposite" presStyleCnt="0"/>
      <dgm:spPr/>
    </dgm:pt>
    <dgm:pt modelId="{3CCD34D5-052A-48B5-8FD6-576C38F6B9DC}" type="pres">
      <dgm:prSet presAssocID="{C5A94903-4C9A-4C6A-B97F-01F40D62E6AF}" presName="rootText" presStyleLbl="node2" presStyleIdx="1" presStyleCnt="4" custScaleY="109037">
        <dgm:presLayoutVars>
          <dgm:chPref val="3"/>
        </dgm:presLayoutVars>
      </dgm:prSet>
      <dgm:spPr/>
    </dgm:pt>
    <dgm:pt modelId="{A89F1EFB-0AB1-4DA0-BEF7-5D5DDD435273}" type="pres">
      <dgm:prSet presAssocID="{C5A94903-4C9A-4C6A-B97F-01F40D62E6AF}" presName="rootConnector" presStyleLbl="node2" presStyleIdx="1" presStyleCnt="4"/>
      <dgm:spPr/>
    </dgm:pt>
    <dgm:pt modelId="{BE469DDB-D101-4A6B-B301-6899206335C4}" type="pres">
      <dgm:prSet presAssocID="{C5A94903-4C9A-4C6A-B97F-01F40D62E6AF}" presName="hierChild4" presStyleCnt="0"/>
      <dgm:spPr/>
    </dgm:pt>
    <dgm:pt modelId="{ADDD5C38-FEF1-4C6A-BEB7-146050B90C12}" type="pres">
      <dgm:prSet presAssocID="{C4819C52-1CF0-4BD1-8630-CB761131106D}" presName="Name37" presStyleLbl="parChTrans1D3" presStyleIdx="1" presStyleCnt="8"/>
      <dgm:spPr/>
    </dgm:pt>
    <dgm:pt modelId="{5D476F9A-E1A7-4F2F-B029-3CE4046B5151}" type="pres">
      <dgm:prSet presAssocID="{6C8E9714-2854-4253-8B16-D6F68120C438}" presName="hierRoot2" presStyleCnt="0">
        <dgm:presLayoutVars>
          <dgm:hierBranch val="init"/>
        </dgm:presLayoutVars>
      </dgm:prSet>
      <dgm:spPr/>
    </dgm:pt>
    <dgm:pt modelId="{29F10D86-6C68-4AD5-8D9E-F604195A4987}" type="pres">
      <dgm:prSet presAssocID="{6C8E9714-2854-4253-8B16-D6F68120C438}" presName="rootComposite" presStyleCnt="0"/>
      <dgm:spPr/>
    </dgm:pt>
    <dgm:pt modelId="{E7BB2B7C-AC83-43F0-A3BE-027CFF103D69}" type="pres">
      <dgm:prSet presAssocID="{6C8E9714-2854-4253-8B16-D6F68120C438}" presName="rootText" presStyleLbl="node3" presStyleIdx="1" presStyleCnt="8" custScaleY="109037">
        <dgm:presLayoutVars>
          <dgm:chPref val="3"/>
        </dgm:presLayoutVars>
      </dgm:prSet>
      <dgm:spPr/>
    </dgm:pt>
    <dgm:pt modelId="{16286F4E-CF69-452F-BDB0-52DD947A62B8}" type="pres">
      <dgm:prSet presAssocID="{6C8E9714-2854-4253-8B16-D6F68120C438}" presName="rootConnector" presStyleLbl="node3" presStyleIdx="1" presStyleCnt="8"/>
      <dgm:spPr/>
    </dgm:pt>
    <dgm:pt modelId="{2ABF3501-E53E-4033-B5C3-D688708F59B6}" type="pres">
      <dgm:prSet presAssocID="{6C8E9714-2854-4253-8B16-D6F68120C438}" presName="hierChild4" presStyleCnt="0"/>
      <dgm:spPr/>
    </dgm:pt>
    <dgm:pt modelId="{805D825E-4295-4B68-A1DE-4C35AB55083A}" type="pres">
      <dgm:prSet presAssocID="{6C8E9714-2854-4253-8B16-D6F68120C438}" presName="hierChild5" presStyleCnt="0"/>
      <dgm:spPr/>
    </dgm:pt>
    <dgm:pt modelId="{985FA8C6-C473-4193-BD19-EB97678E2F8B}" type="pres">
      <dgm:prSet presAssocID="{687CB8D6-DD9F-41CA-8E1B-FDB598DF0C94}" presName="Name37" presStyleLbl="parChTrans1D3" presStyleIdx="2" presStyleCnt="8"/>
      <dgm:spPr/>
    </dgm:pt>
    <dgm:pt modelId="{3ADD3FFC-5B11-4F94-81FB-4C48C5970E88}" type="pres">
      <dgm:prSet presAssocID="{570339A9-98F5-4102-BB66-13F32ACD87B2}" presName="hierRoot2" presStyleCnt="0">
        <dgm:presLayoutVars>
          <dgm:hierBranch val="init"/>
        </dgm:presLayoutVars>
      </dgm:prSet>
      <dgm:spPr/>
    </dgm:pt>
    <dgm:pt modelId="{B8D637A0-AE2C-427B-AA51-EAF7DD2427C1}" type="pres">
      <dgm:prSet presAssocID="{570339A9-98F5-4102-BB66-13F32ACD87B2}" presName="rootComposite" presStyleCnt="0"/>
      <dgm:spPr/>
    </dgm:pt>
    <dgm:pt modelId="{416E51A1-F119-4A6E-BBAE-FCDD95CAD8BA}" type="pres">
      <dgm:prSet presAssocID="{570339A9-98F5-4102-BB66-13F32ACD87B2}" presName="rootText" presStyleLbl="node3" presStyleIdx="2" presStyleCnt="8" custScaleY="109037">
        <dgm:presLayoutVars>
          <dgm:chPref val="3"/>
        </dgm:presLayoutVars>
      </dgm:prSet>
      <dgm:spPr/>
    </dgm:pt>
    <dgm:pt modelId="{4F6F66D3-A705-4C42-BEB3-46F13692E799}" type="pres">
      <dgm:prSet presAssocID="{570339A9-98F5-4102-BB66-13F32ACD87B2}" presName="rootConnector" presStyleLbl="node3" presStyleIdx="2" presStyleCnt="8"/>
      <dgm:spPr/>
    </dgm:pt>
    <dgm:pt modelId="{34FFCA83-F5B6-47E0-A67F-E42CF3524C04}" type="pres">
      <dgm:prSet presAssocID="{570339A9-98F5-4102-BB66-13F32ACD87B2}" presName="hierChild4" presStyleCnt="0"/>
      <dgm:spPr/>
    </dgm:pt>
    <dgm:pt modelId="{EB5C685E-A4BC-4FA2-BD4C-C25B5602B6DE}" type="pres">
      <dgm:prSet presAssocID="{570339A9-98F5-4102-BB66-13F32ACD87B2}" presName="hierChild5" presStyleCnt="0"/>
      <dgm:spPr/>
    </dgm:pt>
    <dgm:pt modelId="{4288DBF4-3A77-436D-9DD7-354A417D0CC8}" type="pres">
      <dgm:prSet presAssocID="{75B9E9AC-02AA-47C5-8B61-AAF834490C16}" presName="Name37" presStyleLbl="parChTrans1D3" presStyleIdx="3" presStyleCnt="8"/>
      <dgm:spPr/>
    </dgm:pt>
    <dgm:pt modelId="{AC334CD8-48C3-4324-B13F-5F6D509536AA}" type="pres">
      <dgm:prSet presAssocID="{518F5EFA-0467-4F70-87D1-3B9300EA3DFF}" presName="hierRoot2" presStyleCnt="0">
        <dgm:presLayoutVars>
          <dgm:hierBranch val="init"/>
        </dgm:presLayoutVars>
      </dgm:prSet>
      <dgm:spPr/>
    </dgm:pt>
    <dgm:pt modelId="{02DE5C93-FD7C-456A-A17E-F2D18200CE08}" type="pres">
      <dgm:prSet presAssocID="{518F5EFA-0467-4F70-87D1-3B9300EA3DFF}" presName="rootComposite" presStyleCnt="0"/>
      <dgm:spPr/>
    </dgm:pt>
    <dgm:pt modelId="{BCB0A2A1-F475-4543-BE12-231ACFF76B10}" type="pres">
      <dgm:prSet presAssocID="{518F5EFA-0467-4F70-87D1-3B9300EA3DFF}" presName="rootText" presStyleLbl="node3" presStyleIdx="3" presStyleCnt="8" custScaleY="109037">
        <dgm:presLayoutVars>
          <dgm:chPref val="3"/>
        </dgm:presLayoutVars>
      </dgm:prSet>
      <dgm:spPr/>
    </dgm:pt>
    <dgm:pt modelId="{FBE0A0AA-6849-4CE8-A778-C48AA2C2E034}" type="pres">
      <dgm:prSet presAssocID="{518F5EFA-0467-4F70-87D1-3B9300EA3DFF}" presName="rootConnector" presStyleLbl="node3" presStyleIdx="3" presStyleCnt="8"/>
      <dgm:spPr/>
    </dgm:pt>
    <dgm:pt modelId="{92DF19EA-5E4C-42E8-B85F-BC9C030105E9}" type="pres">
      <dgm:prSet presAssocID="{518F5EFA-0467-4F70-87D1-3B9300EA3DFF}" presName="hierChild4" presStyleCnt="0"/>
      <dgm:spPr/>
    </dgm:pt>
    <dgm:pt modelId="{9C3618D3-B4D9-49ED-BD63-870053EB375A}" type="pres">
      <dgm:prSet presAssocID="{518F5EFA-0467-4F70-87D1-3B9300EA3DFF}" presName="hierChild5" presStyleCnt="0"/>
      <dgm:spPr/>
    </dgm:pt>
    <dgm:pt modelId="{BA8E00E7-7BBF-4052-9FDE-99F2F8415257}" type="pres">
      <dgm:prSet presAssocID="{55CADD18-BD3A-4233-A44B-1DB9D7C7126F}" presName="Name37" presStyleLbl="parChTrans1D3" presStyleIdx="4" presStyleCnt="8"/>
      <dgm:spPr/>
    </dgm:pt>
    <dgm:pt modelId="{69F31643-5D41-46CF-9EFA-480F6BDDBCE2}" type="pres">
      <dgm:prSet presAssocID="{DD1BD2F6-E416-4584-A95D-6BC015F49615}" presName="hierRoot2" presStyleCnt="0">
        <dgm:presLayoutVars>
          <dgm:hierBranch val="init"/>
        </dgm:presLayoutVars>
      </dgm:prSet>
      <dgm:spPr/>
    </dgm:pt>
    <dgm:pt modelId="{982EF3A2-F0DA-4DF9-9F41-A5FF0B814C2D}" type="pres">
      <dgm:prSet presAssocID="{DD1BD2F6-E416-4584-A95D-6BC015F49615}" presName="rootComposite" presStyleCnt="0"/>
      <dgm:spPr/>
    </dgm:pt>
    <dgm:pt modelId="{9C155D8C-4634-4A4D-BEEE-FFD6FE215BCA}" type="pres">
      <dgm:prSet presAssocID="{DD1BD2F6-E416-4584-A95D-6BC015F49615}" presName="rootText" presStyleLbl="node3" presStyleIdx="4" presStyleCnt="8" custScaleY="109037">
        <dgm:presLayoutVars>
          <dgm:chPref val="3"/>
        </dgm:presLayoutVars>
      </dgm:prSet>
      <dgm:spPr/>
    </dgm:pt>
    <dgm:pt modelId="{EA25C4F9-F4FB-4667-814C-F6452589E15E}" type="pres">
      <dgm:prSet presAssocID="{DD1BD2F6-E416-4584-A95D-6BC015F49615}" presName="rootConnector" presStyleLbl="node3" presStyleIdx="4" presStyleCnt="8"/>
      <dgm:spPr/>
    </dgm:pt>
    <dgm:pt modelId="{F6AF9C9F-95CA-459F-B4B9-0CBA0C8D2D40}" type="pres">
      <dgm:prSet presAssocID="{DD1BD2F6-E416-4584-A95D-6BC015F49615}" presName="hierChild4" presStyleCnt="0"/>
      <dgm:spPr/>
    </dgm:pt>
    <dgm:pt modelId="{F5FF77B6-9817-4CB9-B503-A6FDDE00D642}" type="pres">
      <dgm:prSet presAssocID="{DD1BD2F6-E416-4584-A95D-6BC015F49615}" presName="hierChild5" presStyleCnt="0"/>
      <dgm:spPr/>
    </dgm:pt>
    <dgm:pt modelId="{BFE1DB19-C3F6-4EAC-9322-B1017501E5ED}" type="pres">
      <dgm:prSet presAssocID="{A1984946-9C54-479F-A3B5-1B43DB814A43}" presName="Name37" presStyleLbl="parChTrans1D3" presStyleIdx="5" presStyleCnt="8"/>
      <dgm:spPr/>
    </dgm:pt>
    <dgm:pt modelId="{242806BD-18AF-4B55-B6BD-9EB433174044}" type="pres">
      <dgm:prSet presAssocID="{C2DD3858-F83E-483E-A987-492D26C91846}" presName="hierRoot2" presStyleCnt="0">
        <dgm:presLayoutVars>
          <dgm:hierBranch val="init"/>
        </dgm:presLayoutVars>
      </dgm:prSet>
      <dgm:spPr/>
    </dgm:pt>
    <dgm:pt modelId="{CCABDAA6-DB77-449E-834F-E43814327966}" type="pres">
      <dgm:prSet presAssocID="{C2DD3858-F83E-483E-A987-492D26C91846}" presName="rootComposite" presStyleCnt="0"/>
      <dgm:spPr/>
    </dgm:pt>
    <dgm:pt modelId="{0AE9A6E9-A1AC-4DA4-BCFE-CF8B78CA4C73}" type="pres">
      <dgm:prSet presAssocID="{C2DD3858-F83E-483E-A987-492D26C91846}" presName="rootText" presStyleLbl="node3" presStyleIdx="5" presStyleCnt="8" custScaleY="109037">
        <dgm:presLayoutVars>
          <dgm:chPref val="3"/>
        </dgm:presLayoutVars>
      </dgm:prSet>
      <dgm:spPr/>
    </dgm:pt>
    <dgm:pt modelId="{EC8A0269-AEC8-4DA8-922B-6F79F7BCEE14}" type="pres">
      <dgm:prSet presAssocID="{C2DD3858-F83E-483E-A987-492D26C91846}" presName="rootConnector" presStyleLbl="node3" presStyleIdx="5" presStyleCnt="8"/>
      <dgm:spPr/>
    </dgm:pt>
    <dgm:pt modelId="{DD32977F-DCCE-45C7-AFC3-7D8FAA58B06C}" type="pres">
      <dgm:prSet presAssocID="{C2DD3858-F83E-483E-A987-492D26C91846}" presName="hierChild4" presStyleCnt="0"/>
      <dgm:spPr/>
    </dgm:pt>
    <dgm:pt modelId="{33D9C2CD-F662-4707-8A7C-2A767F7C5FFC}" type="pres">
      <dgm:prSet presAssocID="{C2DD3858-F83E-483E-A987-492D26C91846}" presName="hierChild5" presStyleCnt="0"/>
      <dgm:spPr/>
    </dgm:pt>
    <dgm:pt modelId="{AACDAEAD-98CD-469A-82F9-C2D8B3F2501C}" type="pres">
      <dgm:prSet presAssocID="{C5A94903-4C9A-4C6A-B97F-01F40D62E6AF}" presName="hierChild5" presStyleCnt="0"/>
      <dgm:spPr/>
    </dgm:pt>
    <dgm:pt modelId="{AF1AA34E-F303-48C1-AB56-8F1E94CF73FF}" type="pres">
      <dgm:prSet presAssocID="{31C1F707-F53A-4BCC-9C81-627AA749286E}" presName="Name37" presStyleLbl="parChTrans1D2" presStyleIdx="2" presStyleCnt="4"/>
      <dgm:spPr/>
    </dgm:pt>
    <dgm:pt modelId="{43728254-2642-4BD0-B304-A4474E42281C}" type="pres">
      <dgm:prSet presAssocID="{41ED53D1-F997-4ECD-9DF1-D278E6FF4A50}" presName="hierRoot2" presStyleCnt="0">
        <dgm:presLayoutVars>
          <dgm:hierBranch val="init"/>
        </dgm:presLayoutVars>
      </dgm:prSet>
      <dgm:spPr/>
    </dgm:pt>
    <dgm:pt modelId="{4475E6CC-AC04-4182-A5B6-CC640D65EBD2}" type="pres">
      <dgm:prSet presAssocID="{41ED53D1-F997-4ECD-9DF1-D278E6FF4A50}" presName="rootComposite" presStyleCnt="0"/>
      <dgm:spPr/>
    </dgm:pt>
    <dgm:pt modelId="{5FF37639-4854-4D11-A31D-7C026AE6473B}" type="pres">
      <dgm:prSet presAssocID="{41ED53D1-F997-4ECD-9DF1-D278E6FF4A50}" presName="rootText" presStyleLbl="node2" presStyleIdx="2" presStyleCnt="4" custScaleY="109037">
        <dgm:presLayoutVars>
          <dgm:chPref val="3"/>
        </dgm:presLayoutVars>
      </dgm:prSet>
      <dgm:spPr/>
    </dgm:pt>
    <dgm:pt modelId="{685C848A-58EC-437E-A3F5-90DEFC807AD2}" type="pres">
      <dgm:prSet presAssocID="{41ED53D1-F997-4ECD-9DF1-D278E6FF4A50}" presName="rootConnector" presStyleLbl="node2" presStyleIdx="2" presStyleCnt="4"/>
      <dgm:spPr/>
    </dgm:pt>
    <dgm:pt modelId="{04C3C2FD-1C78-4DF3-9C09-5944D2D3F3CC}" type="pres">
      <dgm:prSet presAssocID="{41ED53D1-F997-4ECD-9DF1-D278E6FF4A50}" presName="hierChild4" presStyleCnt="0"/>
      <dgm:spPr/>
    </dgm:pt>
    <dgm:pt modelId="{0979CE8B-2AC5-4008-99C8-DB7CED606E30}" type="pres">
      <dgm:prSet presAssocID="{1F6D06FA-0B9E-47B8-ABDD-4C7C42C9455E}" presName="Name37" presStyleLbl="parChTrans1D3" presStyleIdx="6" presStyleCnt="8"/>
      <dgm:spPr/>
    </dgm:pt>
    <dgm:pt modelId="{525E8DF0-B156-46FE-94E0-F64757BA67C0}" type="pres">
      <dgm:prSet presAssocID="{67485CEE-ADA8-4FAB-AB98-1998570B3F82}" presName="hierRoot2" presStyleCnt="0">
        <dgm:presLayoutVars>
          <dgm:hierBranch val="init"/>
        </dgm:presLayoutVars>
      </dgm:prSet>
      <dgm:spPr/>
    </dgm:pt>
    <dgm:pt modelId="{E5BE2C60-B0F5-4F38-9366-36E925D3BCFB}" type="pres">
      <dgm:prSet presAssocID="{67485CEE-ADA8-4FAB-AB98-1998570B3F82}" presName="rootComposite" presStyleCnt="0"/>
      <dgm:spPr/>
    </dgm:pt>
    <dgm:pt modelId="{F351CC3D-6CDB-4935-970A-CA9895BF8A33}" type="pres">
      <dgm:prSet presAssocID="{67485CEE-ADA8-4FAB-AB98-1998570B3F82}" presName="rootText" presStyleLbl="node3" presStyleIdx="6" presStyleCnt="8" custScaleY="109037">
        <dgm:presLayoutVars>
          <dgm:chPref val="3"/>
        </dgm:presLayoutVars>
      </dgm:prSet>
      <dgm:spPr/>
    </dgm:pt>
    <dgm:pt modelId="{40DAC30A-EAD2-4696-87F0-8E5972D4A136}" type="pres">
      <dgm:prSet presAssocID="{67485CEE-ADA8-4FAB-AB98-1998570B3F82}" presName="rootConnector" presStyleLbl="node3" presStyleIdx="6" presStyleCnt="8"/>
      <dgm:spPr/>
    </dgm:pt>
    <dgm:pt modelId="{E277081F-2032-47D2-BAB0-3699D09ED777}" type="pres">
      <dgm:prSet presAssocID="{67485CEE-ADA8-4FAB-AB98-1998570B3F82}" presName="hierChild4" presStyleCnt="0"/>
      <dgm:spPr/>
    </dgm:pt>
    <dgm:pt modelId="{2F27F214-561B-4478-82A5-7F47CFEA1769}" type="pres">
      <dgm:prSet presAssocID="{67485CEE-ADA8-4FAB-AB98-1998570B3F82}" presName="hierChild5" presStyleCnt="0"/>
      <dgm:spPr/>
    </dgm:pt>
    <dgm:pt modelId="{CA78C178-4E8D-48A3-AAEA-7FE8117D5310}" type="pres">
      <dgm:prSet presAssocID="{41ED53D1-F997-4ECD-9DF1-D278E6FF4A50}" presName="hierChild5" presStyleCnt="0"/>
      <dgm:spPr/>
    </dgm:pt>
    <dgm:pt modelId="{25521AE9-3F4D-44D2-BB03-DD637C459FA9}" type="pres">
      <dgm:prSet presAssocID="{F28805EE-9151-45EC-9CCD-4F26450F66E7}" presName="Name37" presStyleLbl="parChTrans1D2" presStyleIdx="3" presStyleCnt="4"/>
      <dgm:spPr/>
    </dgm:pt>
    <dgm:pt modelId="{0042F76E-F72D-45D9-8BD2-ACB274026572}" type="pres">
      <dgm:prSet presAssocID="{C575080E-6237-4B2E-A319-C719C7A6ECC2}" presName="hierRoot2" presStyleCnt="0">
        <dgm:presLayoutVars>
          <dgm:hierBranch val="init"/>
        </dgm:presLayoutVars>
      </dgm:prSet>
      <dgm:spPr/>
    </dgm:pt>
    <dgm:pt modelId="{D540ACF6-7A84-4350-9BE3-92239DFEBF7D}" type="pres">
      <dgm:prSet presAssocID="{C575080E-6237-4B2E-A319-C719C7A6ECC2}" presName="rootComposite" presStyleCnt="0"/>
      <dgm:spPr/>
    </dgm:pt>
    <dgm:pt modelId="{24CA05EB-0F8A-4068-A349-D0B7B74BF946}" type="pres">
      <dgm:prSet presAssocID="{C575080E-6237-4B2E-A319-C719C7A6ECC2}" presName="rootText" presStyleLbl="node2" presStyleIdx="3" presStyleCnt="4" custScaleY="109037">
        <dgm:presLayoutVars>
          <dgm:chPref val="3"/>
        </dgm:presLayoutVars>
      </dgm:prSet>
      <dgm:spPr/>
    </dgm:pt>
    <dgm:pt modelId="{D364F4BC-DE41-4C01-9443-B7B488E330CC}" type="pres">
      <dgm:prSet presAssocID="{C575080E-6237-4B2E-A319-C719C7A6ECC2}" presName="rootConnector" presStyleLbl="node2" presStyleIdx="3" presStyleCnt="4"/>
      <dgm:spPr/>
    </dgm:pt>
    <dgm:pt modelId="{F85795CF-9DBC-4428-8E0C-07813FF53170}" type="pres">
      <dgm:prSet presAssocID="{C575080E-6237-4B2E-A319-C719C7A6ECC2}" presName="hierChild4" presStyleCnt="0"/>
      <dgm:spPr/>
    </dgm:pt>
    <dgm:pt modelId="{AD1DA48C-A297-402F-85DB-1CD930F62592}" type="pres">
      <dgm:prSet presAssocID="{E9991247-0E4A-4311-A3EE-309DF266F671}" presName="Name37" presStyleLbl="parChTrans1D3" presStyleIdx="7" presStyleCnt="8"/>
      <dgm:spPr/>
    </dgm:pt>
    <dgm:pt modelId="{58454455-30B6-431E-B728-48A0AFAF0FDF}" type="pres">
      <dgm:prSet presAssocID="{F81E96E9-EEBF-4F6C-880D-6A1F12A951F9}" presName="hierRoot2" presStyleCnt="0">
        <dgm:presLayoutVars>
          <dgm:hierBranch val="init"/>
        </dgm:presLayoutVars>
      </dgm:prSet>
      <dgm:spPr/>
    </dgm:pt>
    <dgm:pt modelId="{049FFDD7-FD8D-4936-ACA8-082BAD057583}" type="pres">
      <dgm:prSet presAssocID="{F81E96E9-EEBF-4F6C-880D-6A1F12A951F9}" presName="rootComposite" presStyleCnt="0"/>
      <dgm:spPr/>
    </dgm:pt>
    <dgm:pt modelId="{E5A3C9A3-36DD-4230-9C12-19B45C7233D4}" type="pres">
      <dgm:prSet presAssocID="{F81E96E9-EEBF-4F6C-880D-6A1F12A951F9}" presName="rootText" presStyleLbl="node3" presStyleIdx="7" presStyleCnt="8" custScaleY="109037">
        <dgm:presLayoutVars>
          <dgm:chPref val="3"/>
        </dgm:presLayoutVars>
      </dgm:prSet>
      <dgm:spPr/>
    </dgm:pt>
    <dgm:pt modelId="{B21C6B6C-F0C2-4C02-9E27-B695B750EE71}" type="pres">
      <dgm:prSet presAssocID="{F81E96E9-EEBF-4F6C-880D-6A1F12A951F9}" presName="rootConnector" presStyleLbl="node3" presStyleIdx="7" presStyleCnt="8"/>
      <dgm:spPr/>
    </dgm:pt>
    <dgm:pt modelId="{86E01F4F-A79D-4652-9886-D4578E51C5B5}" type="pres">
      <dgm:prSet presAssocID="{F81E96E9-EEBF-4F6C-880D-6A1F12A951F9}" presName="hierChild4" presStyleCnt="0"/>
      <dgm:spPr/>
    </dgm:pt>
    <dgm:pt modelId="{867EDD96-97E3-49DA-B263-2CA907B301F8}" type="pres">
      <dgm:prSet presAssocID="{F81E96E9-EEBF-4F6C-880D-6A1F12A951F9}" presName="hierChild5" presStyleCnt="0"/>
      <dgm:spPr/>
    </dgm:pt>
    <dgm:pt modelId="{254731CB-496B-4A09-825F-4E47D4AF352E}" type="pres">
      <dgm:prSet presAssocID="{C575080E-6237-4B2E-A319-C719C7A6ECC2}" presName="hierChild5" presStyleCnt="0"/>
      <dgm:spPr/>
    </dgm:pt>
    <dgm:pt modelId="{74AB1AE6-C34E-4B1C-AC4A-8B0DAB2463BB}" type="pres">
      <dgm:prSet presAssocID="{545DBAB9-5086-41D7-BE90-D4800A2807A9}" presName="hierChild3" presStyleCnt="0"/>
      <dgm:spPr/>
    </dgm:pt>
  </dgm:ptLst>
  <dgm:cxnLst>
    <dgm:cxn modelId="{FDC57102-A2BF-48DF-94FE-1188BA1DA51D}" type="presOf" srcId="{CD30E0F0-72C2-461A-AC3A-8D55507009D0}" destId="{888E631C-0EBF-4B25-BBD6-8D33F8A041F4}" srcOrd="1" destOrd="0" presId="urn:microsoft.com/office/officeart/2005/8/layout/orgChart1"/>
    <dgm:cxn modelId="{DFE63904-C1DB-4D59-91DB-C8F58C8E2B3C}" srcId="{C5A94903-4C9A-4C6A-B97F-01F40D62E6AF}" destId="{C2DD3858-F83E-483E-A987-492D26C91846}" srcOrd="4" destOrd="0" parTransId="{A1984946-9C54-479F-A3B5-1B43DB814A43}" sibTransId="{2A34B68E-7F33-47DF-9627-D59227F01364}"/>
    <dgm:cxn modelId="{5F2E1F0B-FB7F-4684-A609-2D8BE4A9082B}" type="presOf" srcId="{75B9E9AC-02AA-47C5-8B61-AAF834490C16}" destId="{4288DBF4-3A77-436D-9DD7-354A417D0CC8}" srcOrd="0" destOrd="0" presId="urn:microsoft.com/office/officeart/2005/8/layout/orgChart1"/>
    <dgm:cxn modelId="{2BEB2D10-133E-4917-AC66-574C1B70443B}" type="presOf" srcId="{C5A94903-4C9A-4C6A-B97F-01F40D62E6AF}" destId="{A89F1EFB-0AB1-4DA0-BEF7-5D5DDD435273}" srcOrd="1" destOrd="0" presId="urn:microsoft.com/office/officeart/2005/8/layout/orgChart1"/>
    <dgm:cxn modelId="{42C4CA1E-3FCB-4FAD-ABC0-E0F6BFF2AF80}" type="presOf" srcId="{6C8E9714-2854-4253-8B16-D6F68120C438}" destId="{16286F4E-CF69-452F-BDB0-52DD947A62B8}" srcOrd="1" destOrd="0" presId="urn:microsoft.com/office/officeart/2005/8/layout/orgChart1"/>
    <dgm:cxn modelId="{C0CD8D23-F663-4F65-8B7B-E7EC223043EC}" type="presOf" srcId="{41ED53D1-F997-4ECD-9DF1-D278E6FF4A50}" destId="{685C848A-58EC-437E-A3F5-90DEFC807AD2}" srcOrd="1" destOrd="0" presId="urn:microsoft.com/office/officeart/2005/8/layout/orgChart1"/>
    <dgm:cxn modelId="{4BB0E827-0138-4B4A-9F0E-E7872D6B7FF2}" srcId="{41ED53D1-F997-4ECD-9DF1-D278E6FF4A50}" destId="{67485CEE-ADA8-4FAB-AB98-1998570B3F82}" srcOrd="0" destOrd="0" parTransId="{1F6D06FA-0B9E-47B8-ABDD-4C7C42C9455E}" sibTransId="{0BB0BE4D-369E-45A7-A512-1233B3C9FD1B}"/>
    <dgm:cxn modelId="{45488B33-AC23-4608-98A4-96DA87DC1E7C}" type="presOf" srcId="{F81E96E9-EEBF-4F6C-880D-6A1F12A951F9}" destId="{B21C6B6C-F0C2-4C02-9E27-B695B750EE71}" srcOrd="1" destOrd="0" presId="urn:microsoft.com/office/officeart/2005/8/layout/orgChart1"/>
    <dgm:cxn modelId="{48AE2E35-DBED-435D-BFA7-20C8E81E64B6}" srcId="{545DBAB9-5086-41D7-BE90-D4800A2807A9}" destId="{CD30E0F0-72C2-461A-AC3A-8D55507009D0}" srcOrd="0" destOrd="0" parTransId="{BABFE017-CAA7-4BBE-AE86-8D300D1F3EDD}" sibTransId="{E07C28D8-6C08-4C5E-9B42-3726BF038A40}"/>
    <dgm:cxn modelId="{E4262236-D24C-4982-BA6F-838593B0BF56}" type="presOf" srcId="{B4F58206-9309-4F79-9071-694EB1E2E378}" destId="{87ED2871-D46A-40E9-8BC1-68F2BF11B10A}" srcOrd="1" destOrd="0" presId="urn:microsoft.com/office/officeart/2005/8/layout/orgChart1"/>
    <dgm:cxn modelId="{40187537-25F9-4D70-A585-C8B15E770AF5}" type="presOf" srcId="{F28805EE-9151-45EC-9CCD-4F26450F66E7}" destId="{25521AE9-3F4D-44D2-BB03-DD637C459FA9}" srcOrd="0" destOrd="0" presId="urn:microsoft.com/office/officeart/2005/8/layout/orgChart1"/>
    <dgm:cxn modelId="{594D353C-1138-4A27-985E-E55DD52686D5}" srcId="{C5A94903-4C9A-4C6A-B97F-01F40D62E6AF}" destId="{570339A9-98F5-4102-BB66-13F32ACD87B2}" srcOrd="1" destOrd="0" parTransId="{687CB8D6-DD9F-41CA-8E1B-FDB598DF0C94}" sibTransId="{18ACC7D5-2515-461F-AFC2-7C59B992C6FC}"/>
    <dgm:cxn modelId="{91C96F42-833A-4E89-9646-7F3DF2F05423}" type="presOf" srcId="{B4F58206-9309-4F79-9071-694EB1E2E378}" destId="{BCB64569-98D0-41CD-BA94-86FFCF84FF54}" srcOrd="0" destOrd="0" presId="urn:microsoft.com/office/officeart/2005/8/layout/orgChart1"/>
    <dgm:cxn modelId="{2425A743-5CD2-4B46-920E-5A3AAA4D77C3}" srcId="{C575080E-6237-4B2E-A319-C719C7A6ECC2}" destId="{F81E96E9-EEBF-4F6C-880D-6A1F12A951F9}" srcOrd="0" destOrd="0" parTransId="{E9991247-0E4A-4311-A3EE-309DF266F671}" sibTransId="{C64B887D-318B-4FCB-88F7-ABD415EB536C}"/>
    <dgm:cxn modelId="{6B240F46-6D92-4909-A183-FEC09EA5E079}" type="presOf" srcId="{A1984946-9C54-479F-A3B5-1B43DB814A43}" destId="{BFE1DB19-C3F6-4EAC-9322-B1017501E5ED}" srcOrd="0" destOrd="0" presId="urn:microsoft.com/office/officeart/2005/8/layout/orgChart1"/>
    <dgm:cxn modelId="{05073E49-00CD-4EE2-8F31-E00C41E0EA12}" type="presOf" srcId="{518F5EFA-0467-4F70-87D1-3B9300EA3DFF}" destId="{BCB0A2A1-F475-4543-BE12-231ACFF76B10}" srcOrd="0" destOrd="0" presId="urn:microsoft.com/office/officeart/2005/8/layout/orgChart1"/>
    <dgm:cxn modelId="{C9AF1F4F-6B88-447D-8F35-7264F026FB18}" type="presOf" srcId="{545DBAB9-5086-41D7-BE90-D4800A2807A9}" destId="{61439E9A-896A-4EDB-9621-29C00FC35653}" srcOrd="1" destOrd="0" presId="urn:microsoft.com/office/officeart/2005/8/layout/orgChart1"/>
    <dgm:cxn modelId="{C3E9FE56-AD79-4E9E-A0D0-3E49B60A0463}" srcId="{C5A94903-4C9A-4C6A-B97F-01F40D62E6AF}" destId="{6C8E9714-2854-4253-8B16-D6F68120C438}" srcOrd="0" destOrd="0" parTransId="{C4819C52-1CF0-4BD1-8630-CB761131106D}" sibTransId="{12C79ABF-5278-48A1-AACC-422513A53C84}"/>
    <dgm:cxn modelId="{CB716B57-F458-4965-9E34-E3FB1E1C01FE}" type="presOf" srcId="{7F8A427A-BF47-4186-9DCB-C0C7889CD616}" destId="{2481B0EC-59B3-42B1-8E3D-32F423992110}" srcOrd="0" destOrd="0" presId="urn:microsoft.com/office/officeart/2005/8/layout/orgChart1"/>
    <dgm:cxn modelId="{D6DE675B-2705-4F05-9DB7-8F2B3C4FC18A}" type="presOf" srcId="{DD1BD2F6-E416-4584-A95D-6BC015F49615}" destId="{9C155D8C-4634-4A4D-BEEE-FFD6FE215BCA}" srcOrd="0" destOrd="0" presId="urn:microsoft.com/office/officeart/2005/8/layout/orgChart1"/>
    <dgm:cxn modelId="{1366415E-731E-494F-A55B-6425E1BACE9E}" type="presOf" srcId="{55CADD18-BD3A-4233-A44B-1DB9D7C7126F}" destId="{BA8E00E7-7BBF-4052-9FDE-99F2F8415257}" srcOrd="0" destOrd="0" presId="urn:microsoft.com/office/officeart/2005/8/layout/orgChart1"/>
    <dgm:cxn modelId="{383F685E-9BC1-431E-97B1-B395E258C66E}" srcId="{545DBAB9-5086-41D7-BE90-D4800A2807A9}" destId="{C575080E-6237-4B2E-A319-C719C7A6ECC2}" srcOrd="3" destOrd="0" parTransId="{F28805EE-9151-45EC-9CCD-4F26450F66E7}" sibTransId="{57BCDBAE-7E2A-4BCD-A3EF-2DA823BABA21}"/>
    <dgm:cxn modelId="{7395B25E-FCB4-4828-A4AE-BA3EBA21D48B}" srcId="{CD30E0F0-72C2-461A-AC3A-8D55507009D0}" destId="{B4F58206-9309-4F79-9071-694EB1E2E378}" srcOrd="0" destOrd="0" parTransId="{E6DB861F-1107-455C-BA7D-42492A9BC915}" sibTransId="{DEE793DE-B04D-4574-A9AC-7BE29FA4B356}"/>
    <dgm:cxn modelId="{5C18015F-E289-4664-9298-C3D212E03FD5}" type="presOf" srcId="{C4819C52-1CF0-4BD1-8630-CB761131106D}" destId="{ADDD5C38-FEF1-4C6A-BEB7-146050B90C12}" srcOrd="0" destOrd="0" presId="urn:microsoft.com/office/officeart/2005/8/layout/orgChart1"/>
    <dgm:cxn modelId="{BBCF286F-0E22-4B78-8EDE-4B08AFA07A80}" type="presOf" srcId="{C575080E-6237-4B2E-A319-C719C7A6ECC2}" destId="{24CA05EB-0F8A-4068-A349-D0B7B74BF946}" srcOrd="0" destOrd="0" presId="urn:microsoft.com/office/officeart/2005/8/layout/orgChart1"/>
    <dgm:cxn modelId="{88DD7477-6CE2-476F-830A-B2DF7CE3087F}" type="presOf" srcId="{C2DD3858-F83E-483E-A987-492D26C91846}" destId="{EC8A0269-AEC8-4DA8-922B-6F79F7BCEE14}" srcOrd="1" destOrd="0" presId="urn:microsoft.com/office/officeart/2005/8/layout/orgChart1"/>
    <dgm:cxn modelId="{89DB2679-EEFD-437F-8117-9D55A73B5D75}" srcId="{DE631C17-F051-4D25-A10F-52DF79DBB26A}" destId="{545DBAB9-5086-41D7-BE90-D4800A2807A9}" srcOrd="0" destOrd="0" parTransId="{5D4DCFE4-76D3-4BEB-A3C2-610489028951}" sibTransId="{21E341EC-8151-4F9A-974A-D691A1418188}"/>
    <dgm:cxn modelId="{4A8FC07A-2753-4166-B9CF-C37DFA5B3A7D}" type="presOf" srcId="{F81E96E9-EEBF-4F6C-880D-6A1F12A951F9}" destId="{E5A3C9A3-36DD-4230-9C12-19B45C7233D4}" srcOrd="0" destOrd="0" presId="urn:microsoft.com/office/officeart/2005/8/layout/orgChart1"/>
    <dgm:cxn modelId="{EEF03381-FD2F-4EF4-8C37-098D5FBD4E20}" type="presOf" srcId="{C5A94903-4C9A-4C6A-B97F-01F40D62E6AF}" destId="{3CCD34D5-052A-48B5-8FD6-576C38F6B9DC}" srcOrd="0" destOrd="0" presId="urn:microsoft.com/office/officeart/2005/8/layout/orgChart1"/>
    <dgm:cxn modelId="{6B5B5584-D34B-4259-A6C0-C4ADD35973C7}" srcId="{C5A94903-4C9A-4C6A-B97F-01F40D62E6AF}" destId="{518F5EFA-0467-4F70-87D1-3B9300EA3DFF}" srcOrd="2" destOrd="0" parTransId="{75B9E9AC-02AA-47C5-8B61-AAF834490C16}" sibTransId="{66B8C171-BB53-424A-8AD5-E6A938D0479C}"/>
    <dgm:cxn modelId="{2C3AE985-CFA1-4613-905B-B3F089D53BEC}" type="presOf" srcId="{41ED53D1-F997-4ECD-9DF1-D278E6FF4A50}" destId="{5FF37639-4854-4D11-A31D-7C026AE6473B}" srcOrd="0" destOrd="0" presId="urn:microsoft.com/office/officeart/2005/8/layout/orgChart1"/>
    <dgm:cxn modelId="{14392D8A-19A8-46EC-99CE-736BA81C1E77}" type="presOf" srcId="{DE631C17-F051-4D25-A10F-52DF79DBB26A}" destId="{158353CE-7DEB-435F-9EB3-AB8863FF1299}" srcOrd="0" destOrd="0" presId="urn:microsoft.com/office/officeart/2005/8/layout/orgChart1"/>
    <dgm:cxn modelId="{5499F98F-0F87-4625-81A6-5A62D9083DC4}" srcId="{C5A94903-4C9A-4C6A-B97F-01F40D62E6AF}" destId="{DD1BD2F6-E416-4584-A95D-6BC015F49615}" srcOrd="3" destOrd="0" parTransId="{55CADD18-BD3A-4233-A44B-1DB9D7C7126F}" sibTransId="{3882BC68-A530-4E46-B4D5-4140DB09BB6E}"/>
    <dgm:cxn modelId="{97240595-B43B-4D07-85AD-94554D7F71D1}" type="presOf" srcId="{687CB8D6-DD9F-41CA-8E1B-FDB598DF0C94}" destId="{985FA8C6-C473-4193-BD19-EB97678E2F8B}" srcOrd="0" destOrd="0" presId="urn:microsoft.com/office/officeart/2005/8/layout/orgChart1"/>
    <dgm:cxn modelId="{8693DE99-50F6-4609-AFBF-EF5AADB73E1C}" type="presOf" srcId="{6C8E9714-2854-4253-8B16-D6F68120C438}" destId="{E7BB2B7C-AC83-43F0-A3BE-027CFF103D69}" srcOrd="0" destOrd="0" presId="urn:microsoft.com/office/officeart/2005/8/layout/orgChart1"/>
    <dgm:cxn modelId="{47DFA39B-8AAD-4BDD-9173-A6E86831DD6F}" type="presOf" srcId="{E6DB861F-1107-455C-BA7D-42492A9BC915}" destId="{E5429AD9-8B23-435C-84A7-3FDEB00E4955}" srcOrd="0" destOrd="0" presId="urn:microsoft.com/office/officeart/2005/8/layout/orgChart1"/>
    <dgm:cxn modelId="{A916089C-96E7-425E-9730-88438D94A521}" type="presOf" srcId="{E9991247-0E4A-4311-A3EE-309DF266F671}" destId="{AD1DA48C-A297-402F-85DB-1CD930F62592}" srcOrd="0" destOrd="0" presId="urn:microsoft.com/office/officeart/2005/8/layout/orgChart1"/>
    <dgm:cxn modelId="{9377959D-37E1-43EB-B858-25BF9FAE1AB5}" type="presOf" srcId="{BABFE017-CAA7-4BBE-AE86-8D300D1F3EDD}" destId="{BF0E98B5-2583-44E5-9259-249CBF55E917}" srcOrd="0" destOrd="0" presId="urn:microsoft.com/office/officeart/2005/8/layout/orgChart1"/>
    <dgm:cxn modelId="{9CBDB89D-A779-416B-B3AB-691DCD341859}" type="presOf" srcId="{1F6D06FA-0B9E-47B8-ABDD-4C7C42C9455E}" destId="{0979CE8B-2AC5-4008-99C8-DB7CED606E30}" srcOrd="0" destOrd="0" presId="urn:microsoft.com/office/officeart/2005/8/layout/orgChart1"/>
    <dgm:cxn modelId="{33EA82A2-952F-4609-914C-18765A802AB0}" type="presOf" srcId="{C575080E-6237-4B2E-A319-C719C7A6ECC2}" destId="{D364F4BC-DE41-4C01-9443-B7B488E330CC}" srcOrd="1" destOrd="0" presId="urn:microsoft.com/office/officeart/2005/8/layout/orgChart1"/>
    <dgm:cxn modelId="{8A26C6A4-7EEA-46B4-AB41-0593B0BBB8B8}" type="presOf" srcId="{518F5EFA-0467-4F70-87D1-3B9300EA3DFF}" destId="{FBE0A0AA-6849-4CE8-A778-C48AA2C2E034}" srcOrd="1" destOrd="0" presId="urn:microsoft.com/office/officeart/2005/8/layout/orgChart1"/>
    <dgm:cxn modelId="{27C258AA-F432-49CE-A638-620E566C64EE}" type="presOf" srcId="{67485CEE-ADA8-4FAB-AB98-1998570B3F82}" destId="{40DAC30A-EAD2-4696-87F0-8E5972D4A136}" srcOrd="1" destOrd="0" presId="urn:microsoft.com/office/officeart/2005/8/layout/orgChart1"/>
    <dgm:cxn modelId="{E3AA15AF-6932-4B46-99F7-327755F08B82}" type="presOf" srcId="{570339A9-98F5-4102-BB66-13F32ACD87B2}" destId="{416E51A1-F119-4A6E-BBAE-FCDD95CAD8BA}" srcOrd="0" destOrd="0" presId="urn:microsoft.com/office/officeart/2005/8/layout/orgChart1"/>
    <dgm:cxn modelId="{9DC79AB2-A2DD-46D5-8DE9-EAF22E6282CF}" type="presOf" srcId="{C2DD3858-F83E-483E-A987-492D26C91846}" destId="{0AE9A6E9-A1AC-4DA4-BCFE-CF8B78CA4C73}" srcOrd="0" destOrd="0" presId="urn:microsoft.com/office/officeart/2005/8/layout/orgChart1"/>
    <dgm:cxn modelId="{CA11A1BE-718A-44EC-84F3-53BD35C3697F}" type="presOf" srcId="{CD30E0F0-72C2-461A-AC3A-8D55507009D0}" destId="{5B2286BF-7875-4827-912A-F0ECAF419A45}" srcOrd="0" destOrd="0" presId="urn:microsoft.com/office/officeart/2005/8/layout/orgChart1"/>
    <dgm:cxn modelId="{8A648CC1-861E-45F1-ADCE-D930120CDC5E}" type="presOf" srcId="{31C1F707-F53A-4BCC-9C81-627AA749286E}" destId="{AF1AA34E-F303-48C1-AB56-8F1E94CF73FF}" srcOrd="0" destOrd="0" presId="urn:microsoft.com/office/officeart/2005/8/layout/orgChart1"/>
    <dgm:cxn modelId="{25214ED5-1660-42A1-A861-3422CF8C9215}" type="presOf" srcId="{67485CEE-ADA8-4FAB-AB98-1998570B3F82}" destId="{F351CC3D-6CDB-4935-970A-CA9895BF8A33}" srcOrd="0" destOrd="0" presId="urn:microsoft.com/office/officeart/2005/8/layout/orgChart1"/>
    <dgm:cxn modelId="{573C10D9-7122-47A8-9DA4-E7AFB913F80A}" srcId="{545DBAB9-5086-41D7-BE90-D4800A2807A9}" destId="{C5A94903-4C9A-4C6A-B97F-01F40D62E6AF}" srcOrd="1" destOrd="0" parTransId="{7F8A427A-BF47-4186-9DCB-C0C7889CD616}" sibTransId="{0E02C61C-123E-4B85-AEBB-D66D7462D93B}"/>
    <dgm:cxn modelId="{774EEEDD-8885-4052-91E0-8286D079A396}" srcId="{545DBAB9-5086-41D7-BE90-D4800A2807A9}" destId="{41ED53D1-F997-4ECD-9DF1-D278E6FF4A50}" srcOrd="2" destOrd="0" parTransId="{31C1F707-F53A-4BCC-9C81-627AA749286E}" sibTransId="{21D8AF40-62F5-4A39-97A3-8FFE95668F86}"/>
    <dgm:cxn modelId="{F29592E4-0DD7-4CA8-AAAA-E3E18D163DCC}" type="presOf" srcId="{545DBAB9-5086-41D7-BE90-D4800A2807A9}" destId="{7F9CF716-457D-4C47-B484-6FCD6F7212D0}" srcOrd="0" destOrd="0" presId="urn:microsoft.com/office/officeart/2005/8/layout/orgChart1"/>
    <dgm:cxn modelId="{A5368CE7-67CB-43B1-8DAC-B7079A897067}" type="presOf" srcId="{570339A9-98F5-4102-BB66-13F32ACD87B2}" destId="{4F6F66D3-A705-4C42-BEB3-46F13692E799}" srcOrd="1" destOrd="0" presId="urn:microsoft.com/office/officeart/2005/8/layout/orgChart1"/>
    <dgm:cxn modelId="{671868F0-403E-4DF0-9E91-FAB1DEBCF78C}" type="presOf" srcId="{DD1BD2F6-E416-4584-A95D-6BC015F49615}" destId="{EA25C4F9-F4FB-4667-814C-F6452589E15E}" srcOrd="1" destOrd="0" presId="urn:microsoft.com/office/officeart/2005/8/layout/orgChart1"/>
    <dgm:cxn modelId="{EA158EFD-EB6D-4A5B-85BC-E637783B2B0D}" type="presParOf" srcId="{158353CE-7DEB-435F-9EB3-AB8863FF1299}" destId="{10E79496-DD9B-4FE8-ABFE-4B13C71051E9}" srcOrd="0" destOrd="0" presId="urn:microsoft.com/office/officeart/2005/8/layout/orgChart1"/>
    <dgm:cxn modelId="{40C9561E-7B80-4B1A-AAC8-AAB0673F33F1}" type="presParOf" srcId="{10E79496-DD9B-4FE8-ABFE-4B13C71051E9}" destId="{273D9887-24E4-4F31-980B-16B8B30E911A}" srcOrd="0" destOrd="0" presId="urn:microsoft.com/office/officeart/2005/8/layout/orgChart1"/>
    <dgm:cxn modelId="{E6291FB1-8C74-458C-8EC5-7C3269C3CCF6}" type="presParOf" srcId="{273D9887-24E4-4F31-980B-16B8B30E911A}" destId="{7F9CF716-457D-4C47-B484-6FCD6F7212D0}" srcOrd="0" destOrd="0" presId="urn:microsoft.com/office/officeart/2005/8/layout/orgChart1"/>
    <dgm:cxn modelId="{07909CA3-8402-4E8A-B5CE-01BCC433ABAA}" type="presParOf" srcId="{273D9887-24E4-4F31-980B-16B8B30E911A}" destId="{61439E9A-896A-4EDB-9621-29C00FC35653}" srcOrd="1" destOrd="0" presId="urn:microsoft.com/office/officeart/2005/8/layout/orgChart1"/>
    <dgm:cxn modelId="{784BE3B4-B1E8-4AD1-82CF-40CAC7927CC4}" type="presParOf" srcId="{10E79496-DD9B-4FE8-ABFE-4B13C71051E9}" destId="{8AFF86AE-BFC0-4324-A471-7BCD3547A50E}" srcOrd="1" destOrd="0" presId="urn:microsoft.com/office/officeart/2005/8/layout/orgChart1"/>
    <dgm:cxn modelId="{C8527B5D-77F1-49D5-BE34-702BE2798454}" type="presParOf" srcId="{8AFF86AE-BFC0-4324-A471-7BCD3547A50E}" destId="{BF0E98B5-2583-44E5-9259-249CBF55E917}" srcOrd="0" destOrd="0" presId="urn:microsoft.com/office/officeart/2005/8/layout/orgChart1"/>
    <dgm:cxn modelId="{2FC68921-D36C-4B4F-BDCC-B662954744A7}" type="presParOf" srcId="{8AFF86AE-BFC0-4324-A471-7BCD3547A50E}" destId="{82A1CAF3-CCA9-46D3-A577-1541D4FFA0F2}" srcOrd="1" destOrd="0" presId="urn:microsoft.com/office/officeart/2005/8/layout/orgChart1"/>
    <dgm:cxn modelId="{46ADF5F8-4249-4234-AA31-1B3FE7428931}" type="presParOf" srcId="{82A1CAF3-CCA9-46D3-A577-1541D4FFA0F2}" destId="{3FF23DA0-9393-407F-8C47-1B08DF577398}" srcOrd="0" destOrd="0" presId="urn:microsoft.com/office/officeart/2005/8/layout/orgChart1"/>
    <dgm:cxn modelId="{00CFD8A9-E856-4DBC-A86C-B55EDB0A588F}" type="presParOf" srcId="{3FF23DA0-9393-407F-8C47-1B08DF577398}" destId="{5B2286BF-7875-4827-912A-F0ECAF419A45}" srcOrd="0" destOrd="0" presId="urn:microsoft.com/office/officeart/2005/8/layout/orgChart1"/>
    <dgm:cxn modelId="{76E11D2E-9A85-404E-8546-212F06575B24}" type="presParOf" srcId="{3FF23DA0-9393-407F-8C47-1B08DF577398}" destId="{888E631C-0EBF-4B25-BBD6-8D33F8A041F4}" srcOrd="1" destOrd="0" presId="urn:microsoft.com/office/officeart/2005/8/layout/orgChart1"/>
    <dgm:cxn modelId="{E88FF3BD-8849-4FB7-8037-69B31A466A77}" type="presParOf" srcId="{82A1CAF3-CCA9-46D3-A577-1541D4FFA0F2}" destId="{E49029AD-C30C-4B0E-89FB-87F99EF68E4C}" srcOrd="1" destOrd="0" presId="urn:microsoft.com/office/officeart/2005/8/layout/orgChart1"/>
    <dgm:cxn modelId="{3A9E3364-ADB6-4805-B853-600878B1E608}" type="presParOf" srcId="{E49029AD-C30C-4B0E-89FB-87F99EF68E4C}" destId="{E5429AD9-8B23-435C-84A7-3FDEB00E4955}" srcOrd="0" destOrd="0" presId="urn:microsoft.com/office/officeart/2005/8/layout/orgChart1"/>
    <dgm:cxn modelId="{45B17E54-57AF-4427-BB80-B847F466240F}" type="presParOf" srcId="{E49029AD-C30C-4B0E-89FB-87F99EF68E4C}" destId="{1B534621-65BC-4CBC-B62C-98E34ADB78FB}" srcOrd="1" destOrd="0" presId="urn:microsoft.com/office/officeart/2005/8/layout/orgChart1"/>
    <dgm:cxn modelId="{06BE1E9C-BF2B-4B55-9790-5F64CD3D07AE}" type="presParOf" srcId="{1B534621-65BC-4CBC-B62C-98E34ADB78FB}" destId="{D6F89049-4539-4732-8E04-0FBC045C22F0}" srcOrd="0" destOrd="0" presId="urn:microsoft.com/office/officeart/2005/8/layout/orgChart1"/>
    <dgm:cxn modelId="{A94C1A21-AED4-4AB6-B03E-8652826198B6}" type="presParOf" srcId="{D6F89049-4539-4732-8E04-0FBC045C22F0}" destId="{BCB64569-98D0-41CD-BA94-86FFCF84FF54}" srcOrd="0" destOrd="0" presId="urn:microsoft.com/office/officeart/2005/8/layout/orgChart1"/>
    <dgm:cxn modelId="{480772A9-72DC-40BB-9CA5-6295E6F55A11}" type="presParOf" srcId="{D6F89049-4539-4732-8E04-0FBC045C22F0}" destId="{87ED2871-D46A-40E9-8BC1-68F2BF11B10A}" srcOrd="1" destOrd="0" presId="urn:microsoft.com/office/officeart/2005/8/layout/orgChart1"/>
    <dgm:cxn modelId="{AD78DEE1-0E76-47DE-A5D8-77B0B442A7F1}" type="presParOf" srcId="{1B534621-65BC-4CBC-B62C-98E34ADB78FB}" destId="{47F1C48E-B2F6-4394-8216-9573F207E4F5}" srcOrd="1" destOrd="0" presId="urn:microsoft.com/office/officeart/2005/8/layout/orgChart1"/>
    <dgm:cxn modelId="{2713C1B0-834D-4357-A915-0607D617AE74}" type="presParOf" srcId="{1B534621-65BC-4CBC-B62C-98E34ADB78FB}" destId="{5061120D-9D41-4BFF-AED7-EEE5AA8DBE3A}" srcOrd="2" destOrd="0" presId="urn:microsoft.com/office/officeart/2005/8/layout/orgChart1"/>
    <dgm:cxn modelId="{0FFA7EA7-3269-47AC-BB46-797653C911F4}" type="presParOf" srcId="{82A1CAF3-CCA9-46D3-A577-1541D4FFA0F2}" destId="{26A99296-CD68-4870-AAA9-031052F1C7F3}" srcOrd="2" destOrd="0" presId="urn:microsoft.com/office/officeart/2005/8/layout/orgChart1"/>
    <dgm:cxn modelId="{66FB07C4-2F15-4E65-BC19-65B228FA4FC6}" type="presParOf" srcId="{8AFF86AE-BFC0-4324-A471-7BCD3547A50E}" destId="{2481B0EC-59B3-42B1-8E3D-32F423992110}" srcOrd="2" destOrd="0" presId="urn:microsoft.com/office/officeart/2005/8/layout/orgChart1"/>
    <dgm:cxn modelId="{8B2D38ED-A542-42A6-BFC5-80C230AA5209}" type="presParOf" srcId="{8AFF86AE-BFC0-4324-A471-7BCD3547A50E}" destId="{94EBD6C5-5BF1-4CB6-A4BD-4D8096FA3BF0}" srcOrd="3" destOrd="0" presId="urn:microsoft.com/office/officeart/2005/8/layout/orgChart1"/>
    <dgm:cxn modelId="{6D40DFF0-10F5-4EDD-AF3A-0EE2A9EE8837}" type="presParOf" srcId="{94EBD6C5-5BF1-4CB6-A4BD-4D8096FA3BF0}" destId="{AF8022A4-470E-4BE1-BB98-BBBD03A8E78D}" srcOrd="0" destOrd="0" presId="urn:microsoft.com/office/officeart/2005/8/layout/orgChart1"/>
    <dgm:cxn modelId="{CC0845F4-BEC8-44D6-BBE7-76098CD184B8}" type="presParOf" srcId="{AF8022A4-470E-4BE1-BB98-BBBD03A8E78D}" destId="{3CCD34D5-052A-48B5-8FD6-576C38F6B9DC}" srcOrd="0" destOrd="0" presId="urn:microsoft.com/office/officeart/2005/8/layout/orgChart1"/>
    <dgm:cxn modelId="{DB77B4B4-50B3-4324-A8E9-70BCCB680FE6}" type="presParOf" srcId="{AF8022A4-470E-4BE1-BB98-BBBD03A8E78D}" destId="{A89F1EFB-0AB1-4DA0-BEF7-5D5DDD435273}" srcOrd="1" destOrd="0" presId="urn:microsoft.com/office/officeart/2005/8/layout/orgChart1"/>
    <dgm:cxn modelId="{5C45E536-B03E-4457-A79F-38D109F1FD9A}" type="presParOf" srcId="{94EBD6C5-5BF1-4CB6-A4BD-4D8096FA3BF0}" destId="{BE469DDB-D101-4A6B-B301-6899206335C4}" srcOrd="1" destOrd="0" presId="urn:microsoft.com/office/officeart/2005/8/layout/orgChart1"/>
    <dgm:cxn modelId="{28B62277-EA43-40AA-BEEC-D4FF049C64DD}" type="presParOf" srcId="{BE469DDB-D101-4A6B-B301-6899206335C4}" destId="{ADDD5C38-FEF1-4C6A-BEB7-146050B90C12}" srcOrd="0" destOrd="0" presId="urn:microsoft.com/office/officeart/2005/8/layout/orgChart1"/>
    <dgm:cxn modelId="{72029719-3D75-4A69-9C24-9A26B0DE862D}" type="presParOf" srcId="{BE469DDB-D101-4A6B-B301-6899206335C4}" destId="{5D476F9A-E1A7-4F2F-B029-3CE4046B5151}" srcOrd="1" destOrd="0" presId="urn:microsoft.com/office/officeart/2005/8/layout/orgChart1"/>
    <dgm:cxn modelId="{F7292AB4-ED6F-4B52-9E35-431E35C48A8E}" type="presParOf" srcId="{5D476F9A-E1A7-4F2F-B029-3CE4046B5151}" destId="{29F10D86-6C68-4AD5-8D9E-F604195A4987}" srcOrd="0" destOrd="0" presId="urn:microsoft.com/office/officeart/2005/8/layout/orgChart1"/>
    <dgm:cxn modelId="{41369D01-6278-43F1-A70B-26CF36294D74}" type="presParOf" srcId="{29F10D86-6C68-4AD5-8D9E-F604195A4987}" destId="{E7BB2B7C-AC83-43F0-A3BE-027CFF103D69}" srcOrd="0" destOrd="0" presId="urn:microsoft.com/office/officeart/2005/8/layout/orgChart1"/>
    <dgm:cxn modelId="{552FE074-2F0B-44D7-825C-77246386048A}" type="presParOf" srcId="{29F10D86-6C68-4AD5-8D9E-F604195A4987}" destId="{16286F4E-CF69-452F-BDB0-52DD947A62B8}" srcOrd="1" destOrd="0" presId="urn:microsoft.com/office/officeart/2005/8/layout/orgChart1"/>
    <dgm:cxn modelId="{D2BE80AA-F2F4-4A63-B746-E95BBE1E8A3A}" type="presParOf" srcId="{5D476F9A-E1A7-4F2F-B029-3CE4046B5151}" destId="{2ABF3501-E53E-4033-B5C3-D688708F59B6}" srcOrd="1" destOrd="0" presId="urn:microsoft.com/office/officeart/2005/8/layout/orgChart1"/>
    <dgm:cxn modelId="{D9066B17-090D-46A9-9D2E-8BF9FD3B5ADC}" type="presParOf" srcId="{5D476F9A-E1A7-4F2F-B029-3CE4046B5151}" destId="{805D825E-4295-4B68-A1DE-4C35AB55083A}" srcOrd="2" destOrd="0" presId="urn:microsoft.com/office/officeart/2005/8/layout/orgChart1"/>
    <dgm:cxn modelId="{CD7FC577-30C6-4B8E-9D9B-A14B481ACFD5}" type="presParOf" srcId="{BE469DDB-D101-4A6B-B301-6899206335C4}" destId="{985FA8C6-C473-4193-BD19-EB97678E2F8B}" srcOrd="2" destOrd="0" presId="urn:microsoft.com/office/officeart/2005/8/layout/orgChart1"/>
    <dgm:cxn modelId="{64774E30-9818-448D-B1CE-36ED2E3F58E4}" type="presParOf" srcId="{BE469DDB-D101-4A6B-B301-6899206335C4}" destId="{3ADD3FFC-5B11-4F94-81FB-4C48C5970E88}" srcOrd="3" destOrd="0" presId="urn:microsoft.com/office/officeart/2005/8/layout/orgChart1"/>
    <dgm:cxn modelId="{4247099B-AA1C-4EB9-B034-E9BE8A5BA364}" type="presParOf" srcId="{3ADD3FFC-5B11-4F94-81FB-4C48C5970E88}" destId="{B8D637A0-AE2C-427B-AA51-EAF7DD2427C1}" srcOrd="0" destOrd="0" presId="urn:microsoft.com/office/officeart/2005/8/layout/orgChart1"/>
    <dgm:cxn modelId="{F085FBB8-0E6E-4F57-BE7C-4B9348748016}" type="presParOf" srcId="{B8D637A0-AE2C-427B-AA51-EAF7DD2427C1}" destId="{416E51A1-F119-4A6E-BBAE-FCDD95CAD8BA}" srcOrd="0" destOrd="0" presId="urn:microsoft.com/office/officeart/2005/8/layout/orgChart1"/>
    <dgm:cxn modelId="{7B947220-085E-4A71-A628-E817A09B5010}" type="presParOf" srcId="{B8D637A0-AE2C-427B-AA51-EAF7DD2427C1}" destId="{4F6F66D3-A705-4C42-BEB3-46F13692E799}" srcOrd="1" destOrd="0" presId="urn:microsoft.com/office/officeart/2005/8/layout/orgChart1"/>
    <dgm:cxn modelId="{6120BB9B-1070-4490-B1E6-7D3070DE4F69}" type="presParOf" srcId="{3ADD3FFC-5B11-4F94-81FB-4C48C5970E88}" destId="{34FFCA83-F5B6-47E0-A67F-E42CF3524C04}" srcOrd="1" destOrd="0" presId="urn:microsoft.com/office/officeart/2005/8/layout/orgChart1"/>
    <dgm:cxn modelId="{9AEB1144-6271-4C74-9F32-9FF787D69E8A}" type="presParOf" srcId="{3ADD3FFC-5B11-4F94-81FB-4C48C5970E88}" destId="{EB5C685E-A4BC-4FA2-BD4C-C25B5602B6DE}" srcOrd="2" destOrd="0" presId="urn:microsoft.com/office/officeart/2005/8/layout/orgChart1"/>
    <dgm:cxn modelId="{F099A5B6-9B96-4065-96A1-C0E6B6E3F856}" type="presParOf" srcId="{BE469DDB-D101-4A6B-B301-6899206335C4}" destId="{4288DBF4-3A77-436D-9DD7-354A417D0CC8}" srcOrd="4" destOrd="0" presId="urn:microsoft.com/office/officeart/2005/8/layout/orgChart1"/>
    <dgm:cxn modelId="{AA61C7D4-C858-48BB-BCAD-D5D9DBF3E764}" type="presParOf" srcId="{BE469DDB-D101-4A6B-B301-6899206335C4}" destId="{AC334CD8-48C3-4324-B13F-5F6D509536AA}" srcOrd="5" destOrd="0" presId="urn:microsoft.com/office/officeart/2005/8/layout/orgChart1"/>
    <dgm:cxn modelId="{36A0C693-C074-42D5-A402-75BF36095C2B}" type="presParOf" srcId="{AC334CD8-48C3-4324-B13F-5F6D509536AA}" destId="{02DE5C93-FD7C-456A-A17E-F2D18200CE08}" srcOrd="0" destOrd="0" presId="urn:microsoft.com/office/officeart/2005/8/layout/orgChart1"/>
    <dgm:cxn modelId="{DF419678-7FE4-493B-BE8B-52F2900CC2E9}" type="presParOf" srcId="{02DE5C93-FD7C-456A-A17E-F2D18200CE08}" destId="{BCB0A2A1-F475-4543-BE12-231ACFF76B10}" srcOrd="0" destOrd="0" presId="urn:microsoft.com/office/officeart/2005/8/layout/orgChart1"/>
    <dgm:cxn modelId="{51AA3A3B-E9EC-4F37-9E35-C9D01DFAB600}" type="presParOf" srcId="{02DE5C93-FD7C-456A-A17E-F2D18200CE08}" destId="{FBE0A0AA-6849-4CE8-A778-C48AA2C2E034}" srcOrd="1" destOrd="0" presId="urn:microsoft.com/office/officeart/2005/8/layout/orgChart1"/>
    <dgm:cxn modelId="{60E85572-7BF9-4B79-955D-C1AB6E358F08}" type="presParOf" srcId="{AC334CD8-48C3-4324-B13F-5F6D509536AA}" destId="{92DF19EA-5E4C-42E8-B85F-BC9C030105E9}" srcOrd="1" destOrd="0" presId="urn:microsoft.com/office/officeart/2005/8/layout/orgChart1"/>
    <dgm:cxn modelId="{D4D944A8-8AC2-4444-8FF5-9691CDAE571C}" type="presParOf" srcId="{AC334CD8-48C3-4324-B13F-5F6D509536AA}" destId="{9C3618D3-B4D9-49ED-BD63-870053EB375A}" srcOrd="2" destOrd="0" presId="urn:microsoft.com/office/officeart/2005/8/layout/orgChart1"/>
    <dgm:cxn modelId="{A7EFD271-F101-47BF-9558-F62794B3AD62}" type="presParOf" srcId="{BE469DDB-D101-4A6B-B301-6899206335C4}" destId="{BA8E00E7-7BBF-4052-9FDE-99F2F8415257}" srcOrd="6" destOrd="0" presId="urn:microsoft.com/office/officeart/2005/8/layout/orgChart1"/>
    <dgm:cxn modelId="{8D71C3C7-52B4-4E63-ADF1-029B339AFF2D}" type="presParOf" srcId="{BE469DDB-D101-4A6B-B301-6899206335C4}" destId="{69F31643-5D41-46CF-9EFA-480F6BDDBCE2}" srcOrd="7" destOrd="0" presId="urn:microsoft.com/office/officeart/2005/8/layout/orgChart1"/>
    <dgm:cxn modelId="{F8E020E4-BBE0-4B2C-9255-D43A8F55BE03}" type="presParOf" srcId="{69F31643-5D41-46CF-9EFA-480F6BDDBCE2}" destId="{982EF3A2-F0DA-4DF9-9F41-A5FF0B814C2D}" srcOrd="0" destOrd="0" presId="urn:microsoft.com/office/officeart/2005/8/layout/orgChart1"/>
    <dgm:cxn modelId="{FE69BE21-7524-4016-A900-10FF77B6C527}" type="presParOf" srcId="{982EF3A2-F0DA-4DF9-9F41-A5FF0B814C2D}" destId="{9C155D8C-4634-4A4D-BEEE-FFD6FE215BCA}" srcOrd="0" destOrd="0" presId="urn:microsoft.com/office/officeart/2005/8/layout/orgChart1"/>
    <dgm:cxn modelId="{DBC78F26-7BFB-4FB0-829F-2ACAAB2B800D}" type="presParOf" srcId="{982EF3A2-F0DA-4DF9-9F41-A5FF0B814C2D}" destId="{EA25C4F9-F4FB-4667-814C-F6452589E15E}" srcOrd="1" destOrd="0" presId="urn:microsoft.com/office/officeart/2005/8/layout/orgChart1"/>
    <dgm:cxn modelId="{68630651-5866-4494-8636-A7A74B4822FA}" type="presParOf" srcId="{69F31643-5D41-46CF-9EFA-480F6BDDBCE2}" destId="{F6AF9C9F-95CA-459F-B4B9-0CBA0C8D2D40}" srcOrd="1" destOrd="0" presId="urn:microsoft.com/office/officeart/2005/8/layout/orgChart1"/>
    <dgm:cxn modelId="{E6AB0C63-8946-49CD-9E54-24411078A23E}" type="presParOf" srcId="{69F31643-5D41-46CF-9EFA-480F6BDDBCE2}" destId="{F5FF77B6-9817-4CB9-B503-A6FDDE00D642}" srcOrd="2" destOrd="0" presId="urn:microsoft.com/office/officeart/2005/8/layout/orgChart1"/>
    <dgm:cxn modelId="{C72BAB2A-D805-4994-9D17-CE134ECDA031}" type="presParOf" srcId="{BE469DDB-D101-4A6B-B301-6899206335C4}" destId="{BFE1DB19-C3F6-4EAC-9322-B1017501E5ED}" srcOrd="8" destOrd="0" presId="urn:microsoft.com/office/officeart/2005/8/layout/orgChart1"/>
    <dgm:cxn modelId="{ED3AD445-8A40-4F92-95CB-1F1B8E6FBEF6}" type="presParOf" srcId="{BE469DDB-D101-4A6B-B301-6899206335C4}" destId="{242806BD-18AF-4B55-B6BD-9EB433174044}" srcOrd="9" destOrd="0" presId="urn:microsoft.com/office/officeart/2005/8/layout/orgChart1"/>
    <dgm:cxn modelId="{9E3B1F1C-C737-4FAA-9830-FF20ED2845B5}" type="presParOf" srcId="{242806BD-18AF-4B55-B6BD-9EB433174044}" destId="{CCABDAA6-DB77-449E-834F-E43814327966}" srcOrd="0" destOrd="0" presId="urn:microsoft.com/office/officeart/2005/8/layout/orgChart1"/>
    <dgm:cxn modelId="{E45EBA34-70E9-4CDB-813A-2055D65CE2F2}" type="presParOf" srcId="{CCABDAA6-DB77-449E-834F-E43814327966}" destId="{0AE9A6E9-A1AC-4DA4-BCFE-CF8B78CA4C73}" srcOrd="0" destOrd="0" presId="urn:microsoft.com/office/officeart/2005/8/layout/orgChart1"/>
    <dgm:cxn modelId="{4429FA4B-114C-4066-A046-7BC233392452}" type="presParOf" srcId="{CCABDAA6-DB77-449E-834F-E43814327966}" destId="{EC8A0269-AEC8-4DA8-922B-6F79F7BCEE14}" srcOrd="1" destOrd="0" presId="urn:microsoft.com/office/officeart/2005/8/layout/orgChart1"/>
    <dgm:cxn modelId="{499B6413-93CB-4518-B71D-5326067169FF}" type="presParOf" srcId="{242806BD-18AF-4B55-B6BD-9EB433174044}" destId="{DD32977F-DCCE-45C7-AFC3-7D8FAA58B06C}" srcOrd="1" destOrd="0" presId="urn:microsoft.com/office/officeart/2005/8/layout/orgChart1"/>
    <dgm:cxn modelId="{84634F3E-623C-4B91-8453-2C4C4DD74243}" type="presParOf" srcId="{242806BD-18AF-4B55-B6BD-9EB433174044}" destId="{33D9C2CD-F662-4707-8A7C-2A767F7C5FFC}" srcOrd="2" destOrd="0" presId="urn:microsoft.com/office/officeart/2005/8/layout/orgChart1"/>
    <dgm:cxn modelId="{A188162B-B9DE-410C-90B8-18538A55CE27}" type="presParOf" srcId="{94EBD6C5-5BF1-4CB6-A4BD-4D8096FA3BF0}" destId="{AACDAEAD-98CD-469A-82F9-C2D8B3F2501C}" srcOrd="2" destOrd="0" presId="urn:microsoft.com/office/officeart/2005/8/layout/orgChart1"/>
    <dgm:cxn modelId="{018B2223-568B-4573-9861-BA5890E1C778}" type="presParOf" srcId="{8AFF86AE-BFC0-4324-A471-7BCD3547A50E}" destId="{AF1AA34E-F303-48C1-AB56-8F1E94CF73FF}" srcOrd="4" destOrd="0" presId="urn:microsoft.com/office/officeart/2005/8/layout/orgChart1"/>
    <dgm:cxn modelId="{C3ABF156-C1A9-48CC-8D7D-CCF25F8B4316}" type="presParOf" srcId="{8AFF86AE-BFC0-4324-A471-7BCD3547A50E}" destId="{43728254-2642-4BD0-B304-A4474E42281C}" srcOrd="5" destOrd="0" presId="urn:microsoft.com/office/officeart/2005/8/layout/orgChart1"/>
    <dgm:cxn modelId="{324F5531-5F71-450C-81D6-F7A7F414CC6B}" type="presParOf" srcId="{43728254-2642-4BD0-B304-A4474E42281C}" destId="{4475E6CC-AC04-4182-A5B6-CC640D65EBD2}" srcOrd="0" destOrd="0" presId="urn:microsoft.com/office/officeart/2005/8/layout/orgChart1"/>
    <dgm:cxn modelId="{FC548EDA-46F6-4C0A-AFA2-9B2EBFB175F3}" type="presParOf" srcId="{4475E6CC-AC04-4182-A5B6-CC640D65EBD2}" destId="{5FF37639-4854-4D11-A31D-7C026AE6473B}" srcOrd="0" destOrd="0" presId="urn:microsoft.com/office/officeart/2005/8/layout/orgChart1"/>
    <dgm:cxn modelId="{9C2BDCB2-9FF4-46EA-8891-866CF33A95F7}" type="presParOf" srcId="{4475E6CC-AC04-4182-A5B6-CC640D65EBD2}" destId="{685C848A-58EC-437E-A3F5-90DEFC807AD2}" srcOrd="1" destOrd="0" presId="urn:microsoft.com/office/officeart/2005/8/layout/orgChart1"/>
    <dgm:cxn modelId="{6C5B91C3-B0E7-4CBA-852C-F5B96AF09E89}" type="presParOf" srcId="{43728254-2642-4BD0-B304-A4474E42281C}" destId="{04C3C2FD-1C78-4DF3-9C09-5944D2D3F3CC}" srcOrd="1" destOrd="0" presId="urn:microsoft.com/office/officeart/2005/8/layout/orgChart1"/>
    <dgm:cxn modelId="{45D45562-3259-4468-AABC-76AAFC185A13}" type="presParOf" srcId="{04C3C2FD-1C78-4DF3-9C09-5944D2D3F3CC}" destId="{0979CE8B-2AC5-4008-99C8-DB7CED606E30}" srcOrd="0" destOrd="0" presId="urn:microsoft.com/office/officeart/2005/8/layout/orgChart1"/>
    <dgm:cxn modelId="{923C71B9-BDD8-4DE9-A76A-3FC5BF44E8AF}" type="presParOf" srcId="{04C3C2FD-1C78-4DF3-9C09-5944D2D3F3CC}" destId="{525E8DF0-B156-46FE-94E0-F64757BA67C0}" srcOrd="1" destOrd="0" presId="urn:microsoft.com/office/officeart/2005/8/layout/orgChart1"/>
    <dgm:cxn modelId="{576C49BC-3D1E-4B2D-A474-AE18F790B7EA}" type="presParOf" srcId="{525E8DF0-B156-46FE-94E0-F64757BA67C0}" destId="{E5BE2C60-B0F5-4F38-9366-36E925D3BCFB}" srcOrd="0" destOrd="0" presId="urn:microsoft.com/office/officeart/2005/8/layout/orgChart1"/>
    <dgm:cxn modelId="{D559511F-6CCD-40D5-84EF-10CFF73D342F}" type="presParOf" srcId="{E5BE2C60-B0F5-4F38-9366-36E925D3BCFB}" destId="{F351CC3D-6CDB-4935-970A-CA9895BF8A33}" srcOrd="0" destOrd="0" presId="urn:microsoft.com/office/officeart/2005/8/layout/orgChart1"/>
    <dgm:cxn modelId="{FC937DF8-7244-466A-91A2-878D010238A4}" type="presParOf" srcId="{E5BE2C60-B0F5-4F38-9366-36E925D3BCFB}" destId="{40DAC30A-EAD2-4696-87F0-8E5972D4A136}" srcOrd="1" destOrd="0" presId="urn:microsoft.com/office/officeart/2005/8/layout/orgChart1"/>
    <dgm:cxn modelId="{42D4C87C-DD38-4F90-93FE-FC9BBECE15F8}" type="presParOf" srcId="{525E8DF0-B156-46FE-94E0-F64757BA67C0}" destId="{E277081F-2032-47D2-BAB0-3699D09ED777}" srcOrd="1" destOrd="0" presId="urn:microsoft.com/office/officeart/2005/8/layout/orgChart1"/>
    <dgm:cxn modelId="{3E9B024E-EFDA-44B0-B7F9-C739E7577C30}" type="presParOf" srcId="{525E8DF0-B156-46FE-94E0-F64757BA67C0}" destId="{2F27F214-561B-4478-82A5-7F47CFEA1769}" srcOrd="2" destOrd="0" presId="urn:microsoft.com/office/officeart/2005/8/layout/orgChart1"/>
    <dgm:cxn modelId="{B54674FB-5655-4F6C-AB0E-3929B7E5D196}" type="presParOf" srcId="{43728254-2642-4BD0-B304-A4474E42281C}" destId="{CA78C178-4E8D-48A3-AAEA-7FE8117D5310}" srcOrd="2" destOrd="0" presId="urn:microsoft.com/office/officeart/2005/8/layout/orgChart1"/>
    <dgm:cxn modelId="{82AA082F-C12B-47AC-9BB7-58EDDFC4ED5F}" type="presParOf" srcId="{8AFF86AE-BFC0-4324-A471-7BCD3547A50E}" destId="{25521AE9-3F4D-44D2-BB03-DD637C459FA9}" srcOrd="6" destOrd="0" presId="urn:microsoft.com/office/officeart/2005/8/layout/orgChart1"/>
    <dgm:cxn modelId="{8C1AEB70-1F8E-47F7-9A5E-CC7FFCF38ADD}" type="presParOf" srcId="{8AFF86AE-BFC0-4324-A471-7BCD3547A50E}" destId="{0042F76E-F72D-45D9-8BD2-ACB274026572}" srcOrd="7" destOrd="0" presId="urn:microsoft.com/office/officeart/2005/8/layout/orgChart1"/>
    <dgm:cxn modelId="{17094A48-E24E-4840-B344-29B0691B3669}" type="presParOf" srcId="{0042F76E-F72D-45D9-8BD2-ACB274026572}" destId="{D540ACF6-7A84-4350-9BE3-92239DFEBF7D}" srcOrd="0" destOrd="0" presId="urn:microsoft.com/office/officeart/2005/8/layout/orgChart1"/>
    <dgm:cxn modelId="{0A116325-77C8-452B-AEEF-BBB2FCAF1349}" type="presParOf" srcId="{D540ACF6-7A84-4350-9BE3-92239DFEBF7D}" destId="{24CA05EB-0F8A-4068-A349-D0B7B74BF946}" srcOrd="0" destOrd="0" presId="urn:microsoft.com/office/officeart/2005/8/layout/orgChart1"/>
    <dgm:cxn modelId="{C38DD9D6-FB67-48CA-8EE0-33F9B83D4196}" type="presParOf" srcId="{D540ACF6-7A84-4350-9BE3-92239DFEBF7D}" destId="{D364F4BC-DE41-4C01-9443-B7B488E330CC}" srcOrd="1" destOrd="0" presId="urn:microsoft.com/office/officeart/2005/8/layout/orgChart1"/>
    <dgm:cxn modelId="{73DECF92-4F30-4D62-B643-6CBBD0F07FEA}" type="presParOf" srcId="{0042F76E-F72D-45D9-8BD2-ACB274026572}" destId="{F85795CF-9DBC-4428-8E0C-07813FF53170}" srcOrd="1" destOrd="0" presId="urn:microsoft.com/office/officeart/2005/8/layout/orgChart1"/>
    <dgm:cxn modelId="{1C716F43-A710-4DE8-8C09-0DFE68F9D67C}" type="presParOf" srcId="{F85795CF-9DBC-4428-8E0C-07813FF53170}" destId="{AD1DA48C-A297-402F-85DB-1CD930F62592}" srcOrd="0" destOrd="0" presId="urn:microsoft.com/office/officeart/2005/8/layout/orgChart1"/>
    <dgm:cxn modelId="{BCBAFC86-2DD3-41B1-88D5-59203F24F928}" type="presParOf" srcId="{F85795CF-9DBC-4428-8E0C-07813FF53170}" destId="{58454455-30B6-431E-B728-48A0AFAF0FDF}" srcOrd="1" destOrd="0" presId="urn:microsoft.com/office/officeart/2005/8/layout/orgChart1"/>
    <dgm:cxn modelId="{DF32003F-6B50-4361-B2F5-1CC39688B764}" type="presParOf" srcId="{58454455-30B6-431E-B728-48A0AFAF0FDF}" destId="{049FFDD7-FD8D-4936-ACA8-082BAD057583}" srcOrd="0" destOrd="0" presId="urn:microsoft.com/office/officeart/2005/8/layout/orgChart1"/>
    <dgm:cxn modelId="{3D111CF2-2489-4C75-B040-DE5171152941}" type="presParOf" srcId="{049FFDD7-FD8D-4936-ACA8-082BAD057583}" destId="{E5A3C9A3-36DD-4230-9C12-19B45C7233D4}" srcOrd="0" destOrd="0" presId="urn:microsoft.com/office/officeart/2005/8/layout/orgChart1"/>
    <dgm:cxn modelId="{961E9DF7-09B6-4A77-9B52-D5B23CE33B03}" type="presParOf" srcId="{049FFDD7-FD8D-4936-ACA8-082BAD057583}" destId="{B21C6B6C-F0C2-4C02-9E27-B695B750EE71}" srcOrd="1" destOrd="0" presId="urn:microsoft.com/office/officeart/2005/8/layout/orgChart1"/>
    <dgm:cxn modelId="{DFA096F0-8224-443B-B71B-32CB8B5D98FC}" type="presParOf" srcId="{58454455-30B6-431E-B728-48A0AFAF0FDF}" destId="{86E01F4F-A79D-4652-9886-D4578E51C5B5}" srcOrd="1" destOrd="0" presId="urn:microsoft.com/office/officeart/2005/8/layout/orgChart1"/>
    <dgm:cxn modelId="{2AFCAF33-DC46-46D6-8B46-9E304BED44F9}" type="presParOf" srcId="{58454455-30B6-431E-B728-48A0AFAF0FDF}" destId="{867EDD96-97E3-49DA-B263-2CA907B301F8}" srcOrd="2" destOrd="0" presId="urn:microsoft.com/office/officeart/2005/8/layout/orgChart1"/>
    <dgm:cxn modelId="{0DD944CD-BC4F-45D1-B025-3A269D563B44}" type="presParOf" srcId="{0042F76E-F72D-45D9-8BD2-ACB274026572}" destId="{254731CB-496B-4A09-825F-4E47D4AF352E}" srcOrd="2" destOrd="0" presId="urn:microsoft.com/office/officeart/2005/8/layout/orgChart1"/>
    <dgm:cxn modelId="{53A8D9D7-256F-4420-B235-1834A6B9037A}" type="presParOf" srcId="{10E79496-DD9B-4FE8-ABFE-4B13C71051E9}" destId="{74AB1AE6-C34E-4B1C-AC4A-8B0DAB2463B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631C17-F051-4D25-A10F-52DF79DBB26A}" type="doc">
      <dgm:prSet loTypeId="urn:microsoft.com/office/officeart/2005/8/layout/orgChart1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D31EBBB-EC19-4CDC-ABCB-4CC1FBBCBB66}">
      <dgm:prSet phldrT="[Text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sz="900">
              <a:solidFill>
                <a:schemeClr val="tx1"/>
              </a:solidFill>
              <a:latin typeface="Gill Sans MT" panose="020B0502020104020203" pitchFamily="34" charset="0"/>
            </a:rPr>
            <a:t>Fiduciary Funds</a:t>
          </a:r>
        </a:p>
      </dgm:t>
    </dgm:pt>
    <dgm:pt modelId="{8F25ED65-4651-4B09-BC1F-55074C301879}" type="parTrans" cxnId="{61595671-76CE-4FE8-8212-BE6F7CD8B2F5}">
      <dgm:prSet>
        <dgm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dgm:style>
      </dgm:prSet>
      <dgm:spPr>
        <a:ln w="28575">
          <a:solidFill>
            <a:schemeClr val="accent2"/>
          </a:solidFill>
        </a:ln>
      </dgm:spPr>
      <dgm:t>
        <a:bodyPr/>
        <a:lstStyle/>
        <a:p>
          <a:endParaRPr lang="en-US" sz="900">
            <a:latin typeface="Gill Sans MT" panose="020B0502020104020203" pitchFamily="34" charset="0"/>
          </a:endParaRPr>
        </a:p>
      </dgm:t>
    </dgm:pt>
    <dgm:pt modelId="{1CFAD6DB-6583-4969-B73F-1E3920A2494F}" type="sibTrans" cxnId="{61595671-76CE-4FE8-8212-BE6F7CD8B2F5}">
      <dgm:prSet/>
      <dgm:spPr/>
      <dgm:t>
        <a:bodyPr/>
        <a:lstStyle/>
        <a:p>
          <a:endParaRPr lang="en-US" sz="900"/>
        </a:p>
      </dgm:t>
    </dgm:pt>
    <dgm:pt modelId="{189D18C7-8F8C-42E5-8A0D-3C37F7349899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2">
            <a:lumMod val="60000"/>
            <a:lumOff val="40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sz="900">
              <a:latin typeface="Gill Sans MT" panose="020B0502020104020203" pitchFamily="34" charset="0"/>
            </a:rPr>
            <a:t>Trust Funds</a:t>
          </a:r>
        </a:p>
      </dgm:t>
    </dgm:pt>
    <dgm:pt modelId="{B50930CF-11A9-4288-859F-88D8EA193D7D}" type="parTrans" cxnId="{25D5B4AA-F04A-41B8-831E-0B40AC3ABD33}">
      <dgm:prSet/>
      <dgm:spPr>
        <a:ln>
          <a:solidFill>
            <a:schemeClr val="accent2"/>
          </a:solidFill>
        </a:ln>
      </dgm:spPr>
      <dgm:t>
        <a:bodyPr/>
        <a:lstStyle/>
        <a:p>
          <a:endParaRPr lang="en-US" sz="900">
            <a:latin typeface="Gill Sans MT" panose="020B0502020104020203" pitchFamily="34" charset="0"/>
          </a:endParaRPr>
        </a:p>
      </dgm:t>
    </dgm:pt>
    <dgm:pt modelId="{3B6F39D0-DA56-4C91-ABE3-45D59720A13A}" type="sibTrans" cxnId="{25D5B4AA-F04A-41B8-831E-0B40AC3ABD33}">
      <dgm:prSet/>
      <dgm:spPr/>
      <dgm:t>
        <a:bodyPr/>
        <a:lstStyle/>
        <a:p>
          <a:endParaRPr lang="en-US" sz="900"/>
        </a:p>
      </dgm:t>
    </dgm:pt>
    <dgm:pt modelId="{18D80A57-5EA6-4621-B0DB-8A9B97874BBA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accent2"/>
          </a:solidFill>
        </a:ln>
      </dgm:spPr>
      <dgm:t>
        <a:bodyPr/>
        <a:lstStyle/>
        <a:p>
          <a:r>
            <a:rPr lang="en-US" sz="900">
              <a:latin typeface="Gill Sans MT" panose="020B0502020104020203" pitchFamily="34" charset="0"/>
            </a:rPr>
            <a:t>Private Purpose</a:t>
          </a:r>
        </a:p>
      </dgm:t>
    </dgm:pt>
    <dgm:pt modelId="{D3D1A3CA-0FA0-4ADD-956E-0C9B958D84E7}" type="parTrans" cxnId="{7542F5B0-5099-40CB-8F33-69584AB81B8D}">
      <dgm:prSet/>
      <dgm:spPr>
        <a:ln>
          <a:solidFill>
            <a:schemeClr val="accent2"/>
          </a:solidFill>
        </a:ln>
      </dgm:spPr>
      <dgm:t>
        <a:bodyPr/>
        <a:lstStyle/>
        <a:p>
          <a:endParaRPr lang="en-US" sz="900">
            <a:latin typeface="Gill Sans MT" panose="020B0502020104020203" pitchFamily="34" charset="0"/>
          </a:endParaRPr>
        </a:p>
      </dgm:t>
    </dgm:pt>
    <dgm:pt modelId="{45297195-10E6-4938-9D7E-91F6D233A09C}" type="sibTrans" cxnId="{7542F5B0-5099-40CB-8F33-69584AB81B8D}">
      <dgm:prSet/>
      <dgm:spPr/>
      <dgm:t>
        <a:bodyPr/>
        <a:lstStyle/>
        <a:p>
          <a:endParaRPr lang="en-US" sz="900"/>
        </a:p>
      </dgm:t>
    </dgm:pt>
    <dgm:pt modelId="{18A88AEC-9394-4C30-9E38-BD7A2ACF586D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accent2"/>
          </a:solidFill>
        </a:ln>
      </dgm:spPr>
      <dgm:t>
        <a:bodyPr/>
        <a:lstStyle/>
        <a:p>
          <a:r>
            <a:rPr lang="en-US" sz="900">
              <a:latin typeface="Gill Sans MT" panose="020B0502020104020203" pitchFamily="34" charset="0"/>
            </a:rPr>
            <a:t>Pension</a:t>
          </a:r>
        </a:p>
      </dgm:t>
    </dgm:pt>
    <dgm:pt modelId="{26FD255A-093A-43C6-87B2-BAEABF70A95B}" type="parTrans" cxnId="{FBE95552-2E16-4379-8ABC-5ABA2BFB5BED}">
      <dgm:prSet/>
      <dgm:spPr>
        <a:ln>
          <a:solidFill>
            <a:schemeClr val="accent2"/>
          </a:solidFill>
        </a:ln>
      </dgm:spPr>
      <dgm:t>
        <a:bodyPr/>
        <a:lstStyle/>
        <a:p>
          <a:endParaRPr lang="en-US" sz="900">
            <a:latin typeface="Gill Sans MT" panose="020B0502020104020203" pitchFamily="34" charset="0"/>
          </a:endParaRPr>
        </a:p>
      </dgm:t>
    </dgm:pt>
    <dgm:pt modelId="{E2BAEB58-313B-44E9-A9E0-A0ED45F8F1C2}" type="sibTrans" cxnId="{FBE95552-2E16-4379-8ABC-5ABA2BFB5BED}">
      <dgm:prSet/>
      <dgm:spPr/>
      <dgm:t>
        <a:bodyPr/>
        <a:lstStyle/>
        <a:p>
          <a:endParaRPr lang="en-US" sz="900"/>
        </a:p>
      </dgm:t>
    </dgm:pt>
    <dgm:pt modelId="{A3D7D724-D32F-4153-8DBC-1527FDBCE8B3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accent2"/>
          </a:solidFill>
        </a:ln>
      </dgm:spPr>
      <dgm:t>
        <a:bodyPr/>
        <a:lstStyle/>
        <a:p>
          <a:r>
            <a:rPr lang="en-US" sz="900">
              <a:latin typeface="Gill Sans MT" panose="020B0502020104020203" pitchFamily="34" charset="0"/>
            </a:rPr>
            <a:t>Custodial (i.e., 91 funds / Agency)</a:t>
          </a:r>
        </a:p>
      </dgm:t>
    </dgm:pt>
    <dgm:pt modelId="{716B00C7-F34F-4451-B75E-44A552F7DF46}" type="parTrans" cxnId="{0575D3B3-6B56-47AF-ABBB-FCC0C5E6A7F1}">
      <dgm:prSet/>
      <dgm:spPr>
        <a:ln>
          <a:solidFill>
            <a:schemeClr val="accent2"/>
          </a:solidFill>
        </a:ln>
      </dgm:spPr>
      <dgm:t>
        <a:bodyPr/>
        <a:lstStyle/>
        <a:p>
          <a:endParaRPr lang="en-US" sz="900">
            <a:latin typeface="Gill Sans MT" panose="020B0502020104020203" pitchFamily="34" charset="0"/>
          </a:endParaRPr>
        </a:p>
      </dgm:t>
    </dgm:pt>
    <dgm:pt modelId="{47E8E46C-15D4-4D23-9FAD-E88EB90F82D2}" type="sibTrans" cxnId="{0575D3B3-6B56-47AF-ABBB-FCC0C5E6A7F1}">
      <dgm:prSet/>
      <dgm:spPr/>
      <dgm:t>
        <a:bodyPr/>
        <a:lstStyle/>
        <a:p>
          <a:endParaRPr lang="en-US" sz="900"/>
        </a:p>
      </dgm:t>
    </dgm:pt>
    <dgm:pt modelId="{158353CE-7DEB-435F-9EB3-AB8863FF1299}" type="pres">
      <dgm:prSet presAssocID="{DE631C17-F051-4D25-A10F-52DF79DBB26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4933130-DAAC-44CA-A2FC-9B59CCE9E373}" type="pres">
      <dgm:prSet presAssocID="{AD31EBBB-EC19-4CDC-ABCB-4CC1FBBCBB66}" presName="hierRoot1" presStyleCnt="0">
        <dgm:presLayoutVars>
          <dgm:hierBranch val="init"/>
        </dgm:presLayoutVars>
      </dgm:prSet>
      <dgm:spPr/>
    </dgm:pt>
    <dgm:pt modelId="{102FA16C-3EC5-4120-97B8-21FB1C66D853}" type="pres">
      <dgm:prSet presAssocID="{AD31EBBB-EC19-4CDC-ABCB-4CC1FBBCBB66}" presName="rootComposite1" presStyleCnt="0"/>
      <dgm:spPr/>
    </dgm:pt>
    <dgm:pt modelId="{83BB64AA-FF65-4039-85D2-9C4614633351}" type="pres">
      <dgm:prSet presAssocID="{AD31EBBB-EC19-4CDC-ABCB-4CC1FBBCBB66}" presName="rootText1" presStyleLbl="node0" presStyleIdx="0" presStyleCnt="1" custScaleY="105333">
        <dgm:presLayoutVars>
          <dgm:chPref val="3"/>
        </dgm:presLayoutVars>
      </dgm:prSet>
      <dgm:spPr/>
    </dgm:pt>
    <dgm:pt modelId="{04203C12-4EF9-4F48-915E-FA62B07A92E1}" type="pres">
      <dgm:prSet presAssocID="{AD31EBBB-EC19-4CDC-ABCB-4CC1FBBCBB66}" presName="rootConnector1" presStyleLbl="node1" presStyleIdx="0" presStyleCnt="0"/>
      <dgm:spPr/>
    </dgm:pt>
    <dgm:pt modelId="{3C54FC23-5FB8-4092-BB72-CB45248F8FD0}" type="pres">
      <dgm:prSet presAssocID="{AD31EBBB-EC19-4CDC-ABCB-4CC1FBBCBB66}" presName="hierChild2" presStyleCnt="0"/>
      <dgm:spPr/>
    </dgm:pt>
    <dgm:pt modelId="{2093CAF6-3A6A-4AB6-812C-00458B9D7891}" type="pres">
      <dgm:prSet presAssocID="{B50930CF-11A9-4288-859F-88D8EA193D7D}" presName="Name37" presStyleLbl="parChTrans1D2" presStyleIdx="0" presStyleCnt="1"/>
      <dgm:spPr/>
    </dgm:pt>
    <dgm:pt modelId="{592D6A64-F980-4ECB-8170-66CA15D895B0}" type="pres">
      <dgm:prSet presAssocID="{189D18C7-8F8C-42E5-8A0D-3C37F7349899}" presName="hierRoot2" presStyleCnt="0">
        <dgm:presLayoutVars>
          <dgm:hierBranch val="init"/>
        </dgm:presLayoutVars>
      </dgm:prSet>
      <dgm:spPr/>
    </dgm:pt>
    <dgm:pt modelId="{406BD155-2EAF-486B-9251-970DD3C55BF5}" type="pres">
      <dgm:prSet presAssocID="{189D18C7-8F8C-42E5-8A0D-3C37F7349899}" presName="rootComposite" presStyleCnt="0"/>
      <dgm:spPr/>
    </dgm:pt>
    <dgm:pt modelId="{AF59E71D-2CB7-4B6A-8812-626224634068}" type="pres">
      <dgm:prSet presAssocID="{189D18C7-8F8C-42E5-8A0D-3C37F7349899}" presName="rootText" presStyleLbl="node2" presStyleIdx="0" presStyleCnt="1" custScaleY="88469">
        <dgm:presLayoutVars>
          <dgm:chPref val="3"/>
        </dgm:presLayoutVars>
      </dgm:prSet>
      <dgm:spPr/>
    </dgm:pt>
    <dgm:pt modelId="{D1A89CDB-3295-4244-9D03-B9FC5C6A34B6}" type="pres">
      <dgm:prSet presAssocID="{189D18C7-8F8C-42E5-8A0D-3C37F7349899}" presName="rootConnector" presStyleLbl="node2" presStyleIdx="0" presStyleCnt="1"/>
      <dgm:spPr/>
    </dgm:pt>
    <dgm:pt modelId="{C30F195A-AC88-4E19-AE37-F0E91338FCDC}" type="pres">
      <dgm:prSet presAssocID="{189D18C7-8F8C-42E5-8A0D-3C37F7349899}" presName="hierChild4" presStyleCnt="0"/>
      <dgm:spPr/>
    </dgm:pt>
    <dgm:pt modelId="{B063C211-6A61-4E47-98F8-136C246F4FFE}" type="pres">
      <dgm:prSet presAssocID="{D3D1A3CA-0FA0-4ADD-956E-0C9B958D84E7}" presName="Name37" presStyleLbl="parChTrans1D3" presStyleIdx="0" presStyleCnt="3"/>
      <dgm:spPr/>
    </dgm:pt>
    <dgm:pt modelId="{356CDC51-29FB-4092-8CD9-CDD41DBA9904}" type="pres">
      <dgm:prSet presAssocID="{18D80A57-5EA6-4621-B0DB-8A9B97874BBA}" presName="hierRoot2" presStyleCnt="0">
        <dgm:presLayoutVars>
          <dgm:hierBranch val="init"/>
        </dgm:presLayoutVars>
      </dgm:prSet>
      <dgm:spPr/>
    </dgm:pt>
    <dgm:pt modelId="{D607F489-6647-47CD-9FEE-C0CD9FCFF243}" type="pres">
      <dgm:prSet presAssocID="{18D80A57-5EA6-4621-B0DB-8A9B97874BBA}" presName="rootComposite" presStyleCnt="0"/>
      <dgm:spPr/>
    </dgm:pt>
    <dgm:pt modelId="{CDCA986C-4268-4728-982E-EE4CA4C0AA4A}" type="pres">
      <dgm:prSet presAssocID="{18D80A57-5EA6-4621-B0DB-8A9B97874BBA}" presName="rootText" presStyleLbl="node3" presStyleIdx="0" presStyleCnt="3" custScaleY="81805">
        <dgm:presLayoutVars>
          <dgm:chPref val="3"/>
        </dgm:presLayoutVars>
      </dgm:prSet>
      <dgm:spPr/>
    </dgm:pt>
    <dgm:pt modelId="{C45B2415-AB6C-4AC8-8967-D4EAE9F34A45}" type="pres">
      <dgm:prSet presAssocID="{18D80A57-5EA6-4621-B0DB-8A9B97874BBA}" presName="rootConnector" presStyleLbl="node3" presStyleIdx="0" presStyleCnt="3"/>
      <dgm:spPr/>
    </dgm:pt>
    <dgm:pt modelId="{AB44FDB9-5AF8-4DCC-B9A9-83D20B9AAF7E}" type="pres">
      <dgm:prSet presAssocID="{18D80A57-5EA6-4621-B0DB-8A9B97874BBA}" presName="hierChild4" presStyleCnt="0"/>
      <dgm:spPr/>
    </dgm:pt>
    <dgm:pt modelId="{D4593FCC-2B1F-48B8-BD35-3A8C2070D2D0}" type="pres">
      <dgm:prSet presAssocID="{18D80A57-5EA6-4621-B0DB-8A9B97874BBA}" presName="hierChild5" presStyleCnt="0"/>
      <dgm:spPr/>
    </dgm:pt>
    <dgm:pt modelId="{C17FF885-9839-45EB-BFF9-D475F9FE111B}" type="pres">
      <dgm:prSet presAssocID="{26FD255A-093A-43C6-87B2-BAEABF70A95B}" presName="Name37" presStyleLbl="parChTrans1D3" presStyleIdx="1" presStyleCnt="3"/>
      <dgm:spPr/>
    </dgm:pt>
    <dgm:pt modelId="{AC8C812E-250F-4930-96EC-9960D641D962}" type="pres">
      <dgm:prSet presAssocID="{18A88AEC-9394-4C30-9E38-BD7A2ACF586D}" presName="hierRoot2" presStyleCnt="0">
        <dgm:presLayoutVars>
          <dgm:hierBranch val="init"/>
        </dgm:presLayoutVars>
      </dgm:prSet>
      <dgm:spPr/>
    </dgm:pt>
    <dgm:pt modelId="{94E197AE-F42F-43DC-B809-AF2432342D5A}" type="pres">
      <dgm:prSet presAssocID="{18A88AEC-9394-4C30-9E38-BD7A2ACF586D}" presName="rootComposite" presStyleCnt="0"/>
      <dgm:spPr/>
    </dgm:pt>
    <dgm:pt modelId="{904DB793-2E9C-4C6A-B6FD-80A1C074E1BF}" type="pres">
      <dgm:prSet presAssocID="{18A88AEC-9394-4C30-9E38-BD7A2ACF586D}" presName="rootText" presStyleLbl="node3" presStyleIdx="1" presStyleCnt="3" custScaleY="81805">
        <dgm:presLayoutVars>
          <dgm:chPref val="3"/>
        </dgm:presLayoutVars>
      </dgm:prSet>
      <dgm:spPr/>
    </dgm:pt>
    <dgm:pt modelId="{CCA7488D-2A80-4ACF-A716-979019D6DD37}" type="pres">
      <dgm:prSet presAssocID="{18A88AEC-9394-4C30-9E38-BD7A2ACF586D}" presName="rootConnector" presStyleLbl="node3" presStyleIdx="1" presStyleCnt="3"/>
      <dgm:spPr/>
    </dgm:pt>
    <dgm:pt modelId="{5A141900-E07E-49EB-A292-52D84E614242}" type="pres">
      <dgm:prSet presAssocID="{18A88AEC-9394-4C30-9E38-BD7A2ACF586D}" presName="hierChild4" presStyleCnt="0"/>
      <dgm:spPr/>
    </dgm:pt>
    <dgm:pt modelId="{EFDDB59F-B4A9-4E98-BB93-543522EDF0DC}" type="pres">
      <dgm:prSet presAssocID="{18A88AEC-9394-4C30-9E38-BD7A2ACF586D}" presName="hierChild5" presStyleCnt="0"/>
      <dgm:spPr/>
    </dgm:pt>
    <dgm:pt modelId="{EBC666BE-53A2-426C-AA62-D31B808412E7}" type="pres">
      <dgm:prSet presAssocID="{716B00C7-F34F-4451-B75E-44A552F7DF46}" presName="Name37" presStyleLbl="parChTrans1D3" presStyleIdx="2" presStyleCnt="3"/>
      <dgm:spPr/>
    </dgm:pt>
    <dgm:pt modelId="{E69C1960-1684-473E-89A4-C49244EC28EF}" type="pres">
      <dgm:prSet presAssocID="{A3D7D724-D32F-4153-8DBC-1527FDBCE8B3}" presName="hierRoot2" presStyleCnt="0">
        <dgm:presLayoutVars>
          <dgm:hierBranch val="init"/>
        </dgm:presLayoutVars>
      </dgm:prSet>
      <dgm:spPr/>
    </dgm:pt>
    <dgm:pt modelId="{78E01B47-D9FD-40A1-A397-440AFFB19F90}" type="pres">
      <dgm:prSet presAssocID="{A3D7D724-D32F-4153-8DBC-1527FDBCE8B3}" presName="rootComposite" presStyleCnt="0"/>
      <dgm:spPr/>
    </dgm:pt>
    <dgm:pt modelId="{D75A4D53-BB09-41D5-B015-66A7C5421B8B}" type="pres">
      <dgm:prSet presAssocID="{A3D7D724-D32F-4153-8DBC-1527FDBCE8B3}" presName="rootText" presStyleLbl="node3" presStyleIdx="2" presStyleCnt="3" custScaleY="81805">
        <dgm:presLayoutVars>
          <dgm:chPref val="3"/>
        </dgm:presLayoutVars>
      </dgm:prSet>
      <dgm:spPr/>
    </dgm:pt>
    <dgm:pt modelId="{EF5E0DAB-0B35-48CF-B694-6961A57E6C3A}" type="pres">
      <dgm:prSet presAssocID="{A3D7D724-D32F-4153-8DBC-1527FDBCE8B3}" presName="rootConnector" presStyleLbl="node3" presStyleIdx="2" presStyleCnt="3"/>
      <dgm:spPr/>
    </dgm:pt>
    <dgm:pt modelId="{86210B56-CDD2-470B-92AE-C0B8DBA8320F}" type="pres">
      <dgm:prSet presAssocID="{A3D7D724-D32F-4153-8DBC-1527FDBCE8B3}" presName="hierChild4" presStyleCnt="0"/>
      <dgm:spPr/>
    </dgm:pt>
    <dgm:pt modelId="{5CE49029-E221-4FCD-B5F8-601CD278C2F7}" type="pres">
      <dgm:prSet presAssocID="{A3D7D724-D32F-4153-8DBC-1527FDBCE8B3}" presName="hierChild5" presStyleCnt="0"/>
      <dgm:spPr/>
    </dgm:pt>
    <dgm:pt modelId="{9C959CFC-2C00-4699-8FB5-F1CB6BA4D163}" type="pres">
      <dgm:prSet presAssocID="{189D18C7-8F8C-42E5-8A0D-3C37F7349899}" presName="hierChild5" presStyleCnt="0"/>
      <dgm:spPr/>
    </dgm:pt>
    <dgm:pt modelId="{BA1F060D-215B-47C7-B0FC-F6470D8FBFBD}" type="pres">
      <dgm:prSet presAssocID="{AD31EBBB-EC19-4CDC-ABCB-4CC1FBBCBB66}" presName="hierChild3" presStyleCnt="0"/>
      <dgm:spPr/>
    </dgm:pt>
  </dgm:ptLst>
  <dgm:cxnLst>
    <dgm:cxn modelId="{534D7509-4A35-4B88-9A2E-71D593C0ED7C}" type="presOf" srcId="{18A88AEC-9394-4C30-9E38-BD7A2ACF586D}" destId="{CCA7488D-2A80-4ACF-A716-979019D6DD37}" srcOrd="1" destOrd="0" presId="urn:microsoft.com/office/officeart/2005/8/layout/orgChart1"/>
    <dgm:cxn modelId="{629CA928-712B-4B57-B4F1-FF3E14722F97}" type="presOf" srcId="{AD31EBBB-EC19-4CDC-ABCB-4CC1FBBCBB66}" destId="{83BB64AA-FF65-4039-85D2-9C4614633351}" srcOrd="0" destOrd="0" presId="urn:microsoft.com/office/officeart/2005/8/layout/orgChart1"/>
    <dgm:cxn modelId="{47007C4C-1693-488A-9920-9736BF7575BE}" type="presOf" srcId="{189D18C7-8F8C-42E5-8A0D-3C37F7349899}" destId="{AF59E71D-2CB7-4B6A-8812-626224634068}" srcOrd="0" destOrd="0" presId="urn:microsoft.com/office/officeart/2005/8/layout/orgChart1"/>
    <dgm:cxn modelId="{87DB334D-F4CF-4CAE-AB17-E19E775341A3}" type="presOf" srcId="{18D80A57-5EA6-4621-B0DB-8A9B97874BBA}" destId="{CDCA986C-4268-4728-982E-EE4CA4C0AA4A}" srcOrd="0" destOrd="0" presId="urn:microsoft.com/office/officeart/2005/8/layout/orgChart1"/>
    <dgm:cxn modelId="{E2CA644D-0323-4B08-B58D-6C7F85B798C8}" type="presOf" srcId="{A3D7D724-D32F-4153-8DBC-1527FDBCE8B3}" destId="{EF5E0DAB-0B35-48CF-B694-6961A57E6C3A}" srcOrd="1" destOrd="0" presId="urn:microsoft.com/office/officeart/2005/8/layout/orgChart1"/>
    <dgm:cxn modelId="{FBE95552-2E16-4379-8ABC-5ABA2BFB5BED}" srcId="{189D18C7-8F8C-42E5-8A0D-3C37F7349899}" destId="{18A88AEC-9394-4C30-9E38-BD7A2ACF586D}" srcOrd="1" destOrd="0" parTransId="{26FD255A-093A-43C6-87B2-BAEABF70A95B}" sibTransId="{E2BAEB58-313B-44E9-A9E0-A0ED45F8F1C2}"/>
    <dgm:cxn modelId="{2B2D0D5E-BBA0-4A0E-A984-2E3F8E34EC60}" type="presOf" srcId="{716B00C7-F34F-4451-B75E-44A552F7DF46}" destId="{EBC666BE-53A2-426C-AA62-D31B808412E7}" srcOrd="0" destOrd="0" presId="urn:microsoft.com/office/officeart/2005/8/layout/orgChart1"/>
    <dgm:cxn modelId="{E8D95467-1D14-48C9-B129-05E19AFD7555}" type="presOf" srcId="{AD31EBBB-EC19-4CDC-ABCB-4CC1FBBCBB66}" destId="{04203C12-4EF9-4F48-915E-FA62B07A92E1}" srcOrd="1" destOrd="0" presId="urn:microsoft.com/office/officeart/2005/8/layout/orgChart1"/>
    <dgm:cxn modelId="{828EE46B-CDD8-4DC7-89E7-939175908EE4}" type="presOf" srcId="{26FD255A-093A-43C6-87B2-BAEABF70A95B}" destId="{C17FF885-9839-45EB-BFF9-D475F9FE111B}" srcOrd="0" destOrd="0" presId="urn:microsoft.com/office/officeart/2005/8/layout/orgChart1"/>
    <dgm:cxn modelId="{61595671-76CE-4FE8-8212-BE6F7CD8B2F5}" srcId="{DE631C17-F051-4D25-A10F-52DF79DBB26A}" destId="{AD31EBBB-EC19-4CDC-ABCB-4CC1FBBCBB66}" srcOrd="0" destOrd="0" parTransId="{8F25ED65-4651-4B09-BC1F-55074C301879}" sibTransId="{1CFAD6DB-6583-4969-B73F-1E3920A2494F}"/>
    <dgm:cxn modelId="{6E6D8D75-D8CA-4585-8528-E61C15106579}" type="presOf" srcId="{189D18C7-8F8C-42E5-8A0D-3C37F7349899}" destId="{D1A89CDB-3295-4244-9D03-B9FC5C6A34B6}" srcOrd="1" destOrd="0" presId="urn:microsoft.com/office/officeart/2005/8/layout/orgChart1"/>
    <dgm:cxn modelId="{14392D8A-19A8-46EC-99CE-736BA81C1E77}" type="presOf" srcId="{DE631C17-F051-4D25-A10F-52DF79DBB26A}" destId="{158353CE-7DEB-435F-9EB3-AB8863FF1299}" srcOrd="0" destOrd="0" presId="urn:microsoft.com/office/officeart/2005/8/layout/orgChart1"/>
    <dgm:cxn modelId="{25D5B4AA-F04A-41B8-831E-0B40AC3ABD33}" srcId="{AD31EBBB-EC19-4CDC-ABCB-4CC1FBBCBB66}" destId="{189D18C7-8F8C-42E5-8A0D-3C37F7349899}" srcOrd="0" destOrd="0" parTransId="{B50930CF-11A9-4288-859F-88D8EA193D7D}" sibTransId="{3B6F39D0-DA56-4C91-ABE3-45D59720A13A}"/>
    <dgm:cxn modelId="{7542F5B0-5099-40CB-8F33-69584AB81B8D}" srcId="{189D18C7-8F8C-42E5-8A0D-3C37F7349899}" destId="{18D80A57-5EA6-4621-B0DB-8A9B97874BBA}" srcOrd="0" destOrd="0" parTransId="{D3D1A3CA-0FA0-4ADD-956E-0C9B958D84E7}" sibTransId="{45297195-10E6-4938-9D7E-91F6D233A09C}"/>
    <dgm:cxn modelId="{0575D3B3-6B56-47AF-ABBB-FCC0C5E6A7F1}" srcId="{189D18C7-8F8C-42E5-8A0D-3C37F7349899}" destId="{A3D7D724-D32F-4153-8DBC-1527FDBCE8B3}" srcOrd="2" destOrd="0" parTransId="{716B00C7-F34F-4451-B75E-44A552F7DF46}" sibTransId="{47E8E46C-15D4-4D23-9FAD-E88EB90F82D2}"/>
    <dgm:cxn modelId="{909E9FCD-CEC5-4FB2-95CE-7EBEC8058A3F}" type="presOf" srcId="{D3D1A3CA-0FA0-4ADD-956E-0C9B958D84E7}" destId="{B063C211-6A61-4E47-98F8-136C246F4FFE}" srcOrd="0" destOrd="0" presId="urn:microsoft.com/office/officeart/2005/8/layout/orgChart1"/>
    <dgm:cxn modelId="{4CC71EE3-0150-499E-82A1-390D7C889004}" type="presOf" srcId="{18A88AEC-9394-4C30-9E38-BD7A2ACF586D}" destId="{904DB793-2E9C-4C6A-B6FD-80A1C074E1BF}" srcOrd="0" destOrd="0" presId="urn:microsoft.com/office/officeart/2005/8/layout/orgChart1"/>
    <dgm:cxn modelId="{64B937EB-5F08-446F-ADD9-F7FE6B54EB30}" type="presOf" srcId="{A3D7D724-D32F-4153-8DBC-1527FDBCE8B3}" destId="{D75A4D53-BB09-41D5-B015-66A7C5421B8B}" srcOrd="0" destOrd="0" presId="urn:microsoft.com/office/officeart/2005/8/layout/orgChart1"/>
    <dgm:cxn modelId="{AFB49FF3-2BC6-4DD9-8567-368C0D137D8F}" type="presOf" srcId="{18D80A57-5EA6-4621-B0DB-8A9B97874BBA}" destId="{C45B2415-AB6C-4AC8-8967-D4EAE9F34A45}" srcOrd="1" destOrd="0" presId="urn:microsoft.com/office/officeart/2005/8/layout/orgChart1"/>
    <dgm:cxn modelId="{E32CACF3-A777-4BD0-9D88-AB45B445ABBA}" type="presOf" srcId="{B50930CF-11A9-4288-859F-88D8EA193D7D}" destId="{2093CAF6-3A6A-4AB6-812C-00458B9D7891}" srcOrd="0" destOrd="0" presId="urn:microsoft.com/office/officeart/2005/8/layout/orgChart1"/>
    <dgm:cxn modelId="{4284F686-B20A-422D-A5A9-398768226F5C}" type="presParOf" srcId="{158353CE-7DEB-435F-9EB3-AB8863FF1299}" destId="{64933130-DAAC-44CA-A2FC-9B59CCE9E373}" srcOrd="0" destOrd="0" presId="urn:microsoft.com/office/officeart/2005/8/layout/orgChart1"/>
    <dgm:cxn modelId="{CFFF736B-0809-4756-A35B-DE655CAEA438}" type="presParOf" srcId="{64933130-DAAC-44CA-A2FC-9B59CCE9E373}" destId="{102FA16C-3EC5-4120-97B8-21FB1C66D853}" srcOrd="0" destOrd="0" presId="urn:microsoft.com/office/officeart/2005/8/layout/orgChart1"/>
    <dgm:cxn modelId="{E3DAC683-4804-4D33-A141-D1F4CE6D8080}" type="presParOf" srcId="{102FA16C-3EC5-4120-97B8-21FB1C66D853}" destId="{83BB64AA-FF65-4039-85D2-9C4614633351}" srcOrd="0" destOrd="0" presId="urn:microsoft.com/office/officeart/2005/8/layout/orgChart1"/>
    <dgm:cxn modelId="{AD43FAA9-BFB1-4024-9111-02921869EB32}" type="presParOf" srcId="{102FA16C-3EC5-4120-97B8-21FB1C66D853}" destId="{04203C12-4EF9-4F48-915E-FA62B07A92E1}" srcOrd="1" destOrd="0" presId="urn:microsoft.com/office/officeart/2005/8/layout/orgChart1"/>
    <dgm:cxn modelId="{4DA8067A-2408-4E6F-ADBF-6F0CFC7DD4A2}" type="presParOf" srcId="{64933130-DAAC-44CA-A2FC-9B59CCE9E373}" destId="{3C54FC23-5FB8-4092-BB72-CB45248F8FD0}" srcOrd="1" destOrd="0" presId="urn:microsoft.com/office/officeart/2005/8/layout/orgChart1"/>
    <dgm:cxn modelId="{5BFF6F99-1E26-473D-8870-70FB19C325F1}" type="presParOf" srcId="{3C54FC23-5FB8-4092-BB72-CB45248F8FD0}" destId="{2093CAF6-3A6A-4AB6-812C-00458B9D7891}" srcOrd="0" destOrd="0" presId="urn:microsoft.com/office/officeart/2005/8/layout/orgChart1"/>
    <dgm:cxn modelId="{21DFCA0B-9821-4EBE-B6AD-0D582A22FD96}" type="presParOf" srcId="{3C54FC23-5FB8-4092-BB72-CB45248F8FD0}" destId="{592D6A64-F980-4ECB-8170-66CA15D895B0}" srcOrd="1" destOrd="0" presId="urn:microsoft.com/office/officeart/2005/8/layout/orgChart1"/>
    <dgm:cxn modelId="{10FAC84D-FB7C-485C-8F40-19EAA0A343D1}" type="presParOf" srcId="{592D6A64-F980-4ECB-8170-66CA15D895B0}" destId="{406BD155-2EAF-486B-9251-970DD3C55BF5}" srcOrd="0" destOrd="0" presId="urn:microsoft.com/office/officeart/2005/8/layout/orgChart1"/>
    <dgm:cxn modelId="{C238093C-8EC9-4DB0-A5A9-0C0E64B696A9}" type="presParOf" srcId="{406BD155-2EAF-486B-9251-970DD3C55BF5}" destId="{AF59E71D-2CB7-4B6A-8812-626224634068}" srcOrd="0" destOrd="0" presId="urn:microsoft.com/office/officeart/2005/8/layout/orgChart1"/>
    <dgm:cxn modelId="{F9A990A7-0A32-41B7-A3C4-D2D9739F84F6}" type="presParOf" srcId="{406BD155-2EAF-486B-9251-970DD3C55BF5}" destId="{D1A89CDB-3295-4244-9D03-B9FC5C6A34B6}" srcOrd="1" destOrd="0" presId="urn:microsoft.com/office/officeart/2005/8/layout/orgChart1"/>
    <dgm:cxn modelId="{50A9C55A-89F4-417B-849E-C660B724EC12}" type="presParOf" srcId="{592D6A64-F980-4ECB-8170-66CA15D895B0}" destId="{C30F195A-AC88-4E19-AE37-F0E91338FCDC}" srcOrd="1" destOrd="0" presId="urn:microsoft.com/office/officeart/2005/8/layout/orgChart1"/>
    <dgm:cxn modelId="{1C38FC0D-635D-49A2-AA18-506180D6579F}" type="presParOf" srcId="{C30F195A-AC88-4E19-AE37-F0E91338FCDC}" destId="{B063C211-6A61-4E47-98F8-136C246F4FFE}" srcOrd="0" destOrd="0" presId="urn:microsoft.com/office/officeart/2005/8/layout/orgChart1"/>
    <dgm:cxn modelId="{63DEF984-1470-48FB-9DCC-CC5B9C2EA982}" type="presParOf" srcId="{C30F195A-AC88-4E19-AE37-F0E91338FCDC}" destId="{356CDC51-29FB-4092-8CD9-CDD41DBA9904}" srcOrd="1" destOrd="0" presId="urn:microsoft.com/office/officeart/2005/8/layout/orgChart1"/>
    <dgm:cxn modelId="{3893AD5B-7955-48CB-85FA-8BDE79F965C9}" type="presParOf" srcId="{356CDC51-29FB-4092-8CD9-CDD41DBA9904}" destId="{D607F489-6647-47CD-9FEE-C0CD9FCFF243}" srcOrd="0" destOrd="0" presId="urn:microsoft.com/office/officeart/2005/8/layout/orgChart1"/>
    <dgm:cxn modelId="{E880F1BD-0D3B-4194-817F-DBEFA5D6334C}" type="presParOf" srcId="{D607F489-6647-47CD-9FEE-C0CD9FCFF243}" destId="{CDCA986C-4268-4728-982E-EE4CA4C0AA4A}" srcOrd="0" destOrd="0" presId="urn:microsoft.com/office/officeart/2005/8/layout/orgChart1"/>
    <dgm:cxn modelId="{7762DA26-AECA-4882-8C1D-453988E5B946}" type="presParOf" srcId="{D607F489-6647-47CD-9FEE-C0CD9FCFF243}" destId="{C45B2415-AB6C-4AC8-8967-D4EAE9F34A45}" srcOrd="1" destOrd="0" presId="urn:microsoft.com/office/officeart/2005/8/layout/orgChart1"/>
    <dgm:cxn modelId="{2BDA4539-D582-4839-AC85-3246D3063571}" type="presParOf" srcId="{356CDC51-29FB-4092-8CD9-CDD41DBA9904}" destId="{AB44FDB9-5AF8-4DCC-B9A9-83D20B9AAF7E}" srcOrd="1" destOrd="0" presId="urn:microsoft.com/office/officeart/2005/8/layout/orgChart1"/>
    <dgm:cxn modelId="{B3B533B5-21EE-457C-B094-A7B397E5E5B5}" type="presParOf" srcId="{356CDC51-29FB-4092-8CD9-CDD41DBA9904}" destId="{D4593FCC-2B1F-48B8-BD35-3A8C2070D2D0}" srcOrd="2" destOrd="0" presId="urn:microsoft.com/office/officeart/2005/8/layout/orgChart1"/>
    <dgm:cxn modelId="{85329936-1265-4524-8A41-7519B044638D}" type="presParOf" srcId="{C30F195A-AC88-4E19-AE37-F0E91338FCDC}" destId="{C17FF885-9839-45EB-BFF9-D475F9FE111B}" srcOrd="2" destOrd="0" presId="urn:microsoft.com/office/officeart/2005/8/layout/orgChart1"/>
    <dgm:cxn modelId="{24AD7D14-4BE5-4939-AA03-9ED4BBD6C3F4}" type="presParOf" srcId="{C30F195A-AC88-4E19-AE37-F0E91338FCDC}" destId="{AC8C812E-250F-4930-96EC-9960D641D962}" srcOrd="3" destOrd="0" presId="urn:microsoft.com/office/officeart/2005/8/layout/orgChart1"/>
    <dgm:cxn modelId="{4707057F-22E6-4D80-B15C-1A293EB551FB}" type="presParOf" srcId="{AC8C812E-250F-4930-96EC-9960D641D962}" destId="{94E197AE-F42F-43DC-B809-AF2432342D5A}" srcOrd="0" destOrd="0" presId="urn:microsoft.com/office/officeart/2005/8/layout/orgChart1"/>
    <dgm:cxn modelId="{19105BDD-AD8D-4467-8F71-DE8ED35BF4D5}" type="presParOf" srcId="{94E197AE-F42F-43DC-B809-AF2432342D5A}" destId="{904DB793-2E9C-4C6A-B6FD-80A1C074E1BF}" srcOrd="0" destOrd="0" presId="urn:microsoft.com/office/officeart/2005/8/layout/orgChart1"/>
    <dgm:cxn modelId="{EDA01FE1-9674-4448-915E-ADB92724C9DD}" type="presParOf" srcId="{94E197AE-F42F-43DC-B809-AF2432342D5A}" destId="{CCA7488D-2A80-4ACF-A716-979019D6DD37}" srcOrd="1" destOrd="0" presId="urn:microsoft.com/office/officeart/2005/8/layout/orgChart1"/>
    <dgm:cxn modelId="{847EE59C-37BD-4F6B-9800-74E4B09D7F0B}" type="presParOf" srcId="{AC8C812E-250F-4930-96EC-9960D641D962}" destId="{5A141900-E07E-49EB-A292-52D84E614242}" srcOrd="1" destOrd="0" presId="urn:microsoft.com/office/officeart/2005/8/layout/orgChart1"/>
    <dgm:cxn modelId="{4700367A-BF07-4BE6-9EFF-0608C2401497}" type="presParOf" srcId="{AC8C812E-250F-4930-96EC-9960D641D962}" destId="{EFDDB59F-B4A9-4E98-BB93-543522EDF0DC}" srcOrd="2" destOrd="0" presId="urn:microsoft.com/office/officeart/2005/8/layout/orgChart1"/>
    <dgm:cxn modelId="{665FBB59-AE79-4B80-BB85-FCB9E7822C66}" type="presParOf" srcId="{C30F195A-AC88-4E19-AE37-F0E91338FCDC}" destId="{EBC666BE-53A2-426C-AA62-D31B808412E7}" srcOrd="4" destOrd="0" presId="urn:microsoft.com/office/officeart/2005/8/layout/orgChart1"/>
    <dgm:cxn modelId="{6228304F-582A-417A-BA0C-87FA0CD4C210}" type="presParOf" srcId="{C30F195A-AC88-4E19-AE37-F0E91338FCDC}" destId="{E69C1960-1684-473E-89A4-C49244EC28EF}" srcOrd="5" destOrd="0" presId="urn:microsoft.com/office/officeart/2005/8/layout/orgChart1"/>
    <dgm:cxn modelId="{6199E20A-915F-43B9-89AC-D296DDF6039C}" type="presParOf" srcId="{E69C1960-1684-473E-89A4-C49244EC28EF}" destId="{78E01B47-D9FD-40A1-A397-440AFFB19F90}" srcOrd="0" destOrd="0" presId="urn:microsoft.com/office/officeart/2005/8/layout/orgChart1"/>
    <dgm:cxn modelId="{701F6285-5A32-4153-AFA7-F9ED16638DF7}" type="presParOf" srcId="{78E01B47-D9FD-40A1-A397-440AFFB19F90}" destId="{D75A4D53-BB09-41D5-B015-66A7C5421B8B}" srcOrd="0" destOrd="0" presId="urn:microsoft.com/office/officeart/2005/8/layout/orgChart1"/>
    <dgm:cxn modelId="{49A86B97-B566-4AC3-A66A-E23BFD890D37}" type="presParOf" srcId="{78E01B47-D9FD-40A1-A397-440AFFB19F90}" destId="{EF5E0DAB-0B35-48CF-B694-6961A57E6C3A}" srcOrd="1" destOrd="0" presId="urn:microsoft.com/office/officeart/2005/8/layout/orgChart1"/>
    <dgm:cxn modelId="{9B248658-C09E-4813-BABF-3FDC817D05EB}" type="presParOf" srcId="{E69C1960-1684-473E-89A4-C49244EC28EF}" destId="{86210B56-CDD2-470B-92AE-C0B8DBA8320F}" srcOrd="1" destOrd="0" presId="urn:microsoft.com/office/officeart/2005/8/layout/orgChart1"/>
    <dgm:cxn modelId="{8AB71D9C-5A3D-49B8-8C55-4A8CAD7381B4}" type="presParOf" srcId="{E69C1960-1684-473E-89A4-C49244EC28EF}" destId="{5CE49029-E221-4FCD-B5F8-601CD278C2F7}" srcOrd="2" destOrd="0" presId="urn:microsoft.com/office/officeart/2005/8/layout/orgChart1"/>
    <dgm:cxn modelId="{2C1A9D5A-05CD-4D17-843E-D60B49B2A353}" type="presParOf" srcId="{592D6A64-F980-4ECB-8170-66CA15D895B0}" destId="{9C959CFC-2C00-4699-8FB5-F1CB6BA4D163}" srcOrd="2" destOrd="0" presId="urn:microsoft.com/office/officeart/2005/8/layout/orgChart1"/>
    <dgm:cxn modelId="{A79BF73D-4D9D-4123-AF96-422095742AA6}" type="presParOf" srcId="{64933130-DAAC-44CA-A2FC-9B59CCE9E373}" destId="{BA1F060D-215B-47C7-B0FC-F6470D8FBFB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E631C17-F051-4D25-A10F-52DF79DBB26A}" type="doc">
      <dgm:prSet loTypeId="urn:microsoft.com/office/officeart/2005/8/layout/orgChart1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B6D1860-414E-45FD-ABD8-D002233BCDE0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en-US" sz="900">
              <a:solidFill>
                <a:schemeClr val="tx1"/>
              </a:solidFill>
              <a:latin typeface="Gill Sans MT" panose="020B0502020104020203" pitchFamily="34" charset="0"/>
            </a:rPr>
            <a:t>Proprietary Funds</a:t>
          </a:r>
        </a:p>
      </dgm:t>
    </dgm:pt>
    <dgm:pt modelId="{D9F16946-54FA-420F-9B85-FC39541B83D4}" type="parTrans" cxnId="{4CC9673E-958A-43C4-A245-A63356F65D5F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>
        <a:ln w="28575">
          <a:solidFill>
            <a:schemeClr val="accent4"/>
          </a:solidFill>
        </a:ln>
      </dgm:spPr>
      <dgm:t>
        <a:bodyPr/>
        <a:lstStyle/>
        <a:p>
          <a:endParaRPr lang="en-US" sz="900">
            <a:latin typeface="Gill Sans MT" panose="020B0502020104020203" pitchFamily="34" charset="0"/>
          </a:endParaRPr>
        </a:p>
      </dgm:t>
    </dgm:pt>
    <dgm:pt modelId="{BFC70592-24F6-4776-A61F-48CCEE7AB1E9}" type="sibTrans" cxnId="{4CC9673E-958A-43C4-A245-A63356F65D5F}">
      <dgm:prSet/>
      <dgm:spPr/>
      <dgm:t>
        <a:bodyPr/>
        <a:lstStyle/>
        <a:p>
          <a:endParaRPr lang="en-US" sz="900"/>
        </a:p>
      </dgm:t>
    </dgm:pt>
    <dgm:pt modelId="{3FA3F620-81A5-4412-A4F9-D9C61756A0FE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chemeClr val="accent4"/>
          </a:solidFill>
        </a:ln>
      </dgm:spPr>
      <dgm:t>
        <a:bodyPr/>
        <a:lstStyle/>
        <a:p>
          <a:r>
            <a:rPr lang="en-US" sz="900">
              <a:latin typeface="Gill Sans MT" panose="020B0502020104020203" pitchFamily="34" charset="0"/>
            </a:rPr>
            <a:t>Risk Management</a:t>
          </a:r>
        </a:p>
      </dgm:t>
    </dgm:pt>
    <dgm:pt modelId="{6495289C-E998-450A-9237-4907516B2CD6}" type="parTrans" cxnId="{FE98DAB8-C896-4FB0-AB83-B0088A003B77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n-US" sz="900">
            <a:latin typeface="Gill Sans MT" panose="020B0502020104020203" pitchFamily="34" charset="0"/>
          </a:endParaRPr>
        </a:p>
      </dgm:t>
    </dgm:pt>
    <dgm:pt modelId="{BF4BBBB6-ECE0-4B2F-BFAF-88E34C21D502}" type="sibTrans" cxnId="{FE98DAB8-C896-4FB0-AB83-B0088A003B77}">
      <dgm:prSet/>
      <dgm:spPr/>
      <dgm:t>
        <a:bodyPr/>
        <a:lstStyle/>
        <a:p>
          <a:endParaRPr lang="en-US" sz="900"/>
        </a:p>
      </dgm:t>
    </dgm:pt>
    <dgm:pt modelId="{CC6D1D95-F8BE-4ED6-83C0-08EA8F3F7049}">
      <dgm:prSet phldrT="[Text]" custT="1"/>
      <dgm:spPr>
        <a:solidFill>
          <a:schemeClr val="accent4">
            <a:lumMod val="60000"/>
            <a:lumOff val="40000"/>
          </a:schemeClr>
        </a:solidFill>
        <a:ln>
          <a:solidFill>
            <a:schemeClr val="accent4"/>
          </a:solidFill>
        </a:ln>
      </dgm:spPr>
      <dgm:t>
        <a:bodyPr/>
        <a:lstStyle/>
        <a:p>
          <a:r>
            <a:rPr lang="en-US" sz="900">
              <a:latin typeface="Gill Sans MT" panose="020B0502020104020203" pitchFamily="34" charset="0"/>
            </a:rPr>
            <a:t>Enterprise Funds</a:t>
          </a:r>
        </a:p>
      </dgm:t>
    </dgm:pt>
    <dgm:pt modelId="{78CC2658-E9D0-4EC6-A035-1F18AA10F525}" type="parTrans" cxnId="{F05E15E7-4975-4EFF-90E9-808184AEF54A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n-US" sz="900">
            <a:latin typeface="Gill Sans MT" panose="020B0502020104020203" pitchFamily="34" charset="0"/>
          </a:endParaRPr>
        </a:p>
      </dgm:t>
    </dgm:pt>
    <dgm:pt modelId="{C45A3952-1CB6-4D6E-8600-767141C16F8A}" type="sibTrans" cxnId="{F05E15E7-4975-4EFF-90E9-808184AEF54A}">
      <dgm:prSet/>
      <dgm:spPr/>
      <dgm:t>
        <a:bodyPr/>
        <a:lstStyle/>
        <a:p>
          <a:endParaRPr lang="en-US" sz="900"/>
        </a:p>
      </dgm:t>
    </dgm:pt>
    <dgm:pt modelId="{2E91A8E2-C5E3-48BA-BF18-9512DBF63670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chemeClr val="accent4"/>
          </a:solidFill>
        </a:ln>
      </dgm:spPr>
      <dgm:t>
        <a:bodyPr/>
        <a:lstStyle/>
        <a:p>
          <a:r>
            <a:rPr lang="en-US" sz="900">
              <a:latin typeface="Gill Sans MT" panose="020B0502020104020203" pitchFamily="34" charset="0"/>
            </a:rPr>
            <a:t>Self-Insurance</a:t>
          </a:r>
        </a:p>
      </dgm:t>
    </dgm:pt>
    <dgm:pt modelId="{DB3B2A89-53AE-4999-A17C-76E908C2ECB6}" type="parTrans" cxnId="{00D1A1B5-0AFC-4107-9815-21A78D4DC755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n-US" sz="900">
            <a:latin typeface="Gill Sans MT" panose="020B0502020104020203" pitchFamily="34" charset="0"/>
          </a:endParaRPr>
        </a:p>
      </dgm:t>
    </dgm:pt>
    <dgm:pt modelId="{C5B88BA8-B178-4C68-B92B-247D6F262AFE}" type="sibTrans" cxnId="{00D1A1B5-0AFC-4107-9815-21A78D4DC755}">
      <dgm:prSet/>
      <dgm:spPr/>
      <dgm:t>
        <a:bodyPr/>
        <a:lstStyle/>
        <a:p>
          <a:endParaRPr lang="en-US" sz="900"/>
        </a:p>
      </dgm:t>
    </dgm:pt>
    <dgm:pt modelId="{8CCB06A8-DFED-4BFE-9AAD-080FC5632A79}">
      <dgm:prSet phldrT="[Text]" custT="1"/>
      <dgm:spPr>
        <a:solidFill>
          <a:schemeClr val="accent4">
            <a:lumMod val="40000"/>
            <a:lumOff val="60000"/>
          </a:schemeClr>
        </a:solidFill>
        <a:ln>
          <a:solidFill>
            <a:schemeClr val="accent4"/>
          </a:solidFill>
        </a:ln>
      </dgm:spPr>
      <dgm:t>
        <a:bodyPr/>
        <a:lstStyle/>
        <a:p>
          <a:r>
            <a:rPr lang="en-US" sz="900">
              <a:latin typeface="Gill Sans MT" panose="020B0502020104020203" pitchFamily="34" charset="0"/>
            </a:rPr>
            <a:t>Internal Service Funds</a:t>
          </a:r>
        </a:p>
      </dgm:t>
    </dgm:pt>
    <dgm:pt modelId="{46ECE90D-4DC6-40EC-8F22-84503811A025}" type="parTrans" cxnId="{9E58A002-6F9F-40C3-A539-59C5BB23ABF9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n-US" sz="900">
            <a:latin typeface="Gill Sans MT" panose="020B0502020104020203" pitchFamily="34" charset="0"/>
          </a:endParaRPr>
        </a:p>
      </dgm:t>
    </dgm:pt>
    <dgm:pt modelId="{4C815FA8-611B-4992-AEFC-6DB8A5034DD4}" type="sibTrans" cxnId="{9E58A002-6F9F-40C3-A539-59C5BB23ABF9}">
      <dgm:prSet/>
      <dgm:spPr/>
      <dgm:t>
        <a:bodyPr/>
        <a:lstStyle/>
        <a:p>
          <a:endParaRPr lang="en-US" sz="900"/>
        </a:p>
      </dgm:t>
    </dgm:pt>
    <dgm:pt modelId="{AD406830-255A-402B-A77C-E3C487E6A233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chemeClr val="accent4"/>
          </a:solidFill>
        </a:ln>
      </dgm:spPr>
      <dgm:t>
        <a:bodyPr/>
        <a:lstStyle/>
        <a:p>
          <a:r>
            <a:rPr lang="en-US" sz="900">
              <a:latin typeface="Gill Sans MT" panose="020B0502020104020203" pitchFamily="34" charset="0"/>
            </a:rPr>
            <a:t>Print Shop</a:t>
          </a:r>
        </a:p>
      </dgm:t>
    </dgm:pt>
    <dgm:pt modelId="{A07A9D68-533C-45DD-84C7-6AFF27168873}" type="parTrans" cxnId="{5C654020-9240-4E01-BCB0-D5CF081CECE9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n-US" sz="900">
            <a:latin typeface="Gill Sans MT" panose="020B0502020104020203" pitchFamily="34" charset="0"/>
          </a:endParaRPr>
        </a:p>
      </dgm:t>
    </dgm:pt>
    <dgm:pt modelId="{FC4B0A2C-77E3-4357-85D0-C22C3C76310A}" type="sibTrans" cxnId="{5C654020-9240-4E01-BCB0-D5CF081CECE9}">
      <dgm:prSet/>
      <dgm:spPr/>
      <dgm:t>
        <a:bodyPr/>
        <a:lstStyle/>
        <a:p>
          <a:endParaRPr lang="en-US" sz="900"/>
        </a:p>
      </dgm:t>
    </dgm:pt>
    <dgm:pt modelId="{B861793E-0653-45F2-97C6-2E5E341D5637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chemeClr val="accent4"/>
          </a:solidFill>
        </a:ln>
      </dgm:spPr>
      <dgm:t>
        <a:bodyPr/>
        <a:lstStyle/>
        <a:p>
          <a:r>
            <a:rPr lang="en-US" sz="900">
              <a:latin typeface="Gill Sans MT" panose="020B0502020104020203" pitchFamily="34" charset="0"/>
            </a:rPr>
            <a:t>Food &amp; Nutrition</a:t>
          </a:r>
        </a:p>
      </dgm:t>
    </dgm:pt>
    <dgm:pt modelId="{8C19FF4F-4083-41B6-B6D3-6A81C5EC2F60}" type="parTrans" cxnId="{E0056CB8-3640-49CA-B329-97EFD2ED355D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n-US" sz="900">
            <a:latin typeface="Gill Sans MT" panose="020B0502020104020203" pitchFamily="34" charset="0"/>
          </a:endParaRPr>
        </a:p>
      </dgm:t>
    </dgm:pt>
    <dgm:pt modelId="{2EE3C364-D0C0-41FF-AC55-FD48D2019146}" type="sibTrans" cxnId="{E0056CB8-3640-49CA-B329-97EFD2ED355D}">
      <dgm:prSet/>
      <dgm:spPr/>
      <dgm:t>
        <a:bodyPr/>
        <a:lstStyle/>
        <a:p>
          <a:endParaRPr lang="en-US" sz="900"/>
        </a:p>
      </dgm:t>
    </dgm:pt>
    <dgm:pt modelId="{5ED803DB-6780-4CA9-8692-FCFD873771FD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chemeClr val="accent4"/>
          </a:solidFill>
        </a:ln>
      </dgm:spPr>
      <dgm:t>
        <a:bodyPr/>
        <a:lstStyle/>
        <a:p>
          <a:r>
            <a:rPr lang="en-US" sz="900">
              <a:latin typeface="Gill Sans MT" panose="020B0502020104020203" pitchFamily="34" charset="0"/>
            </a:rPr>
            <a:t>Child Care</a:t>
          </a:r>
        </a:p>
      </dgm:t>
    </dgm:pt>
    <dgm:pt modelId="{BEB60894-7408-4F9D-A3DC-6D5E113A7345}" type="parTrans" cxnId="{764443E0-15CA-4D16-9959-E1703F81B9E0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n-US" sz="900">
            <a:latin typeface="Gill Sans MT" panose="020B0502020104020203" pitchFamily="34" charset="0"/>
          </a:endParaRPr>
        </a:p>
      </dgm:t>
    </dgm:pt>
    <dgm:pt modelId="{AF27C8F4-FF8F-4ADE-8BBD-2B6D6BB3A59F}" type="sibTrans" cxnId="{764443E0-15CA-4D16-9959-E1703F81B9E0}">
      <dgm:prSet/>
      <dgm:spPr/>
      <dgm:t>
        <a:bodyPr/>
        <a:lstStyle/>
        <a:p>
          <a:endParaRPr lang="en-US" sz="900"/>
        </a:p>
      </dgm:t>
    </dgm:pt>
    <dgm:pt modelId="{1AA5B730-B9BA-48D9-B522-984F2451F2BC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chemeClr val="accent4"/>
          </a:solidFill>
        </a:ln>
      </dgm:spPr>
      <dgm:t>
        <a:bodyPr/>
        <a:lstStyle/>
        <a:p>
          <a:r>
            <a:rPr lang="en-US" sz="900">
              <a:latin typeface="Gill Sans MT" panose="020B0502020104020203" pitchFamily="34" charset="0"/>
            </a:rPr>
            <a:t>Home Building</a:t>
          </a:r>
        </a:p>
      </dgm:t>
    </dgm:pt>
    <dgm:pt modelId="{44FB2B49-749F-4CEA-BAC2-77A3E3FA9E7C}" type="parTrans" cxnId="{C07FC0B8-1F6E-40CC-A5B5-61BB5764A629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n-US" sz="900">
            <a:latin typeface="Gill Sans MT" panose="020B0502020104020203" pitchFamily="34" charset="0"/>
          </a:endParaRPr>
        </a:p>
      </dgm:t>
    </dgm:pt>
    <dgm:pt modelId="{EB895799-7ED5-4BF4-B431-0159B1347E09}" type="sibTrans" cxnId="{C07FC0B8-1F6E-40CC-A5B5-61BB5764A629}">
      <dgm:prSet/>
      <dgm:spPr/>
      <dgm:t>
        <a:bodyPr/>
        <a:lstStyle/>
        <a:p>
          <a:endParaRPr lang="en-US" sz="900"/>
        </a:p>
      </dgm:t>
    </dgm:pt>
    <dgm:pt modelId="{77A176D4-97D3-4F5E-AAA1-C817CC368C60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chemeClr val="accent4"/>
          </a:solidFill>
        </a:ln>
      </dgm:spPr>
      <dgm:t>
        <a:bodyPr/>
        <a:lstStyle/>
        <a:p>
          <a:r>
            <a:rPr lang="en-US" sz="800">
              <a:latin typeface="Gill Sans MT" panose="020B0502020104020203" pitchFamily="34" charset="0"/>
            </a:rPr>
            <a:t>Student Auto Body/Mechanic</a:t>
          </a:r>
        </a:p>
      </dgm:t>
    </dgm:pt>
    <dgm:pt modelId="{4F5E25AA-8B56-48CA-9F1E-891DC99A24ED}" type="parTrans" cxnId="{E1E8D85B-4386-4A9E-9CCA-0EEDE5CC5149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n-US" sz="900">
            <a:latin typeface="Gill Sans MT" panose="020B0502020104020203" pitchFamily="34" charset="0"/>
          </a:endParaRPr>
        </a:p>
      </dgm:t>
    </dgm:pt>
    <dgm:pt modelId="{022F1D3F-4506-4F68-9386-42B7998105DD}" type="sibTrans" cxnId="{E1E8D85B-4386-4A9E-9CCA-0EEDE5CC5149}">
      <dgm:prSet/>
      <dgm:spPr/>
      <dgm:t>
        <a:bodyPr/>
        <a:lstStyle/>
        <a:p>
          <a:endParaRPr lang="en-US" sz="900"/>
        </a:p>
      </dgm:t>
    </dgm:pt>
    <dgm:pt modelId="{AED372D0-D081-448A-AC2B-C4DA16924BB8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chemeClr val="accent4"/>
          </a:solidFill>
        </a:ln>
      </dgm:spPr>
      <dgm:t>
        <a:bodyPr/>
        <a:lstStyle/>
        <a:p>
          <a:r>
            <a:rPr lang="en-US" sz="900">
              <a:latin typeface="Gill Sans MT" panose="020B0502020104020203" pitchFamily="34" charset="0"/>
            </a:rPr>
            <a:t>Ag Store</a:t>
          </a:r>
        </a:p>
      </dgm:t>
    </dgm:pt>
    <dgm:pt modelId="{AD35D8B5-9767-4DB0-8225-C77FEF2178AF}" type="parTrans" cxnId="{DE1E3273-0F7E-48FF-B0AC-2266936581AF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n-US" sz="1200"/>
        </a:p>
      </dgm:t>
    </dgm:pt>
    <dgm:pt modelId="{FA442012-D934-405A-AA3A-C582A6947EB4}" type="sibTrans" cxnId="{DE1E3273-0F7E-48FF-B0AC-2266936581AF}">
      <dgm:prSet/>
      <dgm:spPr/>
      <dgm:t>
        <a:bodyPr/>
        <a:lstStyle/>
        <a:p>
          <a:endParaRPr lang="en-US" sz="1200"/>
        </a:p>
      </dgm:t>
    </dgm:pt>
    <dgm:pt modelId="{158353CE-7DEB-435F-9EB3-AB8863FF1299}" type="pres">
      <dgm:prSet presAssocID="{DE631C17-F051-4D25-A10F-52DF79DBB26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5D5DE95-4DDB-409E-9F1B-BB8F60146E36}" type="pres">
      <dgm:prSet presAssocID="{CB6D1860-414E-45FD-ABD8-D002233BCDE0}" presName="hierRoot1" presStyleCnt="0">
        <dgm:presLayoutVars>
          <dgm:hierBranch val="init"/>
        </dgm:presLayoutVars>
      </dgm:prSet>
      <dgm:spPr/>
    </dgm:pt>
    <dgm:pt modelId="{D7630EBA-C756-46FF-BE03-051FE786F4D7}" type="pres">
      <dgm:prSet presAssocID="{CB6D1860-414E-45FD-ABD8-D002233BCDE0}" presName="rootComposite1" presStyleCnt="0"/>
      <dgm:spPr/>
    </dgm:pt>
    <dgm:pt modelId="{C4339E65-95BB-48AD-84B9-34904641F4C1}" type="pres">
      <dgm:prSet presAssocID="{CB6D1860-414E-45FD-ABD8-D002233BCDE0}" presName="rootText1" presStyleLbl="node0" presStyleIdx="0" presStyleCnt="1" custScaleY="107730">
        <dgm:presLayoutVars>
          <dgm:chPref val="3"/>
        </dgm:presLayoutVars>
      </dgm:prSet>
      <dgm:spPr/>
    </dgm:pt>
    <dgm:pt modelId="{D8AF5BCC-638C-4ED1-B83F-0044CCC643E7}" type="pres">
      <dgm:prSet presAssocID="{CB6D1860-414E-45FD-ABD8-D002233BCDE0}" presName="rootConnector1" presStyleLbl="node1" presStyleIdx="0" presStyleCnt="0"/>
      <dgm:spPr/>
    </dgm:pt>
    <dgm:pt modelId="{F0E58F7C-B81C-40CC-898D-C57BB0ED92AA}" type="pres">
      <dgm:prSet presAssocID="{CB6D1860-414E-45FD-ABD8-D002233BCDE0}" presName="hierChild2" presStyleCnt="0"/>
      <dgm:spPr/>
    </dgm:pt>
    <dgm:pt modelId="{B530BB58-5B65-46A9-B16A-DF5F3AB51765}" type="pres">
      <dgm:prSet presAssocID="{78CC2658-E9D0-4EC6-A035-1F18AA10F525}" presName="Name37" presStyleLbl="parChTrans1D2" presStyleIdx="0" presStyleCnt="2"/>
      <dgm:spPr/>
    </dgm:pt>
    <dgm:pt modelId="{2DF19DD8-04B8-458F-A2FE-DDE12800AAF1}" type="pres">
      <dgm:prSet presAssocID="{CC6D1D95-F8BE-4ED6-83C0-08EA8F3F7049}" presName="hierRoot2" presStyleCnt="0">
        <dgm:presLayoutVars>
          <dgm:hierBranch val="init"/>
        </dgm:presLayoutVars>
      </dgm:prSet>
      <dgm:spPr/>
    </dgm:pt>
    <dgm:pt modelId="{64A6B540-CAE0-4E14-9DCC-CB174C5333EE}" type="pres">
      <dgm:prSet presAssocID="{CC6D1D95-F8BE-4ED6-83C0-08EA8F3F7049}" presName="rootComposite" presStyleCnt="0"/>
      <dgm:spPr/>
    </dgm:pt>
    <dgm:pt modelId="{24888D3A-5195-49E3-AAEC-B4978BFA78EE}" type="pres">
      <dgm:prSet presAssocID="{CC6D1D95-F8BE-4ED6-83C0-08EA8F3F7049}" presName="rootText" presStyleLbl="node2" presStyleIdx="0" presStyleCnt="2" custScaleY="90604">
        <dgm:presLayoutVars>
          <dgm:chPref val="3"/>
        </dgm:presLayoutVars>
      </dgm:prSet>
      <dgm:spPr/>
    </dgm:pt>
    <dgm:pt modelId="{EFEF526D-E234-47F4-A87F-8A8151E6DB67}" type="pres">
      <dgm:prSet presAssocID="{CC6D1D95-F8BE-4ED6-83C0-08EA8F3F7049}" presName="rootConnector" presStyleLbl="node2" presStyleIdx="0" presStyleCnt="2"/>
      <dgm:spPr/>
    </dgm:pt>
    <dgm:pt modelId="{FA8ADACE-0F52-4DF2-868B-849FDCDEF7E3}" type="pres">
      <dgm:prSet presAssocID="{CC6D1D95-F8BE-4ED6-83C0-08EA8F3F7049}" presName="hierChild4" presStyleCnt="0"/>
      <dgm:spPr/>
    </dgm:pt>
    <dgm:pt modelId="{84BEB2A1-4D8E-488B-BFCC-FCB02BF182FA}" type="pres">
      <dgm:prSet presAssocID="{8C19FF4F-4083-41B6-B6D3-6A81C5EC2F60}" presName="Name37" presStyleLbl="parChTrans1D3" presStyleIdx="0" presStyleCnt="8"/>
      <dgm:spPr/>
    </dgm:pt>
    <dgm:pt modelId="{D9646A9B-EB95-4E4B-820A-46AA37F8772D}" type="pres">
      <dgm:prSet presAssocID="{B861793E-0653-45F2-97C6-2E5E341D5637}" presName="hierRoot2" presStyleCnt="0">
        <dgm:presLayoutVars>
          <dgm:hierBranch val="init"/>
        </dgm:presLayoutVars>
      </dgm:prSet>
      <dgm:spPr/>
    </dgm:pt>
    <dgm:pt modelId="{AE4F86D0-712D-4163-9B78-2E98CE26BCC8}" type="pres">
      <dgm:prSet presAssocID="{B861793E-0653-45F2-97C6-2E5E341D5637}" presName="rootComposite" presStyleCnt="0"/>
      <dgm:spPr/>
    </dgm:pt>
    <dgm:pt modelId="{FA2C2ADE-7EAB-4C38-B9CD-E70736E56053}" type="pres">
      <dgm:prSet presAssocID="{B861793E-0653-45F2-97C6-2E5E341D5637}" presName="rootText" presStyleLbl="node3" presStyleIdx="0" presStyleCnt="8" custScaleY="89638">
        <dgm:presLayoutVars>
          <dgm:chPref val="3"/>
        </dgm:presLayoutVars>
      </dgm:prSet>
      <dgm:spPr/>
    </dgm:pt>
    <dgm:pt modelId="{8D0868D2-97A0-412A-BAA6-E0486E876F93}" type="pres">
      <dgm:prSet presAssocID="{B861793E-0653-45F2-97C6-2E5E341D5637}" presName="rootConnector" presStyleLbl="node3" presStyleIdx="0" presStyleCnt="8"/>
      <dgm:spPr/>
    </dgm:pt>
    <dgm:pt modelId="{D069458F-5D2A-4515-B9AB-A9276A0B6534}" type="pres">
      <dgm:prSet presAssocID="{B861793E-0653-45F2-97C6-2E5E341D5637}" presName="hierChild4" presStyleCnt="0"/>
      <dgm:spPr/>
    </dgm:pt>
    <dgm:pt modelId="{E3681749-958B-46EE-BDBF-765D918A9DB9}" type="pres">
      <dgm:prSet presAssocID="{B861793E-0653-45F2-97C6-2E5E341D5637}" presName="hierChild5" presStyleCnt="0"/>
      <dgm:spPr/>
    </dgm:pt>
    <dgm:pt modelId="{32A06F7A-14E2-4306-AA61-F7467DBD326C}" type="pres">
      <dgm:prSet presAssocID="{BEB60894-7408-4F9D-A3DC-6D5E113A7345}" presName="Name37" presStyleLbl="parChTrans1D3" presStyleIdx="1" presStyleCnt="8"/>
      <dgm:spPr/>
    </dgm:pt>
    <dgm:pt modelId="{C21EBDB6-6DEB-4D30-9FC5-92688A9D6221}" type="pres">
      <dgm:prSet presAssocID="{5ED803DB-6780-4CA9-8692-FCFD873771FD}" presName="hierRoot2" presStyleCnt="0">
        <dgm:presLayoutVars>
          <dgm:hierBranch val="init"/>
        </dgm:presLayoutVars>
      </dgm:prSet>
      <dgm:spPr/>
    </dgm:pt>
    <dgm:pt modelId="{E244EDF6-CDE8-4B23-AB05-7C0E1B6B346F}" type="pres">
      <dgm:prSet presAssocID="{5ED803DB-6780-4CA9-8692-FCFD873771FD}" presName="rootComposite" presStyleCnt="0"/>
      <dgm:spPr/>
    </dgm:pt>
    <dgm:pt modelId="{2BA2FE8B-00CB-490F-B276-A3FAA35EB3EF}" type="pres">
      <dgm:prSet presAssocID="{5ED803DB-6780-4CA9-8692-FCFD873771FD}" presName="rootText" presStyleLbl="node3" presStyleIdx="1" presStyleCnt="8" custScaleY="89638">
        <dgm:presLayoutVars>
          <dgm:chPref val="3"/>
        </dgm:presLayoutVars>
      </dgm:prSet>
      <dgm:spPr/>
    </dgm:pt>
    <dgm:pt modelId="{7B3EE096-5F23-4F5A-A75C-2628BF33ADBE}" type="pres">
      <dgm:prSet presAssocID="{5ED803DB-6780-4CA9-8692-FCFD873771FD}" presName="rootConnector" presStyleLbl="node3" presStyleIdx="1" presStyleCnt="8"/>
      <dgm:spPr/>
    </dgm:pt>
    <dgm:pt modelId="{83543F2D-9131-4D4A-A26D-920DF4E7BA23}" type="pres">
      <dgm:prSet presAssocID="{5ED803DB-6780-4CA9-8692-FCFD873771FD}" presName="hierChild4" presStyleCnt="0"/>
      <dgm:spPr/>
    </dgm:pt>
    <dgm:pt modelId="{A9B6ECC0-9F7E-48B2-88E4-17459609865A}" type="pres">
      <dgm:prSet presAssocID="{5ED803DB-6780-4CA9-8692-FCFD873771FD}" presName="hierChild5" presStyleCnt="0"/>
      <dgm:spPr/>
    </dgm:pt>
    <dgm:pt modelId="{F88665CB-82D3-407E-8574-86D4707B106E}" type="pres">
      <dgm:prSet presAssocID="{44FB2B49-749F-4CEA-BAC2-77A3E3FA9E7C}" presName="Name37" presStyleLbl="parChTrans1D3" presStyleIdx="2" presStyleCnt="8"/>
      <dgm:spPr/>
    </dgm:pt>
    <dgm:pt modelId="{134D2353-3C4B-4C13-8DF1-04F552559DB9}" type="pres">
      <dgm:prSet presAssocID="{1AA5B730-B9BA-48D9-B522-984F2451F2BC}" presName="hierRoot2" presStyleCnt="0">
        <dgm:presLayoutVars>
          <dgm:hierBranch val="init"/>
        </dgm:presLayoutVars>
      </dgm:prSet>
      <dgm:spPr/>
    </dgm:pt>
    <dgm:pt modelId="{F71DA657-6F4A-40F0-B918-F6E0E144EB32}" type="pres">
      <dgm:prSet presAssocID="{1AA5B730-B9BA-48D9-B522-984F2451F2BC}" presName="rootComposite" presStyleCnt="0"/>
      <dgm:spPr/>
    </dgm:pt>
    <dgm:pt modelId="{D996ABD7-598C-49E3-81E3-E67CE373AB6C}" type="pres">
      <dgm:prSet presAssocID="{1AA5B730-B9BA-48D9-B522-984F2451F2BC}" presName="rootText" presStyleLbl="node3" presStyleIdx="2" presStyleCnt="8" custScaleY="89638">
        <dgm:presLayoutVars>
          <dgm:chPref val="3"/>
        </dgm:presLayoutVars>
      </dgm:prSet>
      <dgm:spPr/>
    </dgm:pt>
    <dgm:pt modelId="{0A41ADA2-A2C8-4F93-8567-8CA1B2AEE59B}" type="pres">
      <dgm:prSet presAssocID="{1AA5B730-B9BA-48D9-B522-984F2451F2BC}" presName="rootConnector" presStyleLbl="node3" presStyleIdx="2" presStyleCnt="8"/>
      <dgm:spPr/>
    </dgm:pt>
    <dgm:pt modelId="{FF65F8AB-CC61-4379-A7A0-FAB9A7AA4C3A}" type="pres">
      <dgm:prSet presAssocID="{1AA5B730-B9BA-48D9-B522-984F2451F2BC}" presName="hierChild4" presStyleCnt="0"/>
      <dgm:spPr/>
    </dgm:pt>
    <dgm:pt modelId="{6FF86792-2758-4964-B4EF-6C21ED1EF9F9}" type="pres">
      <dgm:prSet presAssocID="{1AA5B730-B9BA-48D9-B522-984F2451F2BC}" presName="hierChild5" presStyleCnt="0"/>
      <dgm:spPr/>
    </dgm:pt>
    <dgm:pt modelId="{B7DDD03D-0960-45F5-AB47-FE2EA074474D}" type="pres">
      <dgm:prSet presAssocID="{4F5E25AA-8B56-48CA-9F1E-891DC99A24ED}" presName="Name37" presStyleLbl="parChTrans1D3" presStyleIdx="3" presStyleCnt="8"/>
      <dgm:spPr/>
    </dgm:pt>
    <dgm:pt modelId="{7AE27D75-4A3F-47BC-8F07-06E57028901D}" type="pres">
      <dgm:prSet presAssocID="{77A176D4-97D3-4F5E-AAA1-C817CC368C60}" presName="hierRoot2" presStyleCnt="0">
        <dgm:presLayoutVars>
          <dgm:hierBranch val="init"/>
        </dgm:presLayoutVars>
      </dgm:prSet>
      <dgm:spPr/>
    </dgm:pt>
    <dgm:pt modelId="{6AE7A6D3-6A26-4896-8BB0-324A38D69EA6}" type="pres">
      <dgm:prSet presAssocID="{77A176D4-97D3-4F5E-AAA1-C817CC368C60}" presName="rootComposite" presStyleCnt="0"/>
      <dgm:spPr/>
    </dgm:pt>
    <dgm:pt modelId="{934942CE-5327-45A4-8080-F01781F82692}" type="pres">
      <dgm:prSet presAssocID="{77A176D4-97D3-4F5E-AAA1-C817CC368C60}" presName="rootText" presStyleLbl="node3" presStyleIdx="3" presStyleCnt="8" custScaleY="89638">
        <dgm:presLayoutVars>
          <dgm:chPref val="3"/>
        </dgm:presLayoutVars>
      </dgm:prSet>
      <dgm:spPr/>
    </dgm:pt>
    <dgm:pt modelId="{769E21B3-51A6-47BE-ADC1-E00902B1CD64}" type="pres">
      <dgm:prSet presAssocID="{77A176D4-97D3-4F5E-AAA1-C817CC368C60}" presName="rootConnector" presStyleLbl="node3" presStyleIdx="3" presStyleCnt="8"/>
      <dgm:spPr/>
    </dgm:pt>
    <dgm:pt modelId="{2196C75E-8D2C-42FD-8C4B-E1CEB000DB0B}" type="pres">
      <dgm:prSet presAssocID="{77A176D4-97D3-4F5E-AAA1-C817CC368C60}" presName="hierChild4" presStyleCnt="0"/>
      <dgm:spPr/>
    </dgm:pt>
    <dgm:pt modelId="{35711286-5C1E-4998-A077-BC98A552DC83}" type="pres">
      <dgm:prSet presAssocID="{77A176D4-97D3-4F5E-AAA1-C817CC368C60}" presName="hierChild5" presStyleCnt="0"/>
      <dgm:spPr/>
    </dgm:pt>
    <dgm:pt modelId="{19DCC266-1E75-4E77-8CB6-64D9133537F9}" type="pres">
      <dgm:prSet presAssocID="{AD35D8B5-9767-4DB0-8225-C77FEF2178AF}" presName="Name37" presStyleLbl="parChTrans1D3" presStyleIdx="4" presStyleCnt="8"/>
      <dgm:spPr/>
    </dgm:pt>
    <dgm:pt modelId="{561917E3-9781-44B9-9C41-38B7FC8082FC}" type="pres">
      <dgm:prSet presAssocID="{AED372D0-D081-448A-AC2B-C4DA16924BB8}" presName="hierRoot2" presStyleCnt="0">
        <dgm:presLayoutVars>
          <dgm:hierBranch val="init"/>
        </dgm:presLayoutVars>
      </dgm:prSet>
      <dgm:spPr/>
    </dgm:pt>
    <dgm:pt modelId="{539158F4-1011-47CB-A927-CDC60E7F14A4}" type="pres">
      <dgm:prSet presAssocID="{AED372D0-D081-448A-AC2B-C4DA16924BB8}" presName="rootComposite" presStyleCnt="0"/>
      <dgm:spPr/>
    </dgm:pt>
    <dgm:pt modelId="{94962709-750F-45C3-B7A0-D3898EEC44F7}" type="pres">
      <dgm:prSet presAssocID="{AED372D0-D081-448A-AC2B-C4DA16924BB8}" presName="rootText" presStyleLbl="node3" presStyleIdx="4" presStyleCnt="8">
        <dgm:presLayoutVars>
          <dgm:chPref val="3"/>
        </dgm:presLayoutVars>
      </dgm:prSet>
      <dgm:spPr/>
    </dgm:pt>
    <dgm:pt modelId="{64A58B36-09F8-425C-A90C-DD912D5E1C94}" type="pres">
      <dgm:prSet presAssocID="{AED372D0-D081-448A-AC2B-C4DA16924BB8}" presName="rootConnector" presStyleLbl="node3" presStyleIdx="4" presStyleCnt="8"/>
      <dgm:spPr/>
    </dgm:pt>
    <dgm:pt modelId="{358BF9A7-E509-4D70-A261-7E8A230CD822}" type="pres">
      <dgm:prSet presAssocID="{AED372D0-D081-448A-AC2B-C4DA16924BB8}" presName="hierChild4" presStyleCnt="0"/>
      <dgm:spPr/>
    </dgm:pt>
    <dgm:pt modelId="{EB224D08-DC6E-4096-A615-A0C34F9BCD21}" type="pres">
      <dgm:prSet presAssocID="{AED372D0-D081-448A-AC2B-C4DA16924BB8}" presName="hierChild5" presStyleCnt="0"/>
      <dgm:spPr/>
    </dgm:pt>
    <dgm:pt modelId="{87385450-2B7C-4E65-8CAB-67DC30E58A80}" type="pres">
      <dgm:prSet presAssocID="{CC6D1D95-F8BE-4ED6-83C0-08EA8F3F7049}" presName="hierChild5" presStyleCnt="0"/>
      <dgm:spPr/>
    </dgm:pt>
    <dgm:pt modelId="{F409AF5F-8E5A-4F04-BA4C-BB58537E6E8A}" type="pres">
      <dgm:prSet presAssocID="{46ECE90D-4DC6-40EC-8F22-84503811A025}" presName="Name37" presStyleLbl="parChTrans1D2" presStyleIdx="1" presStyleCnt="2"/>
      <dgm:spPr/>
    </dgm:pt>
    <dgm:pt modelId="{021E47BF-94D6-4417-9F69-B1A84B26A060}" type="pres">
      <dgm:prSet presAssocID="{8CCB06A8-DFED-4BFE-9AAD-080FC5632A79}" presName="hierRoot2" presStyleCnt="0">
        <dgm:presLayoutVars>
          <dgm:hierBranch val="init"/>
        </dgm:presLayoutVars>
      </dgm:prSet>
      <dgm:spPr/>
    </dgm:pt>
    <dgm:pt modelId="{65FBCAD6-DC1D-4925-8D3C-B5A3C6E64421}" type="pres">
      <dgm:prSet presAssocID="{8CCB06A8-DFED-4BFE-9AAD-080FC5632A79}" presName="rootComposite" presStyleCnt="0"/>
      <dgm:spPr/>
    </dgm:pt>
    <dgm:pt modelId="{2DD3A139-4E51-4136-8EA5-BF50C5835064}" type="pres">
      <dgm:prSet presAssocID="{8CCB06A8-DFED-4BFE-9AAD-080FC5632A79}" presName="rootText" presStyleLbl="node2" presStyleIdx="1" presStyleCnt="2" custScaleY="90604">
        <dgm:presLayoutVars>
          <dgm:chPref val="3"/>
        </dgm:presLayoutVars>
      </dgm:prSet>
      <dgm:spPr/>
    </dgm:pt>
    <dgm:pt modelId="{0A0ECB73-4733-4609-AFEB-33C6322C3CAF}" type="pres">
      <dgm:prSet presAssocID="{8CCB06A8-DFED-4BFE-9AAD-080FC5632A79}" presName="rootConnector" presStyleLbl="node2" presStyleIdx="1" presStyleCnt="2"/>
      <dgm:spPr/>
    </dgm:pt>
    <dgm:pt modelId="{7166510A-E0BA-4206-862A-C4C2F0A97138}" type="pres">
      <dgm:prSet presAssocID="{8CCB06A8-DFED-4BFE-9AAD-080FC5632A79}" presName="hierChild4" presStyleCnt="0"/>
      <dgm:spPr/>
    </dgm:pt>
    <dgm:pt modelId="{14D1D349-53E4-4B1D-A4D0-346AF55F1652}" type="pres">
      <dgm:prSet presAssocID="{DB3B2A89-53AE-4999-A17C-76E908C2ECB6}" presName="Name37" presStyleLbl="parChTrans1D3" presStyleIdx="5" presStyleCnt="8"/>
      <dgm:spPr/>
    </dgm:pt>
    <dgm:pt modelId="{20872C7E-863A-4E44-8A31-C58F84BD3D33}" type="pres">
      <dgm:prSet presAssocID="{2E91A8E2-C5E3-48BA-BF18-9512DBF63670}" presName="hierRoot2" presStyleCnt="0">
        <dgm:presLayoutVars>
          <dgm:hierBranch val="init"/>
        </dgm:presLayoutVars>
      </dgm:prSet>
      <dgm:spPr/>
    </dgm:pt>
    <dgm:pt modelId="{1E4F53A1-6EE6-4F39-8AE2-06D7E8ABD5C8}" type="pres">
      <dgm:prSet presAssocID="{2E91A8E2-C5E3-48BA-BF18-9512DBF63670}" presName="rootComposite" presStyleCnt="0"/>
      <dgm:spPr/>
    </dgm:pt>
    <dgm:pt modelId="{EABD702A-031A-4385-A7E5-9B74FF4A6F28}" type="pres">
      <dgm:prSet presAssocID="{2E91A8E2-C5E3-48BA-BF18-9512DBF63670}" presName="rootText" presStyleLbl="node3" presStyleIdx="5" presStyleCnt="8" custScaleY="89638">
        <dgm:presLayoutVars>
          <dgm:chPref val="3"/>
        </dgm:presLayoutVars>
      </dgm:prSet>
      <dgm:spPr/>
    </dgm:pt>
    <dgm:pt modelId="{F7016316-4051-4121-B027-0E41102B12B4}" type="pres">
      <dgm:prSet presAssocID="{2E91A8E2-C5E3-48BA-BF18-9512DBF63670}" presName="rootConnector" presStyleLbl="node3" presStyleIdx="5" presStyleCnt="8"/>
      <dgm:spPr/>
    </dgm:pt>
    <dgm:pt modelId="{74229C20-21C9-41A6-89BA-6831370C2449}" type="pres">
      <dgm:prSet presAssocID="{2E91A8E2-C5E3-48BA-BF18-9512DBF63670}" presName="hierChild4" presStyleCnt="0"/>
      <dgm:spPr/>
    </dgm:pt>
    <dgm:pt modelId="{B9F20604-C6F5-4F65-87DF-57EC7C3F639B}" type="pres">
      <dgm:prSet presAssocID="{2E91A8E2-C5E3-48BA-BF18-9512DBF63670}" presName="hierChild5" presStyleCnt="0"/>
      <dgm:spPr/>
    </dgm:pt>
    <dgm:pt modelId="{42710231-D20A-49E9-BD6A-1F0DCBF1009E}" type="pres">
      <dgm:prSet presAssocID="{6495289C-E998-450A-9237-4907516B2CD6}" presName="Name37" presStyleLbl="parChTrans1D3" presStyleIdx="6" presStyleCnt="8"/>
      <dgm:spPr/>
    </dgm:pt>
    <dgm:pt modelId="{C7509271-EF3C-4EAF-879E-CCAFE9BB6DF5}" type="pres">
      <dgm:prSet presAssocID="{3FA3F620-81A5-4412-A4F9-D9C61756A0FE}" presName="hierRoot2" presStyleCnt="0">
        <dgm:presLayoutVars>
          <dgm:hierBranch val="init"/>
        </dgm:presLayoutVars>
      </dgm:prSet>
      <dgm:spPr/>
    </dgm:pt>
    <dgm:pt modelId="{423C1B53-D998-4FED-BF1A-9F06F11D010F}" type="pres">
      <dgm:prSet presAssocID="{3FA3F620-81A5-4412-A4F9-D9C61756A0FE}" presName="rootComposite" presStyleCnt="0"/>
      <dgm:spPr/>
    </dgm:pt>
    <dgm:pt modelId="{2D76A327-AFA7-4A00-9823-3C928A612858}" type="pres">
      <dgm:prSet presAssocID="{3FA3F620-81A5-4412-A4F9-D9C61756A0FE}" presName="rootText" presStyleLbl="node3" presStyleIdx="6" presStyleCnt="8" custScaleY="89638">
        <dgm:presLayoutVars>
          <dgm:chPref val="3"/>
        </dgm:presLayoutVars>
      </dgm:prSet>
      <dgm:spPr/>
    </dgm:pt>
    <dgm:pt modelId="{794FDD2A-FE05-467B-9BCD-E7A6A99023B2}" type="pres">
      <dgm:prSet presAssocID="{3FA3F620-81A5-4412-A4F9-D9C61756A0FE}" presName="rootConnector" presStyleLbl="node3" presStyleIdx="6" presStyleCnt="8"/>
      <dgm:spPr/>
    </dgm:pt>
    <dgm:pt modelId="{440BDFC9-062B-4202-B459-4B9AFCD99646}" type="pres">
      <dgm:prSet presAssocID="{3FA3F620-81A5-4412-A4F9-D9C61756A0FE}" presName="hierChild4" presStyleCnt="0"/>
      <dgm:spPr/>
    </dgm:pt>
    <dgm:pt modelId="{52D27F23-A63A-4EFE-ADA0-48D95647DD19}" type="pres">
      <dgm:prSet presAssocID="{3FA3F620-81A5-4412-A4F9-D9C61756A0FE}" presName="hierChild5" presStyleCnt="0"/>
      <dgm:spPr/>
    </dgm:pt>
    <dgm:pt modelId="{D8F0BC89-0FC3-4610-8702-679A65FD9951}" type="pres">
      <dgm:prSet presAssocID="{A07A9D68-533C-45DD-84C7-6AFF27168873}" presName="Name37" presStyleLbl="parChTrans1D3" presStyleIdx="7" presStyleCnt="8"/>
      <dgm:spPr/>
    </dgm:pt>
    <dgm:pt modelId="{4835D5AF-7DB5-4ECF-AD13-E5CC8E1906F7}" type="pres">
      <dgm:prSet presAssocID="{AD406830-255A-402B-A77C-E3C487E6A233}" presName="hierRoot2" presStyleCnt="0">
        <dgm:presLayoutVars>
          <dgm:hierBranch val="init"/>
        </dgm:presLayoutVars>
      </dgm:prSet>
      <dgm:spPr/>
    </dgm:pt>
    <dgm:pt modelId="{20B7E04E-A13F-444A-AC26-A5BC5B3978E0}" type="pres">
      <dgm:prSet presAssocID="{AD406830-255A-402B-A77C-E3C487E6A233}" presName="rootComposite" presStyleCnt="0"/>
      <dgm:spPr/>
    </dgm:pt>
    <dgm:pt modelId="{18185B17-E97C-4AB7-8A47-C4FA44A68BF3}" type="pres">
      <dgm:prSet presAssocID="{AD406830-255A-402B-A77C-E3C487E6A233}" presName="rootText" presStyleLbl="node3" presStyleIdx="7" presStyleCnt="8" custScaleY="89638">
        <dgm:presLayoutVars>
          <dgm:chPref val="3"/>
        </dgm:presLayoutVars>
      </dgm:prSet>
      <dgm:spPr/>
    </dgm:pt>
    <dgm:pt modelId="{B90F45C5-2912-4CEB-BF17-A929C15438DF}" type="pres">
      <dgm:prSet presAssocID="{AD406830-255A-402B-A77C-E3C487E6A233}" presName="rootConnector" presStyleLbl="node3" presStyleIdx="7" presStyleCnt="8"/>
      <dgm:spPr/>
    </dgm:pt>
    <dgm:pt modelId="{18152091-11D0-4BCA-9544-E8F1A1861119}" type="pres">
      <dgm:prSet presAssocID="{AD406830-255A-402B-A77C-E3C487E6A233}" presName="hierChild4" presStyleCnt="0"/>
      <dgm:spPr/>
    </dgm:pt>
    <dgm:pt modelId="{9DC8E9A7-FE24-4766-BDA9-95A4F47799AD}" type="pres">
      <dgm:prSet presAssocID="{AD406830-255A-402B-A77C-E3C487E6A233}" presName="hierChild5" presStyleCnt="0"/>
      <dgm:spPr/>
    </dgm:pt>
    <dgm:pt modelId="{E9ACEB8C-D693-4BDF-A35F-CF51D4E81A24}" type="pres">
      <dgm:prSet presAssocID="{8CCB06A8-DFED-4BFE-9AAD-080FC5632A79}" presName="hierChild5" presStyleCnt="0"/>
      <dgm:spPr/>
    </dgm:pt>
    <dgm:pt modelId="{6B3DC4C8-3FDC-463B-B15C-0263A09E0E52}" type="pres">
      <dgm:prSet presAssocID="{CB6D1860-414E-45FD-ABD8-D002233BCDE0}" presName="hierChild3" presStyleCnt="0"/>
      <dgm:spPr/>
    </dgm:pt>
  </dgm:ptLst>
  <dgm:cxnLst>
    <dgm:cxn modelId="{9E58A002-6F9F-40C3-A539-59C5BB23ABF9}" srcId="{CB6D1860-414E-45FD-ABD8-D002233BCDE0}" destId="{8CCB06A8-DFED-4BFE-9AAD-080FC5632A79}" srcOrd="1" destOrd="0" parTransId="{46ECE90D-4DC6-40EC-8F22-84503811A025}" sibTransId="{4C815FA8-611B-4992-AEFC-6DB8A5034DD4}"/>
    <dgm:cxn modelId="{79922F04-75A7-4200-A800-C70F469E0CD9}" type="presOf" srcId="{77A176D4-97D3-4F5E-AAA1-C817CC368C60}" destId="{934942CE-5327-45A4-8080-F01781F82692}" srcOrd="0" destOrd="0" presId="urn:microsoft.com/office/officeart/2005/8/layout/orgChart1"/>
    <dgm:cxn modelId="{C1D4B407-A881-444F-82BE-CC29E552E096}" type="presOf" srcId="{8CCB06A8-DFED-4BFE-9AAD-080FC5632A79}" destId="{0A0ECB73-4733-4609-AFEB-33C6322C3CAF}" srcOrd="1" destOrd="0" presId="urn:microsoft.com/office/officeart/2005/8/layout/orgChart1"/>
    <dgm:cxn modelId="{3507BD10-83B2-42AD-B785-E1B7E19864D5}" type="presOf" srcId="{AD406830-255A-402B-A77C-E3C487E6A233}" destId="{18185B17-E97C-4AB7-8A47-C4FA44A68BF3}" srcOrd="0" destOrd="0" presId="urn:microsoft.com/office/officeart/2005/8/layout/orgChart1"/>
    <dgm:cxn modelId="{5C654020-9240-4E01-BCB0-D5CF081CECE9}" srcId="{8CCB06A8-DFED-4BFE-9AAD-080FC5632A79}" destId="{AD406830-255A-402B-A77C-E3C487E6A233}" srcOrd="2" destOrd="0" parTransId="{A07A9D68-533C-45DD-84C7-6AFF27168873}" sibTransId="{FC4B0A2C-77E3-4357-85D0-C22C3C76310A}"/>
    <dgm:cxn modelId="{6CD2BE24-935B-4A56-B856-0FA8581935D9}" type="presOf" srcId="{6495289C-E998-450A-9237-4907516B2CD6}" destId="{42710231-D20A-49E9-BD6A-1F0DCBF1009E}" srcOrd="0" destOrd="0" presId="urn:microsoft.com/office/officeart/2005/8/layout/orgChart1"/>
    <dgm:cxn modelId="{C2BB9F3A-525C-4F1E-BDDC-B7280D7D1891}" type="presOf" srcId="{1AA5B730-B9BA-48D9-B522-984F2451F2BC}" destId="{D996ABD7-598C-49E3-81E3-E67CE373AB6C}" srcOrd="0" destOrd="0" presId="urn:microsoft.com/office/officeart/2005/8/layout/orgChart1"/>
    <dgm:cxn modelId="{D1A9423D-B072-4404-A57C-A9BB722D5155}" type="presOf" srcId="{DB3B2A89-53AE-4999-A17C-76E908C2ECB6}" destId="{14D1D349-53E4-4B1D-A4D0-346AF55F1652}" srcOrd="0" destOrd="0" presId="urn:microsoft.com/office/officeart/2005/8/layout/orgChart1"/>
    <dgm:cxn modelId="{4CC9673E-958A-43C4-A245-A63356F65D5F}" srcId="{DE631C17-F051-4D25-A10F-52DF79DBB26A}" destId="{CB6D1860-414E-45FD-ABD8-D002233BCDE0}" srcOrd="0" destOrd="0" parTransId="{D9F16946-54FA-420F-9B85-FC39541B83D4}" sibTransId="{BFC70592-24F6-4776-A61F-48CCEE7AB1E9}"/>
    <dgm:cxn modelId="{83A67843-7801-4D5B-8613-302B0E0CF401}" type="presOf" srcId="{CB6D1860-414E-45FD-ABD8-D002233BCDE0}" destId="{C4339E65-95BB-48AD-84B9-34904641F4C1}" srcOrd="0" destOrd="0" presId="urn:microsoft.com/office/officeart/2005/8/layout/orgChart1"/>
    <dgm:cxn modelId="{ABE0BC46-866E-40C5-A4BF-75A92FB4AB8C}" type="presOf" srcId="{44FB2B49-749F-4CEA-BAC2-77A3E3FA9E7C}" destId="{F88665CB-82D3-407E-8574-86D4707B106E}" srcOrd="0" destOrd="0" presId="urn:microsoft.com/office/officeart/2005/8/layout/orgChart1"/>
    <dgm:cxn modelId="{59CD5A55-CBD3-495B-92F3-AC264FBDB398}" type="presOf" srcId="{AD35D8B5-9767-4DB0-8225-C77FEF2178AF}" destId="{19DCC266-1E75-4E77-8CB6-64D9133537F9}" srcOrd="0" destOrd="0" presId="urn:microsoft.com/office/officeart/2005/8/layout/orgChart1"/>
    <dgm:cxn modelId="{26431D5A-10ED-4ACB-BB15-70806C0D3AC2}" type="presOf" srcId="{77A176D4-97D3-4F5E-AAA1-C817CC368C60}" destId="{769E21B3-51A6-47BE-ADC1-E00902B1CD64}" srcOrd="1" destOrd="0" presId="urn:microsoft.com/office/officeart/2005/8/layout/orgChart1"/>
    <dgm:cxn modelId="{E1E8D85B-4386-4A9E-9CCA-0EEDE5CC5149}" srcId="{CC6D1D95-F8BE-4ED6-83C0-08EA8F3F7049}" destId="{77A176D4-97D3-4F5E-AAA1-C817CC368C60}" srcOrd="3" destOrd="0" parTransId="{4F5E25AA-8B56-48CA-9F1E-891DC99A24ED}" sibTransId="{022F1D3F-4506-4F68-9386-42B7998105DD}"/>
    <dgm:cxn modelId="{D67F105F-C66C-48AC-9067-53015D03AD06}" type="presOf" srcId="{B861793E-0653-45F2-97C6-2E5E341D5637}" destId="{FA2C2ADE-7EAB-4C38-B9CD-E70736E56053}" srcOrd="0" destOrd="0" presId="urn:microsoft.com/office/officeart/2005/8/layout/orgChart1"/>
    <dgm:cxn modelId="{1EFBA35F-28D9-475F-8150-38D4A40D142A}" type="presOf" srcId="{2E91A8E2-C5E3-48BA-BF18-9512DBF63670}" destId="{EABD702A-031A-4385-A7E5-9B74FF4A6F28}" srcOrd="0" destOrd="0" presId="urn:microsoft.com/office/officeart/2005/8/layout/orgChart1"/>
    <dgm:cxn modelId="{AD4D6163-1420-400F-9268-3B26981DB797}" type="presOf" srcId="{A07A9D68-533C-45DD-84C7-6AFF27168873}" destId="{D8F0BC89-0FC3-4610-8702-679A65FD9951}" srcOrd="0" destOrd="0" presId="urn:microsoft.com/office/officeart/2005/8/layout/orgChart1"/>
    <dgm:cxn modelId="{9FBEEA65-CB54-47AA-80CA-3D8E502FC8CD}" type="presOf" srcId="{8CCB06A8-DFED-4BFE-9AAD-080FC5632A79}" destId="{2DD3A139-4E51-4136-8EA5-BF50C5835064}" srcOrd="0" destOrd="0" presId="urn:microsoft.com/office/officeart/2005/8/layout/orgChart1"/>
    <dgm:cxn modelId="{DE1E3273-0F7E-48FF-B0AC-2266936581AF}" srcId="{CC6D1D95-F8BE-4ED6-83C0-08EA8F3F7049}" destId="{AED372D0-D081-448A-AC2B-C4DA16924BB8}" srcOrd="4" destOrd="0" parTransId="{AD35D8B5-9767-4DB0-8225-C77FEF2178AF}" sibTransId="{FA442012-D934-405A-AA3A-C582A6947EB4}"/>
    <dgm:cxn modelId="{85DC0575-0100-4291-BC9A-DEDAF5A6FC2F}" type="presOf" srcId="{3FA3F620-81A5-4412-A4F9-D9C61756A0FE}" destId="{2D76A327-AFA7-4A00-9823-3C928A612858}" srcOrd="0" destOrd="0" presId="urn:microsoft.com/office/officeart/2005/8/layout/orgChart1"/>
    <dgm:cxn modelId="{47357677-ED67-4E47-A3BB-301A726F7B64}" type="presOf" srcId="{8C19FF4F-4083-41B6-B6D3-6A81C5EC2F60}" destId="{84BEB2A1-4D8E-488B-BFCC-FCB02BF182FA}" srcOrd="0" destOrd="0" presId="urn:microsoft.com/office/officeart/2005/8/layout/orgChart1"/>
    <dgm:cxn modelId="{BA61187C-5B0F-4FBD-8241-9879ACB77081}" type="presOf" srcId="{BEB60894-7408-4F9D-A3DC-6D5E113A7345}" destId="{32A06F7A-14E2-4306-AA61-F7467DBD326C}" srcOrd="0" destOrd="0" presId="urn:microsoft.com/office/officeart/2005/8/layout/orgChart1"/>
    <dgm:cxn modelId="{F62D567D-D44D-4A89-9B1B-08610DE0D101}" type="presOf" srcId="{46ECE90D-4DC6-40EC-8F22-84503811A025}" destId="{F409AF5F-8E5A-4F04-BA4C-BB58537E6E8A}" srcOrd="0" destOrd="0" presId="urn:microsoft.com/office/officeart/2005/8/layout/orgChart1"/>
    <dgm:cxn modelId="{CBC8CD7E-542E-46E4-ACA0-9F3A88F453C2}" type="presOf" srcId="{5ED803DB-6780-4CA9-8692-FCFD873771FD}" destId="{7B3EE096-5F23-4F5A-A75C-2628BF33ADBE}" srcOrd="1" destOrd="0" presId="urn:microsoft.com/office/officeart/2005/8/layout/orgChart1"/>
    <dgm:cxn modelId="{E99ECC89-236C-43EE-94F8-E2E47D239721}" type="presOf" srcId="{5ED803DB-6780-4CA9-8692-FCFD873771FD}" destId="{2BA2FE8B-00CB-490F-B276-A3FAA35EB3EF}" srcOrd="0" destOrd="0" presId="urn:microsoft.com/office/officeart/2005/8/layout/orgChart1"/>
    <dgm:cxn modelId="{14392D8A-19A8-46EC-99CE-736BA81C1E77}" type="presOf" srcId="{DE631C17-F051-4D25-A10F-52DF79DBB26A}" destId="{158353CE-7DEB-435F-9EB3-AB8863FF1299}" srcOrd="0" destOrd="0" presId="urn:microsoft.com/office/officeart/2005/8/layout/orgChart1"/>
    <dgm:cxn modelId="{E5521899-B846-4478-8DA6-482810DC3407}" type="presOf" srcId="{AED372D0-D081-448A-AC2B-C4DA16924BB8}" destId="{64A58B36-09F8-425C-A90C-DD912D5E1C94}" srcOrd="1" destOrd="0" presId="urn:microsoft.com/office/officeart/2005/8/layout/orgChart1"/>
    <dgm:cxn modelId="{C0B75AA0-BC1C-44E4-9940-CFDE755183F1}" type="presOf" srcId="{CC6D1D95-F8BE-4ED6-83C0-08EA8F3F7049}" destId="{24888D3A-5195-49E3-AAEC-B4978BFA78EE}" srcOrd="0" destOrd="0" presId="urn:microsoft.com/office/officeart/2005/8/layout/orgChart1"/>
    <dgm:cxn modelId="{36211AAB-B5BB-4682-8A77-A515106E5D55}" type="presOf" srcId="{CB6D1860-414E-45FD-ABD8-D002233BCDE0}" destId="{D8AF5BCC-638C-4ED1-B83F-0044CCC643E7}" srcOrd="1" destOrd="0" presId="urn:microsoft.com/office/officeart/2005/8/layout/orgChart1"/>
    <dgm:cxn modelId="{BFCACEAD-34A9-421B-8B19-FCB3EADFCC6C}" type="presOf" srcId="{3FA3F620-81A5-4412-A4F9-D9C61756A0FE}" destId="{794FDD2A-FE05-467B-9BCD-E7A6A99023B2}" srcOrd="1" destOrd="0" presId="urn:microsoft.com/office/officeart/2005/8/layout/orgChart1"/>
    <dgm:cxn modelId="{EAE244B4-C72E-4E01-BCCE-D12F22733345}" type="presOf" srcId="{78CC2658-E9D0-4EC6-A035-1F18AA10F525}" destId="{B530BB58-5B65-46A9-B16A-DF5F3AB51765}" srcOrd="0" destOrd="0" presId="urn:microsoft.com/office/officeart/2005/8/layout/orgChart1"/>
    <dgm:cxn modelId="{00D1A1B5-0AFC-4107-9815-21A78D4DC755}" srcId="{8CCB06A8-DFED-4BFE-9AAD-080FC5632A79}" destId="{2E91A8E2-C5E3-48BA-BF18-9512DBF63670}" srcOrd="0" destOrd="0" parTransId="{DB3B2A89-53AE-4999-A17C-76E908C2ECB6}" sibTransId="{C5B88BA8-B178-4C68-B92B-247D6F262AFE}"/>
    <dgm:cxn modelId="{E0056CB8-3640-49CA-B329-97EFD2ED355D}" srcId="{CC6D1D95-F8BE-4ED6-83C0-08EA8F3F7049}" destId="{B861793E-0653-45F2-97C6-2E5E341D5637}" srcOrd="0" destOrd="0" parTransId="{8C19FF4F-4083-41B6-B6D3-6A81C5EC2F60}" sibTransId="{2EE3C364-D0C0-41FF-AC55-FD48D2019146}"/>
    <dgm:cxn modelId="{C07FC0B8-1F6E-40CC-A5B5-61BB5764A629}" srcId="{CC6D1D95-F8BE-4ED6-83C0-08EA8F3F7049}" destId="{1AA5B730-B9BA-48D9-B522-984F2451F2BC}" srcOrd="2" destOrd="0" parTransId="{44FB2B49-749F-4CEA-BAC2-77A3E3FA9E7C}" sibTransId="{EB895799-7ED5-4BF4-B431-0159B1347E09}"/>
    <dgm:cxn modelId="{FE98DAB8-C896-4FB0-AB83-B0088A003B77}" srcId="{8CCB06A8-DFED-4BFE-9AAD-080FC5632A79}" destId="{3FA3F620-81A5-4412-A4F9-D9C61756A0FE}" srcOrd="1" destOrd="0" parTransId="{6495289C-E998-450A-9237-4907516B2CD6}" sibTransId="{BF4BBBB6-ECE0-4B2F-BFAF-88E34C21D502}"/>
    <dgm:cxn modelId="{02AB98D7-FB8F-4136-AC2B-EF0F6830FBEA}" type="presOf" srcId="{CC6D1D95-F8BE-4ED6-83C0-08EA8F3F7049}" destId="{EFEF526D-E234-47F4-A87F-8A8151E6DB67}" srcOrd="1" destOrd="0" presId="urn:microsoft.com/office/officeart/2005/8/layout/orgChart1"/>
    <dgm:cxn modelId="{F93271DF-F388-483B-AA60-12218A562C12}" type="presOf" srcId="{2E91A8E2-C5E3-48BA-BF18-9512DBF63670}" destId="{F7016316-4051-4121-B027-0E41102B12B4}" srcOrd="1" destOrd="0" presId="urn:microsoft.com/office/officeart/2005/8/layout/orgChart1"/>
    <dgm:cxn modelId="{764443E0-15CA-4D16-9959-E1703F81B9E0}" srcId="{CC6D1D95-F8BE-4ED6-83C0-08EA8F3F7049}" destId="{5ED803DB-6780-4CA9-8692-FCFD873771FD}" srcOrd="1" destOrd="0" parTransId="{BEB60894-7408-4F9D-A3DC-6D5E113A7345}" sibTransId="{AF27C8F4-FF8F-4ADE-8BBD-2B6D6BB3A59F}"/>
    <dgm:cxn modelId="{04F6DAE3-18A3-4A63-B005-D907DED8B39D}" type="presOf" srcId="{AED372D0-D081-448A-AC2B-C4DA16924BB8}" destId="{94962709-750F-45C3-B7A0-D3898EEC44F7}" srcOrd="0" destOrd="0" presId="urn:microsoft.com/office/officeart/2005/8/layout/orgChart1"/>
    <dgm:cxn modelId="{F05E15E7-4975-4EFF-90E9-808184AEF54A}" srcId="{CB6D1860-414E-45FD-ABD8-D002233BCDE0}" destId="{CC6D1D95-F8BE-4ED6-83C0-08EA8F3F7049}" srcOrd="0" destOrd="0" parTransId="{78CC2658-E9D0-4EC6-A035-1F18AA10F525}" sibTransId="{C45A3952-1CB6-4D6E-8600-767141C16F8A}"/>
    <dgm:cxn modelId="{3F97CCEB-E6C8-4B7B-96F9-B0EC9E7B949C}" type="presOf" srcId="{4F5E25AA-8B56-48CA-9F1E-891DC99A24ED}" destId="{B7DDD03D-0960-45F5-AB47-FE2EA074474D}" srcOrd="0" destOrd="0" presId="urn:microsoft.com/office/officeart/2005/8/layout/orgChart1"/>
    <dgm:cxn modelId="{5DB887F2-05D8-4BBC-B408-9D6A3D63AD70}" type="presOf" srcId="{AD406830-255A-402B-A77C-E3C487E6A233}" destId="{B90F45C5-2912-4CEB-BF17-A929C15438DF}" srcOrd="1" destOrd="0" presId="urn:microsoft.com/office/officeart/2005/8/layout/orgChart1"/>
    <dgm:cxn modelId="{EEE8B2F8-2C03-4D31-A1DE-80BD1D89F7D6}" type="presOf" srcId="{B861793E-0653-45F2-97C6-2E5E341D5637}" destId="{8D0868D2-97A0-412A-BAA6-E0486E876F93}" srcOrd="1" destOrd="0" presId="urn:microsoft.com/office/officeart/2005/8/layout/orgChart1"/>
    <dgm:cxn modelId="{D9591FFF-C096-490A-993D-1EE76A2BA25D}" type="presOf" srcId="{1AA5B730-B9BA-48D9-B522-984F2451F2BC}" destId="{0A41ADA2-A2C8-4F93-8567-8CA1B2AEE59B}" srcOrd="1" destOrd="0" presId="urn:microsoft.com/office/officeart/2005/8/layout/orgChart1"/>
    <dgm:cxn modelId="{BB2FB9D2-9255-423E-9282-108D91191A85}" type="presParOf" srcId="{158353CE-7DEB-435F-9EB3-AB8863FF1299}" destId="{C5D5DE95-4DDB-409E-9F1B-BB8F60146E36}" srcOrd="0" destOrd="0" presId="urn:microsoft.com/office/officeart/2005/8/layout/orgChart1"/>
    <dgm:cxn modelId="{2506A029-7C23-4783-A44F-460ED79537F6}" type="presParOf" srcId="{C5D5DE95-4DDB-409E-9F1B-BB8F60146E36}" destId="{D7630EBA-C756-46FF-BE03-051FE786F4D7}" srcOrd="0" destOrd="0" presId="urn:microsoft.com/office/officeart/2005/8/layout/orgChart1"/>
    <dgm:cxn modelId="{0B1D9C14-8232-4E6F-A222-48E6235A3D5E}" type="presParOf" srcId="{D7630EBA-C756-46FF-BE03-051FE786F4D7}" destId="{C4339E65-95BB-48AD-84B9-34904641F4C1}" srcOrd="0" destOrd="0" presId="urn:microsoft.com/office/officeart/2005/8/layout/orgChart1"/>
    <dgm:cxn modelId="{C42577B8-EC3C-4A33-A720-3FB488676BD2}" type="presParOf" srcId="{D7630EBA-C756-46FF-BE03-051FE786F4D7}" destId="{D8AF5BCC-638C-4ED1-B83F-0044CCC643E7}" srcOrd="1" destOrd="0" presId="urn:microsoft.com/office/officeart/2005/8/layout/orgChart1"/>
    <dgm:cxn modelId="{8D1E11F3-58FB-4464-9E7F-D38DFFAA9182}" type="presParOf" srcId="{C5D5DE95-4DDB-409E-9F1B-BB8F60146E36}" destId="{F0E58F7C-B81C-40CC-898D-C57BB0ED92AA}" srcOrd="1" destOrd="0" presId="urn:microsoft.com/office/officeart/2005/8/layout/orgChart1"/>
    <dgm:cxn modelId="{B981FC30-F6E1-437A-B127-539C3D50A55D}" type="presParOf" srcId="{F0E58F7C-B81C-40CC-898D-C57BB0ED92AA}" destId="{B530BB58-5B65-46A9-B16A-DF5F3AB51765}" srcOrd="0" destOrd="0" presId="urn:microsoft.com/office/officeart/2005/8/layout/orgChart1"/>
    <dgm:cxn modelId="{6F161700-B112-4A58-BC1A-782D5AD59313}" type="presParOf" srcId="{F0E58F7C-B81C-40CC-898D-C57BB0ED92AA}" destId="{2DF19DD8-04B8-458F-A2FE-DDE12800AAF1}" srcOrd="1" destOrd="0" presId="urn:microsoft.com/office/officeart/2005/8/layout/orgChart1"/>
    <dgm:cxn modelId="{1AF734ED-FA7B-40A5-B9D8-FE8E5936CAD3}" type="presParOf" srcId="{2DF19DD8-04B8-458F-A2FE-DDE12800AAF1}" destId="{64A6B540-CAE0-4E14-9DCC-CB174C5333EE}" srcOrd="0" destOrd="0" presId="urn:microsoft.com/office/officeart/2005/8/layout/orgChart1"/>
    <dgm:cxn modelId="{534251A3-9843-4973-AC89-005CB900A42C}" type="presParOf" srcId="{64A6B540-CAE0-4E14-9DCC-CB174C5333EE}" destId="{24888D3A-5195-49E3-AAEC-B4978BFA78EE}" srcOrd="0" destOrd="0" presId="urn:microsoft.com/office/officeart/2005/8/layout/orgChart1"/>
    <dgm:cxn modelId="{D0F1B4C5-70A0-44A5-AE13-59CFC6FFB725}" type="presParOf" srcId="{64A6B540-CAE0-4E14-9DCC-CB174C5333EE}" destId="{EFEF526D-E234-47F4-A87F-8A8151E6DB67}" srcOrd="1" destOrd="0" presId="urn:microsoft.com/office/officeart/2005/8/layout/orgChart1"/>
    <dgm:cxn modelId="{0D9FBF25-444E-4EC6-A38F-6E22704D3697}" type="presParOf" srcId="{2DF19DD8-04B8-458F-A2FE-DDE12800AAF1}" destId="{FA8ADACE-0F52-4DF2-868B-849FDCDEF7E3}" srcOrd="1" destOrd="0" presId="urn:microsoft.com/office/officeart/2005/8/layout/orgChart1"/>
    <dgm:cxn modelId="{CBC93F5D-AA86-4CF5-A85B-051A40484BA2}" type="presParOf" srcId="{FA8ADACE-0F52-4DF2-868B-849FDCDEF7E3}" destId="{84BEB2A1-4D8E-488B-BFCC-FCB02BF182FA}" srcOrd="0" destOrd="0" presId="urn:microsoft.com/office/officeart/2005/8/layout/orgChart1"/>
    <dgm:cxn modelId="{E186CF7E-E566-4502-B9BC-67A81F56361C}" type="presParOf" srcId="{FA8ADACE-0F52-4DF2-868B-849FDCDEF7E3}" destId="{D9646A9B-EB95-4E4B-820A-46AA37F8772D}" srcOrd="1" destOrd="0" presId="urn:microsoft.com/office/officeart/2005/8/layout/orgChart1"/>
    <dgm:cxn modelId="{24ECC455-6EFC-4712-9327-D4E73DF8CAAB}" type="presParOf" srcId="{D9646A9B-EB95-4E4B-820A-46AA37F8772D}" destId="{AE4F86D0-712D-4163-9B78-2E98CE26BCC8}" srcOrd="0" destOrd="0" presId="urn:microsoft.com/office/officeart/2005/8/layout/orgChart1"/>
    <dgm:cxn modelId="{C9AB230B-46F4-48B4-8EAD-E0B666D18028}" type="presParOf" srcId="{AE4F86D0-712D-4163-9B78-2E98CE26BCC8}" destId="{FA2C2ADE-7EAB-4C38-B9CD-E70736E56053}" srcOrd="0" destOrd="0" presId="urn:microsoft.com/office/officeart/2005/8/layout/orgChart1"/>
    <dgm:cxn modelId="{EA1E339E-D9A9-4B31-824C-32C5367532A9}" type="presParOf" srcId="{AE4F86D0-712D-4163-9B78-2E98CE26BCC8}" destId="{8D0868D2-97A0-412A-BAA6-E0486E876F93}" srcOrd="1" destOrd="0" presId="urn:microsoft.com/office/officeart/2005/8/layout/orgChart1"/>
    <dgm:cxn modelId="{6F299B55-5B33-451B-98F2-B4BE413525A8}" type="presParOf" srcId="{D9646A9B-EB95-4E4B-820A-46AA37F8772D}" destId="{D069458F-5D2A-4515-B9AB-A9276A0B6534}" srcOrd="1" destOrd="0" presId="urn:microsoft.com/office/officeart/2005/8/layout/orgChart1"/>
    <dgm:cxn modelId="{BCF2EBA8-BF4D-4CFD-A810-75177C4F91BD}" type="presParOf" srcId="{D9646A9B-EB95-4E4B-820A-46AA37F8772D}" destId="{E3681749-958B-46EE-BDBF-765D918A9DB9}" srcOrd="2" destOrd="0" presId="urn:microsoft.com/office/officeart/2005/8/layout/orgChart1"/>
    <dgm:cxn modelId="{C2B5DDDA-92A8-4F24-94F2-2379597E2E4F}" type="presParOf" srcId="{FA8ADACE-0F52-4DF2-868B-849FDCDEF7E3}" destId="{32A06F7A-14E2-4306-AA61-F7467DBD326C}" srcOrd="2" destOrd="0" presId="urn:microsoft.com/office/officeart/2005/8/layout/orgChart1"/>
    <dgm:cxn modelId="{EC228E25-DDD3-479A-8A4F-2ADD89768177}" type="presParOf" srcId="{FA8ADACE-0F52-4DF2-868B-849FDCDEF7E3}" destId="{C21EBDB6-6DEB-4D30-9FC5-92688A9D6221}" srcOrd="3" destOrd="0" presId="urn:microsoft.com/office/officeart/2005/8/layout/orgChart1"/>
    <dgm:cxn modelId="{6FD91524-6F3D-44C4-9922-F7AC26EC444E}" type="presParOf" srcId="{C21EBDB6-6DEB-4D30-9FC5-92688A9D6221}" destId="{E244EDF6-CDE8-4B23-AB05-7C0E1B6B346F}" srcOrd="0" destOrd="0" presId="urn:microsoft.com/office/officeart/2005/8/layout/orgChart1"/>
    <dgm:cxn modelId="{5F3BD55E-9BFA-4890-9EF7-A263ED8DE0F6}" type="presParOf" srcId="{E244EDF6-CDE8-4B23-AB05-7C0E1B6B346F}" destId="{2BA2FE8B-00CB-490F-B276-A3FAA35EB3EF}" srcOrd="0" destOrd="0" presId="urn:microsoft.com/office/officeart/2005/8/layout/orgChart1"/>
    <dgm:cxn modelId="{1889D9F8-E4F0-4E99-8C1B-33E715366F63}" type="presParOf" srcId="{E244EDF6-CDE8-4B23-AB05-7C0E1B6B346F}" destId="{7B3EE096-5F23-4F5A-A75C-2628BF33ADBE}" srcOrd="1" destOrd="0" presId="urn:microsoft.com/office/officeart/2005/8/layout/orgChart1"/>
    <dgm:cxn modelId="{1628B191-6784-4237-A151-FDE6A7B6C366}" type="presParOf" srcId="{C21EBDB6-6DEB-4D30-9FC5-92688A9D6221}" destId="{83543F2D-9131-4D4A-A26D-920DF4E7BA23}" srcOrd="1" destOrd="0" presId="urn:microsoft.com/office/officeart/2005/8/layout/orgChart1"/>
    <dgm:cxn modelId="{90F97C06-262E-44D2-916A-7C5E74E7DBAD}" type="presParOf" srcId="{C21EBDB6-6DEB-4D30-9FC5-92688A9D6221}" destId="{A9B6ECC0-9F7E-48B2-88E4-17459609865A}" srcOrd="2" destOrd="0" presId="urn:microsoft.com/office/officeart/2005/8/layout/orgChart1"/>
    <dgm:cxn modelId="{B22CC009-E5E1-4B17-A5D0-5B46C4C61923}" type="presParOf" srcId="{FA8ADACE-0F52-4DF2-868B-849FDCDEF7E3}" destId="{F88665CB-82D3-407E-8574-86D4707B106E}" srcOrd="4" destOrd="0" presId="urn:microsoft.com/office/officeart/2005/8/layout/orgChart1"/>
    <dgm:cxn modelId="{828F980D-4EC4-4E2F-A669-D45E4C1DC089}" type="presParOf" srcId="{FA8ADACE-0F52-4DF2-868B-849FDCDEF7E3}" destId="{134D2353-3C4B-4C13-8DF1-04F552559DB9}" srcOrd="5" destOrd="0" presId="urn:microsoft.com/office/officeart/2005/8/layout/orgChart1"/>
    <dgm:cxn modelId="{2127F08D-DE28-485F-A347-B396000C13C0}" type="presParOf" srcId="{134D2353-3C4B-4C13-8DF1-04F552559DB9}" destId="{F71DA657-6F4A-40F0-B918-F6E0E144EB32}" srcOrd="0" destOrd="0" presId="urn:microsoft.com/office/officeart/2005/8/layout/orgChart1"/>
    <dgm:cxn modelId="{EE202F1B-8367-4408-B140-90D905CA9C3E}" type="presParOf" srcId="{F71DA657-6F4A-40F0-B918-F6E0E144EB32}" destId="{D996ABD7-598C-49E3-81E3-E67CE373AB6C}" srcOrd="0" destOrd="0" presId="urn:microsoft.com/office/officeart/2005/8/layout/orgChart1"/>
    <dgm:cxn modelId="{D0FF9726-80D2-4FD2-8BCA-046DF6EBB3C9}" type="presParOf" srcId="{F71DA657-6F4A-40F0-B918-F6E0E144EB32}" destId="{0A41ADA2-A2C8-4F93-8567-8CA1B2AEE59B}" srcOrd="1" destOrd="0" presId="urn:microsoft.com/office/officeart/2005/8/layout/orgChart1"/>
    <dgm:cxn modelId="{D890F921-632F-43F4-B4CE-CC5158094ACA}" type="presParOf" srcId="{134D2353-3C4B-4C13-8DF1-04F552559DB9}" destId="{FF65F8AB-CC61-4379-A7A0-FAB9A7AA4C3A}" srcOrd="1" destOrd="0" presId="urn:microsoft.com/office/officeart/2005/8/layout/orgChart1"/>
    <dgm:cxn modelId="{C93D36DF-684F-4200-AF6E-7F73DA4FADBA}" type="presParOf" srcId="{134D2353-3C4B-4C13-8DF1-04F552559DB9}" destId="{6FF86792-2758-4964-B4EF-6C21ED1EF9F9}" srcOrd="2" destOrd="0" presId="urn:microsoft.com/office/officeart/2005/8/layout/orgChart1"/>
    <dgm:cxn modelId="{07A9F6B6-0480-42F0-AD76-667C3DA8391C}" type="presParOf" srcId="{FA8ADACE-0F52-4DF2-868B-849FDCDEF7E3}" destId="{B7DDD03D-0960-45F5-AB47-FE2EA074474D}" srcOrd="6" destOrd="0" presId="urn:microsoft.com/office/officeart/2005/8/layout/orgChart1"/>
    <dgm:cxn modelId="{27B42CD6-8DDA-4CB9-A0BB-3C9BACB9AA3E}" type="presParOf" srcId="{FA8ADACE-0F52-4DF2-868B-849FDCDEF7E3}" destId="{7AE27D75-4A3F-47BC-8F07-06E57028901D}" srcOrd="7" destOrd="0" presId="urn:microsoft.com/office/officeart/2005/8/layout/orgChart1"/>
    <dgm:cxn modelId="{2A57732D-EFA5-490C-9337-223062F7E388}" type="presParOf" srcId="{7AE27D75-4A3F-47BC-8F07-06E57028901D}" destId="{6AE7A6D3-6A26-4896-8BB0-324A38D69EA6}" srcOrd="0" destOrd="0" presId="urn:microsoft.com/office/officeart/2005/8/layout/orgChart1"/>
    <dgm:cxn modelId="{BA4400F1-EE7C-43F8-99D6-C1B0EE7DB566}" type="presParOf" srcId="{6AE7A6D3-6A26-4896-8BB0-324A38D69EA6}" destId="{934942CE-5327-45A4-8080-F01781F82692}" srcOrd="0" destOrd="0" presId="urn:microsoft.com/office/officeart/2005/8/layout/orgChart1"/>
    <dgm:cxn modelId="{B862589B-50EE-449E-AD42-5FE3B8827646}" type="presParOf" srcId="{6AE7A6D3-6A26-4896-8BB0-324A38D69EA6}" destId="{769E21B3-51A6-47BE-ADC1-E00902B1CD64}" srcOrd="1" destOrd="0" presId="urn:microsoft.com/office/officeart/2005/8/layout/orgChart1"/>
    <dgm:cxn modelId="{7A2BFC73-AF40-42F1-9017-8C91FC15196E}" type="presParOf" srcId="{7AE27D75-4A3F-47BC-8F07-06E57028901D}" destId="{2196C75E-8D2C-42FD-8C4B-E1CEB000DB0B}" srcOrd="1" destOrd="0" presId="urn:microsoft.com/office/officeart/2005/8/layout/orgChart1"/>
    <dgm:cxn modelId="{71F54211-0947-4C51-B829-D642C122D147}" type="presParOf" srcId="{7AE27D75-4A3F-47BC-8F07-06E57028901D}" destId="{35711286-5C1E-4998-A077-BC98A552DC83}" srcOrd="2" destOrd="0" presId="urn:microsoft.com/office/officeart/2005/8/layout/orgChart1"/>
    <dgm:cxn modelId="{BEF85675-FB3A-417A-9C75-AF5A5E89A7E5}" type="presParOf" srcId="{FA8ADACE-0F52-4DF2-868B-849FDCDEF7E3}" destId="{19DCC266-1E75-4E77-8CB6-64D9133537F9}" srcOrd="8" destOrd="0" presId="urn:microsoft.com/office/officeart/2005/8/layout/orgChart1"/>
    <dgm:cxn modelId="{53E27A04-284C-4200-AE26-78916C053FDB}" type="presParOf" srcId="{FA8ADACE-0F52-4DF2-868B-849FDCDEF7E3}" destId="{561917E3-9781-44B9-9C41-38B7FC8082FC}" srcOrd="9" destOrd="0" presId="urn:microsoft.com/office/officeart/2005/8/layout/orgChart1"/>
    <dgm:cxn modelId="{5AC39365-DE37-46E8-BA8A-B6CFBCB2499F}" type="presParOf" srcId="{561917E3-9781-44B9-9C41-38B7FC8082FC}" destId="{539158F4-1011-47CB-A927-CDC60E7F14A4}" srcOrd="0" destOrd="0" presId="urn:microsoft.com/office/officeart/2005/8/layout/orgChart1"/>
    <dgm:cxn modelId="{B15C212B-4C9C-4B66-A620-4DDFEE9C02B4}" type="presParOf" srcId="{539158F4-1011-47CB-A927-CDC60E7F14A4}" destId="{94962709-750F-45C3-B7A0-D3898EEC44F7}" srcOrd="0" destOrd="0" presId="urn:microsoft.com/office/officeart/2005/8/layout/orgChart1"/>
    <dgm:cxn modelId="{4B1067B0-B14F-45CA-8CFF-B46A7F988888}" type="presParOf" srcId="{539158F4-1011-47CB-A927-CDC60E7F14A4}" destId="{64A58B36-09F8-425C-A90C-DD912D5E1C94}" srcOrd="1" destOrd="0" presId="urn:microsoft.com/office/officeart/2005/8/layout/orgChart1"/>
    <dgm:cxn modelId="{6EFB95E7-3A78-4659-A121-23CF70448AA7}" type="presParOf" srcId="{561917E3-9781-44B9-9C41-38B7FC8082FC}" destId="{358BF9A7-E509-4D70-A261-7E8A230CD822}" srcOrd="1" destOrd="0" presId="urn:microsoft.com/office/officeart/2005/8/layout/orgChart1"/>
    <dgm:cxn modelId="{70CB6C45-2055-4AA6-B2DC-68C7A9399EAC}" type="presParOf" srcId="{561917E3-9781-44B9-9C41-38B7FC8082FC}" destId="{EB224D08-DC6E-4096-A615-A0C34F9BCD21}" srcOrd="2" destOrd="0" presId="urn:microsoft.com/office/officeart/2005/8/layout/orgChart1"/>
    <dgm:cxn modelId="{2DA6314A-9C13-4402-B53C-CDEE339143F4}" type="presParOf" srcId="{2DF19DD8-04B8-458F-A2FE-DDE12800AAF1}" destId="{87385450-2B7C-4E65-8CAB-67DC30E58A80}" srcOrd="2" destOrd="0" presId="urn:microsoft.com/office/officeart/2005/8/layout/orgChart1"/>
    <dgm:cxn modelId="{F68D5856-50F3-43C7-B77D-E0A14AB8A8CA}" type="presParOf" srcId="{F0E58F7C-B81C-40CC-898D-C57BB0ED92AA}" destId="{F409AF5F-8E5A-4F04-BA4C-BB58537E6E8A}" srcOrd="2" destOrd="0" presId="urn:microsoft.com/office/officeart/2005/8/layout/orgChart1"/>
    <dgm:cxn modelId="{AD2A2E37-7EC7-495A-BAB3-EBEC6FFB1CEB}" type="presParOf" srcId="{F0E58F7C-B81C-40CC-898D-C57BB0ED92AA}" destId="{021E47BF-94D6-4417-9F69-B1A84B26A060}" srcOrd="3" destOrd="0" presId="urn:microsoft.com/office/officeart/2005/8/layout/orgChart1"/>
    <dgm:cxn modelId="{1B117B51-6EC3-4D8E-96C9-57DF930F6A89}" type="presParOf" srcId="{021E47BF-94D6-4417-9F69-B1A84B26A060}" destId="{65FBCAD6-DC1D-4925-8D3C-B5A3C6E64421}" srcOrd="0" destOrd="0" presId="urn:microsoft.com/office/officeart/2005/8/layout/orgChart1"/>
    <dgm:cxn modelId="{8FFC8309-8F4B-4147-914E-2ABBDDF00067}" type="presParOf" srcId="{65FBCAD6-DC1D-4925-8D3C-B5A3C6E64421}" destId="{2DD3A139-4E51-4136-8EA5-BF50C5835064}" srcOrd="0" destOrd="0" presId="urn:microsoft.com/office/officeart/2005/8/layout/orgChart1"/>
    <dgm:cxn modelId="{917F06F3-BC5E-473C-8E8C-1BA61A34BCF6}" type="presParOf" srcId="{65FBCAD6-DC1D-4925-8D3C-B5A3C6E64421}" destId="{0A0ECB73-4733-4609-AFEB-33C6322C3CAF}" srcOrd="1" destOrd="0" presId="urn:microsoft.com/office/officeart/2005/8/layout/orgChart1"/>
    <dgm:cxn modelId="{EC247CFC-ED6D-451E-9217-98D2C491FF4E}" type="presParOf" srcId="{021E47BF-94D6-4417-9F69-B1A84B26A060}" destId="{7166510A-E0BA-4206-862A-C4C2F0A97138}" srcOrd="1" destOrd="0" presId="urn:microsoft.com/office/officeart/2005/8/layout/orgChart1"/>
    <dgm:cxn modelId="{9418CBC5-00E9-4B5B-9508-50C1D10E824A}" type="presParOf" srcId="{7166510A-E0BA-4206-862A-C4C2F0A97138}" destId="{14D1D349-53E4-4B1D-A4D0-346AF55F1652}" srcOrd="0" destOrd="0" presId="urn:microsoft.com/office/officeart/2005/8/layout/orgChart1"/>
    <dgm:cxn modelId="{9E002247-1879-4DEB-87AE-9B94928CAE4B}" type="presParOf" srcId="{7166510A-E0BA-4206-862A-C4C2F0A97138}" destId="{20872C7E-863A-4E44-8A31-C58F84BD3D33}" srcOrd="1" destOrd="0" presId="urn:microsoft.com/office/officeart/2005/8/layout/orgChart1"/>
    <dgm:cxn modelId="{37B55A0D-4731-4CE7-AEB0-6E83D4D2FD01}" type="presParOf" srcId="{20872C7E-863A-4E44-8A31-C58F84BD3D33}" destId="{1E4F53A1-6EE6-4F39-8AE2-06D7E8ABD5C8}" srcOrd="0" destOrd="0" presId="urn:microsoft.com/office/officeart/2005/8/layout/orgChart1"/>
    <dgm:cxn modelId="{CA8FD3FD-5ECE-45EB-9EEA-06AA69918EA8}" type="presParOf" srcId="{1E4F53A1-6EE6-4F39-8AE2-06D7E8ABD5C8}" destId="{EABD702A-031A-4385-A7E5-9B74FF4A6F28}" srcOrd="0" destOrd="0" presId="urn:microsoft.com/office/officeart/2005/8/layout/orgChart1"/>
    <dgm:cxn modelId="{31E81F00-1069-4C5D-AC34-EB76BDB81117}" type="presParOf" srcId="{1E4F53A1-6EE6-4F39-8AE2-06D7E8ABD5C8}" destId="{F7016316-4051-4121-B027-0E41102B12B4}" srcOrd="1" destOrd="0" presId="urn:microsoft.com/office/officeart/2005/8/layout/orgChart1"/>
    <dgm:cxn modelId="{A9262966-2651-46FD-A284-39543751947D}" type="presParOf" srcId="{20872C7E-863A-4E44-8A31-C58F84BD3D33}" destId="{74229C20-21C9-41A6-89BA-6831370C2449}" srcOrd="1" destOrd="0" presId="urn:microsoft.com/office/officeart/2005/8/layout/orgChart1"/>
    <dgm:cxn modelId="{7C252E95-90DC-4438-85D6-F4549266126B}" type="presParOf" srcId="{20872C7E-863A-4E44-8A31-C58F84BD3D33}" destId="{B9F20604-C6F5-4F65-87DF-57EC7C3F639B}" srcOrd="2" destOrd="0" presId="urn:microsoft.com/office/officeart/2005/8/layout/orgChart1"/>
    <dgm:cxn modelId="{6C9606DD-FD82-481B-88F5-3E125FE998C6}" type="presParOf" srcId="{7166510A-E0BA-4206-862A-C4C2F0A97138}" destId="{42710231-D20A-49E9-BD6A-1F0DCBF1009E}" srcOrd="2" destOrd="0" presId="urn:microsoft.com/office/officeart/2005/8/layout/orgChart1"/>
    <dgm:cxn modelId="{391CC090-5718-4DFE-B500-57A39B2DA020}" type="presParOf" srcId="{7166510A-E0BA-4206-862A-C4C2F0A97138}" destId="{C7509271-EF3C-4EAF-879E-CCAFE9BB6DF5}" srcOrd="3" destOrd="0" presId="urn:microsoft.com/office/officeart/2005/8/layout/orgChart1"/>
    <dgm:cxn modelId="{3CE94A85-E00D-4F3C-93BE-B538867BF104}" type="presParOf" srcId="{C7509271-EF3C-4EAF-879E-CCAFE9BB6DF5}" destId="{423C1B53-D998-4FED-BF1A-9F06F11D010F}" srcOrd="0" destOrd="0" presId="urn:microsoft.com/office/officeart/2005/8/layout/orgChart1"/>
    <dgm:cxn modelId="{FCC84CF2-C1BC-4A67-B0DB-F7C53AAC8CBE}" type="presParOf" srcId="{423C1B53-D998-4FED-BF1A-9F06F11D010F}" destId="{2D76A327-AFA7-4A00-9823-3C928A612858}" srcOrd="0" destOrd="0" presId="urn:microsoft.com/office/officeart/2005/8/layout/orgChart1"/>
    <dgm:cxn modelId="{281330D4-BF4A-466E-9E9C-5252F9BCE888}" type="presParOf" srcId="{423C1B53-D998-4FED-BF1A-9F06F11D010F}" destId="{794FDD2A-FE05-467B-9BCD-E7A6A99023B2}" srcOrd="1" destOrd="0" presId="urn:microsoft.com/office/officeart/2005/8/layout/orgChart1"/>
    <dgm:cxn modelId="{8C2B2430-6FFA-4BDF-AAF3-AE645A11B94B}" type="presParOf" srcId="{C7509271-EF3C-4EAF-879E-CCAFE9BB6DF5}" destId="{440BDFC9-062B-4202-B459-4B9AFCD99646}" srcOrd="1" destOrd="0" presId="urn:microsoft.com/office/officeart/2005/8/layout/orgChart1"/>
    <dgm:cxn modelId="{928316E8-59F4-4CFE-BF35-5A03066887A3}" type="presParOf" srcId="{C7509271-EF3C-4EAF-879E-CCAFE9BB6DF5}" destId="{52D27F23-A63A-4EFE-ADA0-48D95647DD19}" srcOrd="2" destOrd="0" presId="urn:microsoft.com/office/officeart/2005/8/layout/orgChart1"/>
    <dgm:cxn modelId="{57DA35F3-DAED-4D7B-BFFE-1E24A6B57304}" type="presParOf" srcId="{7166510A-E0BA-4206-862A-C4C2F0A97138}" destId="{D8F0BC89-0FC3-4610-8702-679A65FD9951}" srcOrd="4" destOrd="0" presId="urn:microsoft.com/office/officeart/2005/8/layout/orgChart1"/>
    <dgm:cxn modelId="{17B39136-C036-4E94-8551-9CDC0604FEC8}" type="presParOf" srcId="{7166510A-E0BA-4206-862A-C4C2F0A97138}" destId="{4835D5AF-7DB5-4ECF-AD13-E5CC8E1906F7}" srcOrd="5" destOrd="0" presId="urn:microsoft.com/office/officeart/2005/8/layout/orgChart1"/>
    <dgm:cxn modelId="{6052636A-1C93-48D9-A3DC-7C58939AC744}" type="presParOf" srcId="{4835D5AF-7DB5-4ECF-AD13-E5CC8E1906F7}" destId="{20B7E04E-A13F-444A-AC26-A5BC5B3978E0}" srcOrd="0" destOrd="0" presId="urn:microsoft.com/office/officeart/2005/8/layout/orgChart1"/>
    <dgm:cxn modelId="{95933BFC-3FA8-4CAF-B668-A679F7E0C05B}" type="presParOf" srcId="{20B7E04E-A13F-444A-AC26-A5BC5B3978E0}" destId="{18185B17-E97C-4AB7-8A47-C4FA44A68BF3}" srcOrd="0" destOrd="0" presId="urn:microsoft.com/office/officeart/2005/8/layout/orgChart1"/>
    <dgm:cxn modelId="{F9F1A49B-8368-49C0-9925-453E75B066E5}" type="presParOf" srcId="{20B7E04E-A13F-444A-AC26-A5BC5B3978E0}" destId="{B90F45C5-2912-4CEB-BF17-A929C15438DF}" srcOrd="1" destOrd="0" presId="urn:microsoft.com/office/officeart/2005/8/layout/orgChart1"/>
    <dgm:cxn modelId="{BD6D6DC9-A119-45B5-AF52-95396FD093BF}" type="presParOf" srcId="{4835D5AF-7DB5-4ECF-AD13-E5CC8E1906F7}" destId="{18152091-11D0-4BCA-9544-E8F1A1861119}" srcOrd="1" destOrd="0" presId="urn:microsoft.com/office/officeart/2005/8/layout/orgChart1"/>
    <dgm:cxn modelId="{825EE0C7-81DE-4DA2-9474-7E2CE9555C6F}" type="presParOf" srcId="{4835D5AF-7DB5-4ECF-AD13-E5CC8E1906F7}" destId="{9DC8E9A7-FE24-4766-BDA9-95A4F47799AD}" srcOrd="2" destOrd="0" presId="urn:microsoft.com/office/officeart/2005/8/layout/orgChart1"/>
    <dgm:cxn modelId="{6D6AA74A-8ADB-4558-84F0-9434DAC4EAF3}" type="presParOf" srcId="{021E47BF-94D6-4417-9F69-B1A84B26A060}" destId="{E9ACEB8C-D693-4BDF-A35F-CF51D4E81A24}" srcOrd="2" destOrd="0" presId="urn:microsoft.com/office/officeart/2005/8/layout/orgChart1"/>
    <dgm:cxn modelId="{EE1888D5-6BBD-4D12-AD35-96C7AD47696E}" type="presParOf" srcId="{C5D5DE95-4DDB-409E-9F1B-BB8F60146E36}" destId="{6B3DC4C8-3FDC-463B-B15C-0263A09E0E5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73D384-E18A-4B40-BF68-71ECB685B69F}">
      <dsp:nvSpPr>
        <dsp:cNvPr id="0" name=""/>
        <dsp:cNvSpPr/>
      </dsp:nvSpPr>
      <dsp:spPr>
        <a:xfrm>
          <a:off x="4018" y="339513"/>
          <a:ext cx="2055390" cy="35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Gill Sans MT" panose="020B0502020104020203" pitchFamily="34" charset="0"/>
            </a:rPr>
            <a:t>Regular Programs </a:t>
          </a:r>
        </a:p>
      </dsp:txBody>
      <dsp:txXfrm>
        <a:off x="4018" y="339513"/>
        <a:ext cx="2055390" cy="356400"/>
      </dsp:txXfrm>
    </dsp:sp>
    <dsp:sp modelId="{37EAB8DD-B3E3-4D75-BA38-3D0ADEA9331D}">
      <dsp:nvSpPr>
        <dsp:cNvPr id="0" name=""/>
        <dsp:cNvSpPr/>
      </dsp:nvSpPr>
      <dsp:spPr>
        <a:xfrm>
          <a:off x="2059409" y="61075"/>
          <a:ext cx="411078" cy="91327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E85242-9CFA-4AD2-990D-36E925B0E925}">
      <dsp:nvSpPr>
        <dsp:cNvPr id="0" name=""/>
        <dsp:cNvSpPr/>
      </dsp:nvSpPr>
      <dsp:spPr>
        <a:xfrm>
          <a:off x="2634918" y="61075"/>
          <a:ext cx="5590663" cy="91327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Gill Sans MT" panose="020B0502020104020203" pitchFamily="34" charset="0"/>
            </a:rPr>
            <a:t>Per Student Funding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Gill Sans MT" panose="020B0502020104020203" pitchFamily="34" charset="0"/>
            </a:rPr>
            <a:t>Amount set annually Legislatively through the rate of increase to Supplemental State Aid</a:t>
          </a:r>
        </a:p>
      </dsp:txBody>
      <dsp:txXfrm>
        <a:off x="2634918" y="61075"/>
        <a:ext cx="5590663" cy="913275"/>
      </dsp:txXfrm>
    </dsp:sp>
    <dsp:sp modelId="{6CABE02C-7D59-43F9-8991-EDC39C5DACCE}">
      <dsp:nvSpPr>
        <dsp:cNvPr id="0" name=""/>
        <dsp:cNvSpPr/>
      </dsp:nvSpPr>
      <dsp:spPr>
        <a:xfrm>
          <a:off x="4018" y="1039151"/>
          <a:ext cx="2055390" cy="579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Gill Sans MT" panose="020B0502020104020203" pitchFamily="34" charset="0"/>
            </a:rPr>
            <a:t>Categorical Funding</a:t>
          </a:r>
        </a:p>
      </dsp:txBody>
      <dsp:txXfrm>
        <a:off x="4018" y="1039151"/>
        <a:ext cx="2055390" cy="579150"/>
      </dsp:txXfrm>
    </dsp:sp>
    <dsp:sp modelId="{88586A94-F4B8-45F7-ACE3-4E6A466C1926}">
      <dsp:nvSpPr>
        <dsp:cNvPr id="0" name=""/>
        <dsp:cNvSpPr/>
      </dsp:nvSpPr>
      <dsp:spPr>
        <a:xfrm>
          <a:off x="2059409" y="1039151"/>
          <a:ext cx="411078" cy="5791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2FE2FC-A6BD-4D50-AB96-BEFF6433D19D}">
      <dsp:nvSpPr>
        <dsp:cNvPr id="0" name=""/>
        <dsp:cNvSpPr/>
      </dsp:nvSpPr>
      <dsp:spPr>
        <a:xfrm>
          <a:off x="2634918" y="1039151"/>
          <a:ext cx="5590663" cy="579150"/>
        </a:xfrm>
        <a:prstGeom prst="rect">
          <a:avLst/>
        </a:prstGeom>
        <a:solidFill>
          <a:schemeClr val="accent1">
            <a:shade val="80000"/>
            <a:hueOff val="409365"/>
            <a:satOff val="-43927"/>
            <a:lumOff val="219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Gill Sans MT" panose="020B0502020104020203" pitchFamily="34" charset="0"/>
            </a:rPr>
            <a:t>Primarily Per Student Funding</a:t>
          </a:r>
        </a:p>
      </dsp:txBody>
      <dsp:txXfrm>
        <a:off x="2634918" y="1039151"/>
        <a:ext cx="5590663" cy="579150"/>
      </dsp:txXfrm>
    </dsp:sp>
    <dsp:sp modelId="{D4E5E9EF-BDE1-45B0-8076-4DC96BFEDADA}">
      <dsp:nvSpPr>
        <dsp:cNvPr id="0" name=""/>
        <dsp:cNvSpPr/>
      </dsp:nvSpPr>
      <dsp:spPr>
        <a:xfrm>
          <a:off x="4018" y="2095188"/>
          <a:ext cx="2055390" cy="35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Gill Sans MT" panose="020B0502020104020203" pitchFamily="34" charset="0"/>
            </a:rPr>
            <a:t>Certain Programs </a:t>
          </a:r>
        </a:p>
      </dsp:txBody>
      <dsp:txXfrm>
        <a:off x="4018" y="2095188"/>
        <a:ext cx="2055390" cy="356400"/>
      </dsp:txXfrm>
    </dsp:sp>
    <dsp:sp modelId="{15053AF0-087D-4686-AC96-3B78AAC7B0E8}">
      <dsp:nvSpPr>
        <dsp:cNvPr id="0" name=""/>
        <dsp:cNvSpPr/>
      </dsp:nvSpPr>
      <dsp:spPr>
        <a:xfrm>
          <a:off x="2059409" y="1683101"/>
          <a:ext cx="411078" cy="118057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6251EB-43EF-426A-8936-3C1B6E8514B6}">
      <dsp:nvSpPr>
        <dsp:cNvPr id="0" name=""/>
        <dsp:cNvSpPr/>
      </dsp:nvSpPr>
      <dsp:spPr>
        <a:xfrm>
          <a:off x="2634918" y="1683101"/>
          <a:ext cx="5590663" cy="1180575"/>
        </a:xfrm>
        <a:prstGeom prst="rect">
          <a:avLst/>
        </a:prstGeom>
        <a:solidFill>
          <a:schemeClr val="accent1">
            <a:shade val="80000"/>
            <a:hueOff val="818730"/>
            <a:satOff val="-87855"/>
            <a:lumOff val="438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Gill Sans MT" panose="020B0502020104020203" pitchFamily="34" charset="0"/>
            </a:rPr>
            <a:t>Funding Based on Student “Weight”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Gill Sans MT" panose="020B0502020104020203" pitchFamily="34" charset="0"/>
            </a:rPr>
            <a:t>Creates weights for students based on need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Gill Sans MT" panose="020B0502020104020203" pitchFamily="34" charset="0"/>
            </a:rPr>
            <a:t>Weightings increase funding for certain programs (ELL, SPED</a:t>
          </a:r>
        </a:p>
      </dsp:txBody>
      <dsp:txXfrm>
        <a:off x="2634918" y="1683101"/>
        <a:ext cx="5590663" cy="11805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CB8E20-07D8-4C95-A521-E7078F52B363}">
      <dsp:nvSpPr>
        <dsp:cNvPr id="0" name=""/>
        <dsp:cNvSpPr/>
      </dsp:nvSpPr>
      <dsp:spPr>
        <a:xfrm>
          <a:off x="2571" y="68095"/>
          <a:ext cx="2507456" cy="6248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latin typeface="Gill Sans MT" panose="020B0502020104020203" pitchFamily="34" charset="0"/>
            </a:rPr>
            <a:t>How does restricted funding impact schools?</a:t>
          </a:r>
        </a:p>
      </dsp:txBody>
      <dsp:txXfrm>
        <a:off x="2571" y="68095"/>
        <a:ext cx="2507456" cy="624850"/>
      </dsp:txXfrm>
    </dsp:sp>
    <dsp:sp modelId="{6FE74ED4-9FE1-4563-9828-9EEE9502B1E8}">
      <dsp:nvSpPr>
        <dsp:cNvPr id="0" name=""/>
        <dsp:cNvSpPr/>
      </dsp:nvSpPr>
      <dsp:spPr>
        <a:xfrm>
          <a:off x="2571" y="692946"/>
          <a:ext cx="2507456" cy="21976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Gill Sans MT" panose="020B0502020104020203" pitchFamily="34" charset="0"/>
            </a:rPr>
            <a:t>Restricted funds can only be spent on “allowable” expenses, even if those expenses are not the highest priority </a:t>
          </a:r>
        </a:p>
      </dsp:txBody>
      <dsp:txXfrm>
        <a:off x="2571" y="692946"/>
        <a:ext cx="2507456" cy="2197659"/>
      </dsp:txXfrm>
    </dsp:sp>
    <dsp:sp modelId="{82A90F9B-F956-4D27-9D14-4688E37F1F9A}">
      <dsp:nvSpPr>
        <dsp:cNvPr id="0" name=""/>
        <dsp:cNvSpPr/>
      </dsp:nvSpPr>
      <dsp:spPr>
        <a:xfrm>
          <a:off x="2861071" y="68095"/>
          <a:ext cx="2507456" cy="6248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latin typeface="Gill Sans MT" panose="020B0502020104020203" pitchFamily="34" charset="0"/>
            </a:rPr>
            <a:t>What defines an “allowable” expense?</a:t>
          </a:r>
        </a:p>
      </dsp:txBody>
      <dsp:txXfrm>
        <a:off x="2861071" y="68095"/>
        <a:ext cx="2507456" cy="624850"/>
      </dsp:txXfrm>
    </dsp:sp>
    <dsp:sp modelId="{6071FC44-A6CA-4B80-AC95-71081EF3C32D}">
      <dsp:nvSpPr>
        <dsp:cNvPr id="0" name=""/>
        <dsp:cNvSpPr/>
      </dsp:nvSpPr>
      <dsp:spPr>
        <a:xfrm>
          <a:off x="2861071" y="692946"/>
          <a:ext cx="2507456" cy="21976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>
              <a:latin typeface="Gill Sans MT" panose="020B0502020104020203" pitchFamily="34" charset="0"/>
            </a:rPr>
            <a:t>State &amp; Federal law dictate “allowable</a:t>
          </a:r>
          <a:r>
            <a:rPr lang="en-US" sz="1300" i="1" kern="1200">
              <a:latin typeface="Gill Sans MT" panose="020B0502020104020203" pitchFamily="34" charset="0"/>
            </a:rPr>
            <a:t>” </a:t>
          </a:r>
          <a:r>
            <a:rPr lang="en-US" sz="1300" kern="1200">
              <a:latin typeface="Gill Sans MT" panose="020B0502020104020203" pitchFamily="34" charset="0"/>
            </a:rPr>
            <a:t>expenses, even for General Fund dollars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>
              <a:latin typeface="Gill Sans MT" panose="020B0502020104020203" pitchFamily="34" charset="0"/>
            </a:rPr>
            <a:t>Administrative Rules can further clarify/restrict State law</a:t>
          </a:r>
        </a:p>
      </dsp:txBody>
      <dsp:txXfrm>
        <a:off x="2861071" y="692946"/>
        <a:ext cx="2507456" cy="2197659"/>
      </dsp:txXfrm>
    </dsp:sp>
    <dsp:sp modelId="{4AA82C1D-DD9D-4BF2-B68C-79586B4D7AE2}">
      <dsp:nvSpPr>
        <dsp:cNvPr id="0" name=""/>
        <dsp:cNvSpPr/>
      </dsp:nvSpPr>
      <dsp:spPr>
        <a:xfrm>
          <a:off x="5719571" y="68095"/>
          <a:ext cx="2507456" cy="6248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latin typeface="Gill Sans MT" panose="020B0502020104020203" pitchFamily="34" charset="0"/>
            </a:rPr>
            <a:t>What if you have a deficit in one fund and a surplus in another fund?</a:t>
          </a:r>
        </a:p>
      </dsp:txBody>
      <dsp:txXfrm>
        <a:off x="5719571" y="68095"/>
        <a:ext cx="2507456" cy="624850"/>
      </dsp:txXfrm>
    </dsp:sp>
    <dsp:sp modelId="{1F059F0D-3D53-426D-9C23-C9EBA06B618E}">
      <dsp:nvSpPr>
        <dsp:cNvPr id="0" name=""/>
        <dsp:cNvSpPr/>
      </dsp:nvSpPr>
      <dsp:spPr>
        <a:xfrm>
          <a:off x="5719571" y="692946"/>
          <a:ext cx="2507456" cy="21976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300" kern="1200">
              <a:latin typeface="Gill Sans MT" panose="020B0502020104020203" pitchFamily="34" charset="0"/>
            </a:rPr>
            <a:t>May not be able move money from one fund to another</a:t>
          </a:r>
          <a:endParaRPr lang="en-US" sz="1300" kern="1200">
            <a:latin typeface="Gill Sans MT" panose="020B0502020104020203" pitchFamily="34" charset="0"/>
          </a:endParaRP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300" kern="1200">
              <a:latin typeface="Gill Sans MT" panose="020B0502020104020203" pitchFamily="34" charset="0"/>
            </a:rPr>
            <a:t>Example 1: Cannot move Food &amp; Nutrition excess to General Fund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300" kern="1200">
              <a:latin typeface="Gill Sans MT" panose="020B0502020104020203" pitchFamily="34" charset="0"/>
            </a:rPr>
            <a:t>Example 2: Cannot move money from other funds to cover a negative Student Activity fund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300" kern="1200">
              <a:latin typeface="Gill Sans MT" panose="020B0502020104020203" pitchFamily="34" charset="0"/>
            </a:rPr>
            <a:t>If allowed to move funds, requires prior Board approval</a:t>
          </a:r>
        </a:p>
      </dsp:txBody>
      <dsp:txXfrm>
        <a:off x="5719571" y="692946"/>
        <a:ext cx="2507456" cy="21976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1DA48C-A297-402F-85DB-1CD930F62592}">
      <dsp:nvSpPr>
        <dsp:cNvPr id="0" name=""/>
        <dsp:cNvSpPr/>
      </dsp:nvSpPr>
      <dsp:spPr>
        <a:xfrm>
          <a:off x="2712618" y="943716"/>
          <a:ext cx="100279" cy="322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629"/>
              </a:lnTo>
              <a:lnTo>
                <a:pt x="100279" y="322629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521AE9-3F4D-44D2-BB03-DD637C459FA9}">
      <dsp:nvSpPr>
        <dsp:cNvPr id="0" name=""/>
        <dsp:cNvSpPr/>
      </dsp:nvSpPr>
      <dsp:spPr>
        <a:xfrm>
          <a:off x="1766644" y="438850"/>
          <a:ext cx="1213387" cy="1403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195"/>
              </a:lnTo>
              <a:lnTo>
                <a:pt x="1213387" y="70195"/>
              </a:lnTo>
              <a:lnTo>
                <a:pt x="1213387" y="140391"/>
              </a:lnTo>
            </a:path>
          </a:pathLst>
        </a:custGeom>
        <a:noFill/>
        <a:ln w="28575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</dsp:sp>
    <dsp:sp modelId="{0979CE8B-2AC5-4008-99C8-DB7CED606E30}">
      <dsp:nvSpPr>
        <dsp:cNvPr id="0" name=""/>
        <dsp:cNvSpPr/>
      </dsp:nvSpPr>
      <dsp:spPr>
        <a:xfrm>
          <a:off x="1903693" y="943716"/>
          <a:ext cx="100279" cy="322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629"/>
              </a:lnTo>
              <a:lnTo>
                <a:pt x="100279" y="322629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1AA34E-F303-48C1-AB56-8F1E94CF73FF}">
      <dsp:nvSpPr>
        <dsp:cNvPr id="0" name=""/>
        <dsp:cNvSpPr/>
      </dsp:nvSpPr>
      <dsp:spPr>
        <a:xfrm>
          <a:off x="1766644" y="438850"/>
          <a:ext cx="404462" cy="1403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195"/>
              </a:lnTo>
              <a:lnTo>
                <a:pt x="404462" y="70195"/>
              </a:lnTo>
              <a:lnTo>
                <a:pt x="404462" y="140391"/>
              </a:lnTo>
            </a:path>
          </a:pathLst>
        </a:custGeom>
        <a:noFill/>
        <a:ln w="28575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</dsp:sp>
    <dsp:sp modelId="{BFE1DB19-C3F6-4EAC-9322-B1017501E5ED}">
      <dsp:nvSpPr>
        <dsp:cNvPr id="0" name=""/>
        <dsp:cNvSpPr/>
      </dsp:nvSpPr>
      <dsp:spPr>
        <a:xfrm>
          <a:off x="1094768" y="943716"/>
          <a:ext cx="100279" cy="23420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2094"/>
              </a:lnTo>
              <a:lnTo>
                <a:pt x="100279" y="2342094"/>
              </a:lnTo>
            </a:path>
          </a:pathLst>
        </a:custGeom>
        <a:noFill/>
        <a:ln w="28575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</dsp:sp>
    <dsp:sp modelId="{BA8E00E7-7BBF-4052-9FDE-99F2F8415257}">
      <dsp:nvSpPr>
        <dsp:cNvPr id="0" name=""/>
        <dsp:cNvSpPr/>
      </dsp:nvSpPr>
      <dsp:spPr>
        <a:xfrm>
          <a:off x="1094768" y="943716"/>
          <a:ext cx="100279" cy="18372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7228"/>
              </a:lnTo>
              <a:lnTo>
                <a:pt x="100279" y="1837228"/>
              </a:lnTo>
            </a:path>
          </a:pathLst>
        </a:custGeom>
        <a:noFill/>
        <a:ln w="28575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</dsp:sp>
    <dsp:sp modelId="{4288DBF4-3A77-436D-9DD7-354A417D0CC8}">
      <dsp:nvSpPr>
        <dsp:cNvPr id="0" name=""/>
        <dsp:cNvSpPr/>
      </dsp:nvSpPr>
      <dsp:spPr>
        <a:xfrm>
          <a:off x="1094768" y="943716"/>
          <a:ext cx="100279" cy="13323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2361"/>
              </a:lnTo>
              <a:lnTo>
                <a:pt x="100279" y="1332361"/>
              </a:lnTo>
            </a:path>
          </a:pathLst>
        </a:custGeom>
        <a:noFill/>
        <a:ln w="28575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</dsp:sp>
    <dsp:sp modelId="{985FA8C6-C473-4193-BD19-EB97678E2F8B}">
      <dsp:nvSpPr>
        <dsp:cNvPr id="0" name=""/>
        <dsp:cNvSpPr/>
      </dsp:nvSpPr>
      <dsp:spPr>
        <a:xfrm>
          <a:off x="1094768" y="943716"/>
          <a:ext cx="100279" cy="8274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7495"/>
              </a:lnTo>
              <a:lnTo>
                <a:pt x="100279" y="827495"/>
              </a:lnTo>
            </a:path>
          </a:pathLst>
        </a:custGeom>
        <a:noFill/>
        <a:ln w="28575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</dsp:sp>
    <dsp:sp modelId="{ADDD5C38-FEF1-4C6A-BEB7-146050B90C12}">
      <dsp:nvSpPr>
        <dsp:cNvPr id="0" name=""/>
        <dsp:cNvSpPr/>
      </dsp:nvSpPr>
      <dsp:spPr>
        <a:xfrm>
          <a:off x="1094768" y="943716"/>
          <a:ext cx="100279" cy="322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629"/>
              </a:lnTo>
              <a:lnTo>
                <a:pt x="100279" y="322629"/>
              </a:lnTo>
            </a:path>
          </a:pathLst>
        </a:custGeom>
        <a:noFill/>
        <a:ln w="28575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</dsp:sp>
    <dsp:sp modelId="{2481B0EC-59B3-42B1-8E3D-32F423992110}">
      <dsp:nvSpPr>
        <dsp:cNvPr id="0" name=""/>
        <dsp:cNvSpPr/>
      </dsp:nvSpPr>
      <dsp:spPr>
        <a:xfrm>
          <a:off x="1362181" y="438850"/>
          <a:ext cx="404462" cy="140391"/>
        </a:xfrm>
        <a:custGeom>
          <a:avLst/>
          <a:gdLst/>
          <a:ahLst/>
          <a:cxnLst/>
          <a:rect l="0" t="0" r="0" b="0"/>
          <a:pathLst>
            <a:path>
              <a:moveTo>
                <a:pt x="404462" y="0"/>
              </a:moveTo>
              <a:lnTo>
                <a:pt x="404462" y="70195"/>
              </a:lnTo>
              <a:lnTo>
                <a:pt x="0" y="70195"/>
              </a:lnTo>
              <a:lnTo>
                <a:pt x="0" y="140391"/>
              </a:lnTo>
            </a:path>
          </a:pathLst>
        </a:custGeom>
        <a:noFill/>
        <a:ln w="28575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</dsp:sp>
    <dsp:sp modelId="{E5429AD9-8B23-435C-84A7-3FDEB00E4955}">
      <dsp:nvSpPr>
        <dsp:cNvPr id="0" name=""/>
        <dsp:cNvSpPr/>
      </dsp:nvSpPr>
      <dsp:spPr>
        <a:xfrm>
          <a:off x="285843" y="943716"/>
          <a:ext cx="100279" cy="322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629"/>
              </a:lnTo>
              <a:lnTo>
                <a:pt x="100279" y="322629"/>
              </a:lnTo>
            </a:path>
          </a:pathLst>
        </a:custGeom>
        <a:noFill/>
        <a:ln w="28575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</dsp:sp>
    <dsp:sp modelId="{BF0E98B5-2583-44E5-9259-249CBF55E917}">
      <dsp:nvSpPr>
        <dsp:cNvPr id="0" name=""/>
        <dsp:cNvSpPr/>
      </dsp:nvSpPr>
      <dsp:spPr>
        <a:xfrm>
          <a:off x="553256" y="438850"/>
          <a:ext cx="1213387" cy="140391"/>
        </a:xfrm>
        <a:custGeom>
          <a:avLst/>
          <a:gdLst/>
          <a:ahLst/>
          <a:cxnLst/>
          <a:rect l="0" t="0" r="0" b="0"/>
          <a:pathLst>
            <a:path>
              <a:moveTo>
                <a:pt x="1213387" y="0"/>
              </a:moveTo>
              <a:lnTo>
                <a:pt x="1213387" y="70195"/>
              </a:lnTo>
              <a:lnTo>
                <a:pt x="0" y="70195"/>
              </a:lnTo>
              <a:lnTo>
                <a:pt x="0" y="140391"/>
              </a:lnTo>
            </a:path>
          </a:pathLst>
        </a:custGeom>
        <a:noFill/>
        <a:ln w="28575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</dsp:sp>
    <dsp:sp modelId="{7F9CF716-457D-4C47-B484-6FCD6F7212D0}">
      <dsp:nvSpPr>
        <dsp:cNvPr id="0" name=""/>
        <dsp:cNvSpPr/>
      </dsp:nvSpPr>
      <dsp:spPr>
        <a:xfrm>
          <a:off x="1432377" y="1482"/>
          <a:ext cx="668533" cy="437367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chemeClr val="tx1"/>
              </a:solidFill>
              <a:latin typeface="Gill Sans MT" panose="020B0502020104020203" pitchFamily="34" charset="0"/>
            </a:rPr>
            <a:t>Governmental Funds</a:t>
          </a:r>
        </a:p>
      </dsp:txBody>
      <dsp:txXfrm>
        <a:off x="1432377" y="1482"/>
        <a:ext cx="668533" cy="437367"/>
      </dsp:txXfrm>
    </dsp:sp>
    <dsp:sp modelId="{5B2286BF-7875-4827-912A-F0ECAF419A45}">
      <dsp:nvSpPr>
        <dsp:cNvPr id="0" name=""/>
        <dsp:cNvSpPr/>
      </dsp:nvSpPr>
      <dsp:spPr>
        <a:xfrm>
          <a:off x="218989" y="579242"/>
          <a:ext cx="668533" cy="364474"/>
        </a:xfrm>
        <a:prstGeom prst="rect">
          <a:avLst/>
        </a:prstGeom>
        <a:solidFill>
          <a:schemeClr val="accent5"/>
        </a:solidFill>
        <a:ln w="9525" cap="flat" cmpd="sng" algn="ctr">
          <a:solidFill>
            <a:schemeClr val="accent5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latin typeface="Gill Sans MT" panose="020B0502020104020203" pitchFamily="34" charset="0"/>
            </a:rPr>
            <a:t>Operating Fund</a:t>
          </a:r>
        </a:p>
      </dsp:txBody>
      <dsp:txXfrm>
        <a:off x="218989" y="579242"/>
        <a:ext cx="668533" cy="364474"/>
      </dsp:txXfrm>
    </dsp:sp>
    <dsp:sp modelId="{BCB64569-98D0-41CD-BA94-86FFCF84FF54}">
      <dsp:nvSpPr>
        <dsp:cNvPr id="0" name=""/>
        <dsp:cNvSpPr/>
      </dsp:nvSpPr>
      <dsp:spPr>
        <a:xfrm>
          <a:off x="386123" y="1084108"/>
          <a:ext cx="668533" cy="364474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latin typeface="Gill Sans MT" panose="020B0502020104020203" pitchFamily="34" charset="0"/>
            </a:rPr>
            <a:t>General </a:t>
          </a:r>
        </a:p>
      </dsp:txBody>
      <dsp:txXfrm>
        <a:off x="386123" y="1084108"/>
        <a:ext cx="668533" cy="364474"/>
      </dsp:txXfrm>
    </dsp:sp>
    <dsp:sp modelId="{3CCD34D5-052A-48B5-8FD6-576C38F6B9DC}">
      <dsp:nvSpPr>
        <dsp:cNvPr id="0" name=""/>
        <dsp:cNvSpPr/>
      </dsp:nvSpPr>
      <dsp:spPr>
        <a:xfrm>
          <a:off x="1027915" y="579242"/>
          <a:ext cx="668533" cy="364474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9525" cap="flat" cmpd="sng" algn="ctr">
          <a:solidFill>
            <a:schemeClr val="accent5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latin typeface="Gill Sans MT" panose="020B0502020104020203" pitchFamily="34" charset="0"/>
            </a:rPr>
            <a:t>Special Revenue Funds</a:t>
          </a:r>
        </a:p>
      </dsp:txBody>
      <dsp:txXfrm>
        <a:off x="1027915" y="579242"/>
        <a:ext cx="668533" cy="364474"/>
      </dsp:txXfrm>
    </dsp:sp>
    <dsp:sp modelId="{E7BB2B7C-AC83-43F0-A3BE-027CFF103D69}">
      <dsp:nvSpPr>
        <dsp:cNvPr id="0" name=""/>
        <dsp:cNvSpPr/>
      </dsp:nvSpPr>
      <dsp:spPr>
        <a:xfrm>
          <a:off x="1195048" y="1084108"/>
          <a:ext cx="668533" cy="364474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latin typeface="Gill Sans MT" panose="020B0502020104020203" pitchFamily="34" charset="0"/>
            </a:rPr>
            <a:t>Management</a:t>
          </a:r>
        </a:p>
      </dsp:txBody>
      <dsp:txXfrm>
        <a:off x="1195048" y="1084108"/>
        <a:ext cx="668533" cy="364474"/>
      </dsp:txXfrm>
    </dsp:sp>
    <dsp:sp modelId="{416E51A1-F119-4A6E-BBAE-FCDD95CAD8BA}">
      <dsp:nvSpPr>
        <dsp:cNvPr id="0" name=""/>
        <dsp:cNvSpPr/>
      </dsp:nvSpPr>
      <dsp:spPr>
        <a:xfrm>
          <a:off x="1195048" y="1588975"/>
          <a:ext cx="668533" cy="364474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latin typeface="Gill Sans MT" panose="020B0502020104020203" pitchFamily="34" charset="0"/>
            </a:rPr>
            <a:t>PPEL</a:t>
          </a:r>
        </a:p>
      </dsp:txBody>
      <dsp:txXfrm>
        <a:off x="1195048" y="1588975"/>
        <a:ext cx="668533" cy="364474"/>
      </dsp:txXfrm>
    </dsp:sp>
    <dsp:sp modelId="{BCB0A2A1-F475-4543-BE12-231ACFF76B10}">
      <dsp:nvSpPr>
        <dsp:cNvPr id="0" name=""/>
        <dsp:cNvSpPr/>
      </dsp:nvSpPr>
      <dsp:spPr>
        <a:xfrm>
          <a:off x="1195048" y="2093841"/>
          <a:ext cx="668533" cy="364474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latin typeface="Gill Sans MT" panose="020B0502020104020203" pitchFamily="34" charset="0"/>
            </a:rPr>
            <a:t>PERL</a:t>
          </a:r>
        </a:p>
      </dsp:txBody>
      <dsp:txXfrm>
        <a:off x="1195048" y="2093841"/>
        <a:ext cx="668533" cy="364474"/>
      </dsp:txXfrm>
    </dsp:sp>
    <dsp:sp modelId="{9C155D8C-4634-4A4D-BEEE-FFD6FE215BCA}">
      <dsp:nvSpPr>
        <dsp:cNvPr id="0" name=""/>
        <dsp:cNvSpPr/>
      </dsp:nvSpPr>
      <dsp:spPr>
        <a:xfrm>
          <a:off x="1195048" y="2598707"/>
          <a:ext cx="668533" cy="364474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latin typeface="Gill Sans MT" panose="020B0502020104020203" pitchFamily="34" charset="0"/>
            </a:rPr>
            <a:t>Student Activity</a:t>
          </a:r>
        </a:p>
      </dsp:txBody>
      <dsp:txXfrm>
        <a:off x="1195048" y="2598707"/>
        <a:ext cx="668533" cy="364474"/>
      </dsp:txXfrm>
    </dsp:sp>
    <dsp:sp modelId="{0AE9A6E9-A1AC-4DA4-BCFE-CF8B78CA4C73}">
      <dsp:nvSpPr>
        <dsp:cNvPr id="0" name=""/>
        <dsp:cNvSpPr/>
      </dsp:nvSpPr>
      <dsp:spPr>
        <a:xfrm>
          <a:off x="1195048" y="3103574"/>
          <a:ext cx="668533" cy="364474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latin typeface="Gill Sans MT" panose="020B0502020104020203" pitchFamily="34" charset="0"/>
            </a:rPr>
            <a:t>Governmental Trust</a:t>
          </a:r>
        </a:p>
      </dsp:txBody>
      <dsp:txXfrm>
        <a:off x="1195048" y="3103574"/>
        <a:ext cx="668533" cy="364474"/>
      </dsp:txXfrm>
    </dsp:sp>
    <dsp:sp modelId="{5FF37639-4854-4D11-A31D-7C026AE6473B}">
      <dsp:nvSpPr>
        <dsp:cNvPr id="0" name=""/>
        <dsp:cNvSpPr/>
      </dsp:nvSpPr>
      <dsp:spPr>
        <a:xfrm>
          <a:off x="1836840" y="579242"/>
          <a:ext cx="668533" cy="364474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9525" cap="flat" cmpd="sng" algn="ctr">
          <a:solidFill>
            <a:schemeClr val="accent5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latin typeface="Gill Sans MT" panose="020B0502020104020203" pitchFamily="34" charset="0"/>
            </a:rPr>
            <a:t>Capital Projects Fund</a:t>
          </a:r>
        </a:p>
      </dsp:txBody>
      <dsp:txXfrm>
        <a:off x="1836840" y="579242"/>
        <a:ext cx="668533" cy="364474"/>
      </dsp:txXfrm>
    </dsp:sp>
    <dsp:sp modelId="{F351CC3D-6CDB-4935-970A-CA9895BF8A33}">
      <dsp:nvSpPr>
        <dsp:cNvPr id="0" name=""/>
        <dsp:cNvSpPr/>
      </dsp:nvSpPr>
      <dsp:spPr>
        <a:xfrm>
          <a:off x="2003973" y="1084108"/>
          <a:ext cx="668533" cy="364474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latin typeface="Gill Sans MT" panose="020B0502020104020203" pitchFamily="34" charset="0"/>
            </a:rPr>
            <a:t>SAVE (Statewide Penny)</a:t>
          </a:r>
        </a:p>
      </dsp:txBody>
      <dsp:txXfrm>
        <a:off x="2003973" y="1084108"/>
        <a:ext cx="668533" cy="364474"/>
      </dsp:txXfrm>
    </dsp:sp>
    <dsp:sp modelId="{24CA05EB-0F8A-4068-A349-D0B7B74BF946}">
      <dsp:nvSpPr>
        <dsp:cNvPr id="0" name=""/>
        <dsp:cNvSpPr/>
      </dsp:nvSpPr>
      <dsp:spPr>
        <a:xfrm>
          <a:off x="2645765" y="579242"/>
          <a:ext cx="668533" cy="364474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9525" cap="flat" cmpd="sng" algn="ctr">
          <a:solidFill>
            <a:schemeClr val="accent5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latin typeface="Gill Sans MT" panose="020B0502020104020203" pitchFamily="34" charset="0"/>
            </a:rPr>
            <a:t>Debt Service Fund</a:t>
          </a:r>
        </a:p>
      </dsp:txBody>
      <dsp:txXfrm>
        <a:off x="2645765" y="579242"/>
        <a:ext cx="668533" cy="364474"/>
      </dsp:txXfrm>
    </dsp:sp>
    <dsp:sp modelId="{E5A3C9A3-36DD-4230-9C12-19B45C7233D4}">
      <dsp:nvSpPr>
        <dsp:cNvPr id="0" name=""/>
        <dsp:cNvSpPr/>
      </dsp:nvSpPr>
      <dsp:spPr>
        <a:xfrm>
          <a:off x="2812898" y="1084108"/>
          <a:ext cx="668533" cy="364474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latin typeface="Gill Sans MT" panose="020B0502020104020203" pitchFamily="34" charset="0"/>
            </a:rPr>
            <a:t>Debt Service</a:t>
          </a:r>
        </a:p>
      </dsp:txBody>
      <dsp:txXfrm>
        <a:off x="2812898" y="1084108"/>
        <a:ext cx="668533" cy="3644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C666BE-53A2-426C-AA62-D31B808412E7}">
      <dsp:nvSpPr>
        <dsp:cNvPr id="0" name=""/>
        <dsp:cNvSpPr/>
      </dsp:nvSpPr>
      <dsp:spPr>
        <a:xfrm>
          <a:off x="383110" y="1013826"/>
          <a:ext cx="128959" cy="1420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0759"/>
              </a:lnTo>
              <a:lnTo>
                <a:pt x="128959" y="1420759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7FF885-9839-45EB-BFF9-D475F9FE111B}">
      <dsp:nvSpPr>
        <dsp:cNvPr id="0" name=""/>
        <dsp:cNvSpPr/>
      </dsp:nvSpPr>
      <dsp:spPr>
        <a:xfrm>
          <a:off x="383110" y="1013826"/>
          <a:ext cx="128959" cy="888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8564"/>
              </a:lnTo>
              <a:lnTo>
                <a:pt x="128959" y="888564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63C211-6A61-4E47-98F8-136C246F4FFE}">
      <dsp:nvSpPr>
        <dsp:cNvPr id="0" name=""/>
        <dsp:cNvSpPr/>
      </dsp:nvSpPr>
      <dsp:spPr>
        <a:xfrm>
          <a:off x="383110" y="1013826"/>
          <a:ext cx="128959" cy="356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6369"/>
              </a:lnTo>
              <a:lnTo>
                <a:pt x="128959" y="356369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93CAF6-3A6A-4AB6-812C-00458B9D7891}">
      <dsp:nvSpPr>
        <dsp:cNvPr id="0" name=""/>
        <dsp:cNvSpPr/>
      </dsp:nvSpPr>
      <dsp:spPr>
        <a:xfrm>
          <a:off x="681282" y="452984"/>
          <a:ext cx="91440" cy="1805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0543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BB64AA-FF65-4039-85D2-9C4614633351}">
      <dsp:nvSpPr>
        <dsp:cNvPr id="0" name=""/>
        <dsp:cNvSpPr/>
      </dsp:nvSpPr>
      <dsp:spPr>
        <a:xfrm>
          <a:off x="297136" y="194"/>
          <a:ext cx="859731" cy="452790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solidFill>
                <a:schemeClr val="tx1"/>
              </a:solidFill>
              <a:latin typeface="Gill Sans MT" panose="020B0502020104020203" pitchFamily="34" charset="0"/>
            </a:rPr>
            <a:t>Fiduciary Funds</a:t>
          </a:r>
        </a:p>
      </dsp:txBody>
      <dsp:txXfrm>
        <a:off x="297136" y="194"/>
        <a:ext cx="859731" cy="452790"/>
      </dsp:txXfrm>
    </dsp:sp>
    <dsp:sp modelId="{AF59E71D-2CB7-4B6A-8812-626224634068}">
      <dsp:nvSpPr>
        <dsp:cNvPr id="0" name=""/>
        <dsp:cNvSpPr/>
      </dsp:nvSpPr>
      <dsp:spPr>
        <a:xfrm>
          <a:off x="297136" y="633528"/>
          <a:ext cx="859731" cy="38029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9525" cap="flat" cmpd="sng" algn="ctr">
          <a:solidFill>
            <a:schemeClr val="accent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latin typeface="Gill Sans MT" panose="020B0502020104020203" pitchFamily="34" charset="0"/>
            </a:rPr>
            <a:t>Trust Funds</a:t>
          </a:r>
        </a:p>
      </dsp:txBody>
      <dsp:txXfrm>
        <a:off x="297136" y="633528"/>
        <a:ext cx="859731" cy="380297"/>
      </dsp:txXfrm>
    </dsp:sp>
    <dsp:sp modelId="{CDCA986C-4268-4728-982E-EE4CA4C0AA4A}">
      <dsp:nvSpPr>
        <dsp:cNvPr id="0" name=""/>
        <dsp:cNvSpPr/>
      </dsp:nvSpPr>
      <dsp:spPr>
        <a:xfrm>
          <a:off x="512069" y="1194369"/>
          <a:ext cx="859731" cy="351651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latin typeface="Gill Sans MT" panose="020B0502020104020203" pitchFamily="34" charset="0"/>
            </a:rPr>
            <a:t>Private Purpose</a:t>
          </a:r>
        </a:p>
      </dsp:txBody>
      <dsp:txXfrm>
        <a:off x="512069" y="1194369"/>
        <a:ext cx="859731" cy="351651"/>
      </dsp:txXfrm>
    </dsp:sp>
    <dsp:sp modelId="{904DB793-2E9C-4C6A-B6FD-80A1C074E1BF}">
      <dsp:nvSpPr>
        <dsp:cNvPr id="0" name=""/>
        <dsp:cNvSpPr/>
      </dsp:nvSpPr>
      <dsp:spPr>
        <a:xfrm>
          <a:off x="512069" y="1726564"/>
          <a:ext cx="859731" cy="351651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latin typeface="Gill Sans MT" panose="020B0502020104020203" pitchFamily="34" charset="0"/>
            </a:rPr>
            <a:t>Pension</a:t>
          </a:r>
        </a:p>
      </dsp:txBody>
      <dsp:txXfrm>
        <a:off x="512069" y="1726564"/>
        <a:ext cx="859731" cy="351651"/>
      </dsp:txXfrm>
    </dsp:sp>
    <dsp:sp modelId="{D75A4D53-BB09-41D5-B015-66A7C5421B8B}">
      <dsp:nvSpPr>
        <dsp:cNvPr id="0" name=""/>
        <dsp:cNvSpPr/>
      </dsp:nvSpPr>
      <dsp:spPr>
        <a:xfrm>
          <a:off x="512069" y="2258759"/>
          <a:ext cx="859731" cy="351651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latin typeface="Gill Sans MT" panose="020B0502020104020203" pitchFamily="34" charset="0"/>
            </a:rPr>
            <a:t>Custodial (i.e., 91 funds / Agency)</a:t>
          </a:r>
        </a:p>
      </dsp:txBody>
      <dsp:txXfrm>
        <a:off x="512069" y="2258759"/>
        <a:ext cx="859731" cy="3516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F0BC89-0FC3-4610-8702-679A65FD9951}">
      <dsp:nvSpPr>
        <dsp:cNvPr id="0" name=""/>
        <dsp:cNvSpPr/>
      </dsp:nvSpPr>
      <dsp:spPr>
        <a:xfrm>
          <a:off x="1007895" y="811091"/>
          <a:ext cx="101136" cy="11802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0246"/>
              </a:lnTo>
              <a:lnTo>
                <a:pt x="101136" y="1180246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710231-D20A-49E9-BD6A-1F0DCBF1009E}">
      <dsp:nvSpPr>
        <dsp:cNvPr id="0" name=""/>
        <dsp:cNvSpPr/>
      </dsp:nvSpPr>
      <dsp:spPr>
        <a:xfrm>
          <a:off x="1007895" y="811091"/>
          <a:ext cx="101136" cy="7364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6466"/>
              </a:lnTo>
              <a:lnTo>
                <a:pt x="101136" y="736466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D1D349-53E4-4B1D-A4D0-346AF55F1652}">
      <dsp:nvSpPr>
        <dsp:cNvPr id="0" name=""/>
        <dsp:cNvSpPr/>
      </dsp:nvSpPr>
      <dsp:spPr>
        <a:xfrm>
          <a:off x="1007895" y="811091"/>
          <a:ext cx="101136" cy="292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685"/>
              </a:lnTo>
              <a:lnTo>
                <a:pt x="101136" y="292685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09AF5F-8E5A-4F04-BA4C-BB58537E6E8A}">
      <dsp:nvSpPr>
        <dsp:cNvPr id="0" name=""/>
        <dsp:cNvSpPr/>
      </dsp:nvSpPr>
      <dsp:spPr>
        <a:xfrm>
          <a:off x="869675" y="364054"/>
          <a:ext cx="407917" cy="141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795"/>
              </a:lnTo>
              <a:lnTo>
                <a:pt x="407917" y="70795"/>
              </a:lnTo>
              <a:lnTo>
                <a:pt x="407917" y="141591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DCC266-1E75-4E77-8CB6-64D9133537F9}">
      <dsp:nvSpPr>
        <dsp:cNvPr id="0" name=""/>
        <dsp:cNvSpPr/>
      </dsp:nvSpPr>
      <dsp:spPr>
        <a:xfrm>
          <a:off x="192060" y="811091"/>
          <a:ext cx="101136" cy="20852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5274"/>
              </a:lnTo>
              <a:lnTo>
                <a:pt x="101136" y="2085274"/>
              </a:lnTo>
            </a:path>
          </a:pathLst>
        </a:custGeom>
        <a:noFill/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DDD03D-0960-45F5-AB47-FE2EA074474D}">
      <dsp:nvSpPr>
        <dsp:cNvPr id="0" name=""/>
        <dsp:cNvSpPr/>
      </dsp:nvSpPr>
      <dsp:spPr>
        <a:xfrm>
          <a:off x="192060" y="811091"/>
          <a:ext cx="101136" cy="16240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4027"/>
              </a:lnTo>
              <a:lnTo>
                <a:pt x="101136" y="1624027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8665CB-82D3-407E-8574-86D4707B106E}">
      <dsp:nvSpPr>
        <dsp:cNvPr id="0" name=""/>
        <dsp:cNvSpPr/>
      </dsp:nvSpPr>
      <dsp:spPr>
        <a:xfrm>
          <a:off x="192060" y="811091"/>
          <a:ext cx="101136" cy="11802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0246"/>
              </a:lnTo>
              <a:lnTo>
                <a:pt x="101136" y="1180246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A06F7A-14E2-4306-AA61-F7467DBD326C}">
      <dsp:nvSpPr>
        <dsp:cNvPr id="0" name=""/>
        <dsp:cNvSpPr/>
      </dsp:nvSpPr>
      <dsp:spPr>
        <a:xfrm>
          <a:off x="192060" y="811091"/>
          <a:ext cx="101136" cy="7364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6466"/>
              </a:lnTo>
              <a:lnTo>
                <a:pt x="101136" y="736466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BEB2A1-4D8E-488B-BFCC-FCB02BF182FA}">
      <dsp:nvSpPr>
        <dsp:cNvPr id="0" name=""/>
        <dsp:cNvSpPr/>
      </dsp:nvSpPr>
      <dsp:spPr>
        <a:xfrm>
          <a:off x="192060" y="811091"/>
          <a:ext cx="101136" cy="292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685"/>
              </a:lnTo>
              <a:lnTo>
                <a:pt x="101136" y="292685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30BB58-5B65-46A9-B16A-DF5F3AB51765}">
      <dsp:nvSpPr>
        <dsp:cNvPr id="0" name=""/>
        <dsp:cNvSpPr/>
      </dsp:nvSpPr>
      <dsp:spPr>
        <a:xfrm>
          <a:off x="461758" y="364054"/>
          <a:ext cx="407917" cy="141591"/>
        </a:xfrm>
        <a:custGeom>
          <a:avLst/>
          <a:gdLst/>
          <a:ahLst/>
          <a:cxnLst/>
          <a:rect l="0" t="0" r="0" b="0"/>
          <a:pathLst>
            <a:path>
              <a:moveTo>
                <a:pt x="407917" y="0"/>
              </a:moveTo>
              <a:lnTo>
                <a:pt x="407917" y="70795"/>
              </a:lnTo>
              <a:lnTo>
                <a:pt x="0" y="70795"/>
              </a:lnTo>
              <a:lnTo>
                <a:pt x="0" y="141591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339E65-95BB-48AD-84B9-34904641F4C1}">
      <dsp:nvSpPr>
        <dsp:cNvPr id="0" name=""/>
        <dsp:cNvSpPr/>
      </dsp:nvSpPr>
      <dsp:spPr>
        <a:xfrm>
          <a:off x="532553" y="873"/>
          <a:ext cx="674243" cy="363181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accent4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solidFill>
                <a:schemeClr val="tx1"/>
              </a:solidFill>
              <a:latin typeface="Gill Sans MT" panose="020B0502020104020203" pitchFamily="34" charset="0"/>
            </a:rPr>
            <a:t>Proprietary Funds</a:t>
          </a:r>
        </a:p>
      </dsp:txBody>
      <dsp:txXfrm>
        <a:off x="532553" y="873"/>
        <a:ext cx="674243" cy="363181"/>
      </dsp:txXfrm>
    </dsp:sp>
    <dsp:sp modelId="{24888D3A-5195-49E3-AAEC-B4978BFA78EE}">
      <dsp:nvSpPr>
        <dsp:cNvPr id="0" name=""/>
        <dsp:cNvSpPr/>
      </dsp:nvSpPr>
      <dsp:spPr>
        <a:xfrm>
          <a:off x="124636" y="505645"/>
          <a:ext cx="674243" cy="305445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solidFill>
            <a:schemeClr val="accent4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latin typeface="Gill Sans MT" panose="020B0502020104020203" pitchFamily="34" charset="0"/>
            </a:rPr>
            <a:t>Enterprise Funds</a:t>
          </a:r>
        </a:p>
      </dsp:txBody>
      <dsp:txXfrm>
        <a:off x="124636" y="505645"/>
        <a:ext cx="674243" cy="305445"/>
      </dsp:txXfrm>
    </dsp:sp>
    <dsp:sp modelId="{FA2C2ADE-7EAB-4C38-B9CD-E70736E56053}">
      <dsp:nvSpPr>
        <dsp:cNvPr id="0" name=""/>
        <dsp:cNvSpPr/>
      </dsp:nvSpPr>
      <dsp:spPr>
        <a:xfrm>
          <a:off x="293197" y="952682"/>
          <a:ext cx="674243" cy="30218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latin typeface="Gill Sans MT" panose="020B0502020104020203" pitchFamily="34" charset="0"/>
            </a:rPr>
            <a:t>Food &amp; Nutrition</a:t>
          </a:r>
        </a:p>
      </dsp:txBody>
      <dsp:txXfrm>
        <a:off x="293197" y="952682"/>
        <a:ext cx="674243" cy="302189"/>
      </dsp:txXfrm>
    </dsp:sp>
    <dsp:sp modelId="{2BA2FE8B-00CB-490F-B276-A3FAA35EB3EF}">
      <dsp:nvSpPr>
        <dsp:cNvPr id="0" name=""/>
        <dsp:cNvSpPr/>
      </dsp:nvSpPr>
      <dsp:spPr>
        <a:xfrm>
          <a:off x="293197" y="1396463"/>
          <a:ext cx="674243" cy="30218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latin typeface="Gill Sans MT" panose="020B0502020104020203" pitchFamily="34" charset="0"/>
            </a:rPr>
            <a:t>Child Care</a:t>
          </a:r>
        </a:p>
      </dsp:txBody>
      <dsp:txXfrm>
        <a:off x="293197" y="1396463"/>
        <a:ext cx="674243" cy="302189"/>
      </dsp:txXfrm>
    </dsp:sp>
    <dsp:sp modelId="{D996ABD7-598C-49E3-81E3-E67CE373AB6C}">
      <dsp:nvSpPr>
        <dsp:cNvPr id="0" name=""/>
        <dsp:cNvSpPr/>
      </dsp:nvSpPr>
      <dsp:spPr>
        <a:xfrm>
          <a:off x="293197" y="1840243"/>
          <a:ext cx="674243" cy="30218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latin typeface="Gill Sans MT" panose="020B0502020104020203" pitchFamily="34" charset="0"/>
            </a:rPr>
            <a:t>Home Building</a:t>
          </a:r>
        </a:p>
      </dsp:txBody>
      <dsp:txXfrm>
        <a:off x="293197" y="1840243"/>
        <a:ext cx="674243" cy="302189"/>
      </dsp:txXfrm>
    </dsp:sp>
    <dsp:sp modelId="{934942CE-5327-45A4-8080-F01781F82692}">
      <dsp:nvSpPr>
        <dsp:cNvPr id="0" name=""/>
        <dsp:cNvSpPr/>
      </dsp:nvSpPr>
      <dsp:spPr>
        <a:xfrm>
          <a:off x="293197" y="2284024"/>
          <a:ext cx="674243" cy="30218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latin typeface="Gill Sans MT" panose="020B0502020104020203" pitchFamily="34" charset="0"/>
            </a:rPr>
            <a:t>Student Auto Body/Mechanic</a:t>
          </a:r>
        </a:p>
      </dsp:txBody>
      <dsp:txXfrm>
        <a:off x="293197" y="2284024"/>
        <a:ext cx="674243" cy="302189"/>
      </dsp:txXfrm>
    </dsp:sp>
    <dsp:sp modelId="{94962709-750F-45C3-B7A0-D3898EEC44F7}">
      <dsp:nvSpPr>
        <dsp:cNvPr id="0" name=""/>
        <dsp:cNvSpPr/>
      </dsp:nvSpPr>
      <dsp:spPr>
        <a:xfrm>
          <a:off x="293197" y="2727804"/>
          <a:ext cx="674243" cy="337121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latin typeface="Gill Sans MT" panose="020B0502020104020203" pitchFamily="34" charset="0"/>
            </a:rPr>
            <a:t>Ag Store</a:t>
          </a:r>
        </a:p>
      </dsp:txBody>
      <dsp:txXfrm>
        <a:off x="293197" y="2727804"/>
        <a:ext cx="674243" cy="337121"/>
      </dsp:txXfrm>
    </dsp:sp>
    <dsp:sp modelId="{2DD3A139-4E51-4136-8EA5-BF50C5835064}">
      <dsp:nvSpPr>
        <dsp:cNvPr id="0" name=""/>
        <dsp:cNvSpPr/>
      </dsp:nvSpPr>
      <dsp:spPr>
        <a:xfrm>
          <a:off x="940471" y="505645"/>
          <a:ext cx="674243" cy="305445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solidFill>
            <a:schemeClr val="accent4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latin typeface="Gill Sans MT" panose="020B0502020104020203" pitchFamily="34" charset="0"/>
            </a:rPr>
            <a:t>Internal Service Funds</a:t>
          </a:r>
        </a:p>
      </dsp:txBody>
      <dsp:txXfrm>
        <a:off x="940471" y="505645"/>
        <a:ext cx="674243" cy="305445"/>
      </dsp:txXfrm>
    </dsp:sp>
    <dsp:sp modelId="{EABD702A-031A-4385-A7E5-9B74FF4A6F28}">
      <dsp:nvSpPr>
        <dsp:cNvPr id="0" name=""/>
        <dsp:cNvSpPr/>
      </dsp:nvSpPr>
      <dsp:spPr>
        <a:xfrm>
          <a:off x="1109032" y="952682"/>
          <a:ext cx="674243" cy="30218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latin typeface="Gill Sans MT" panose="020B0502020104020203" pitchFamily="34" charset="0"/>
            </a:rPr>
            <a:t>Self-Insurance</a:t>
          </a:r>
        </a:p>
      </dsp:txBody>
      <dsp:txXfrm>
        <a:off x="1109032" y="952682"/>
        <a:ext cx="674243" cy="302189"/>
      </dsp:txXfrm>
    </dsp:sp>
    <dsp:sp modelId="{2D76A327-AFA7-4A00-9823-3C928A612858}">
      <dsp:nvSpPr>
        <dsp:cNvPr id="0" name=""/>
        <dsp:cNvSpPr/>
      </dsp:nvSpPr>
      <dsp:spPr>
        <a:xfrm>
          <a:off x="1109032" y="1396463"/>
          <a:ext cx="674243" cy="30218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latin typeface="Gill Sans MT" panose="020B0502020104020203" pitchFamily="34" charset="0"/>
            </a:rPr>
            <a:t>Risk Management</a:t>
          </a:r>
        </a:p>
      </dsp:txBody>
      <dsp:txXfrm>
        <a:off x="1109032" y="1396463"/>
        <a:ext cx="674243" cy="302189"/>
      </dsp:txXfrm>
    </dsp:sp>
    <dsp:sp modelId="{18185B17-E97C-4AB7-8A47-C4FA44A68BF3}">
      <dsp:nvSpPr>
        <dsp:cNvPr id="0" name=""/>
        <dsp:cNvSpPr/>
      </dsp:nvSpPr>
      <dsp:spPr>
        <a:xfrm>
          <a:off x="1109032" y="1840243"/>
          <a:ext cx="674243" cy="30218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latin typeface="Gill Sans MT" panose="020B0502020104020203" pitchFamily="34" charset="0"/>
            </a:rPr>
            <a:t>Print Shop</a:t>
          </a:r>
        </a:p>
      </dsp:txBody>
      <dsp:txXfrm>
        <a:off x="1109032" y="1840243"/>
        <a:ext cx="674243" cy="3021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0.42119</cdr:x>
      <cdr:y>0.13721</cdr:y>
    </cdr:from>
    <cdr:to>
      <cdr:x>0.82829</cdr:x>
      <cdr:y>0.2358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597A391-006F-6AA9-7341-25EF9FC33384}"/>
            </a:ext>
          </a:extLst>
        </cdr:cNvPr>
        <cdr:cNvSpPr txBox="1"/>
      </cdr:nvSpPr>
      <cdr:spPr>
        <a:xfrm xmlns:a="http://schemas.openxmlformats.org/drawingml/2006/main">
          <a:off x="3648834" y="467254"/>
          <a:ext cx="3526769" cy="3357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dirty="0">
              <a:solidFill>
                <a:schemeClr val="accent5"/>
              </a:solidFill>
              <a:latin typeface="Gill Sans MT" panose="020B0502020104020203" pitchFamily="34" charset="0"/>
            </a:rPr>
            <a:t>1995 – 2014 Average Growth: 2.93%</a:t>
          </a:r>
          <a:r>
            <a:rPr lang="en-US" sz="1000" dirty="0">
              <a:solidFill>
                <a:srgbClr val="838383"/>
              </a:solidFill>
              <a:latin typeface="Gill Sans MT" panose="020B0502020104020203" pitchFamily="34" charset="0"/>
            </a:rPr>
            <a:t>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0.2614</cdr:x>
      <cdr:y>0.92883</cdr:y>
    </cdr:from>
    <cdr:to>
      <cdr:x>0.41579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9FCDD50A-ACF5-902A-70AA-0E0209CD26F5}"/>
            </a:ext>
          </a:extLst>
        </cdr:cNvPr>
        <cdr:cNvSpPr txBox="1"/>
      </cdr:nvSpPr>
      <cdr:spPr>
        <a:xfrm xmlns:a="http://schemas.openxmlformats.org/drawingml/2006/main">
          <a:off x="2151245" y="4203834"/>
          <a:ext cx="1270535" cy="3221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i="1" dirty="0">
              <a:solidFill>
                <a:schemeClr val="accent6"/>
              </a:solidFill>
              <a:latin typeface="Gill Sans MT" panose="020B0502020104020203" pitchFamily="34" charset="0"/>
            </a:rPr>
            <a:t>Amounts in millions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CAD55-2F43-48CC-8670-27DD93D5F2DD}" type="datetimeFigureOut">
              <a:rPr lang="en-US" smtClean="0"/>
              <a:t>11/16/24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F86F4-49EC-40FF-A356-B1FEEE5CA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241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Why focus on GF? </a:t>
            </a:r>
          </a:p>
          <a:p>
            <a:r>
              <a:rPr lang="en-US"/>
              <a:t>Accounts for approximately</a:t>
            </a:r>
            <a:r>
              <a:rPr lang="en-US" baseline="0"/>
              <a:t> </a:t>
            </a:r>
            <a:r>
              <a:rPr lang="en-US"/>
              <a:t>80% of all revenues and all expenditures</a:t>
            </a:r>
            <a:r>
              <a:rPr lang="en-US" baseline="0"/>
              <a:t> in a given year. </a:t>
            </a:r>
          </a:p>
          <a:p>
            <a:r>
              <a:rPr lang="en-US" baseline="0"/>
              <a:t>How vast majority of educational programming is paid for.</a:t>
            </a:r>
          </a:p>
          <a:p>
            <a:r>
              <a:rPr lang="en-US" baseline="0"/>
              <a:t>Primary indicator of financial health of the district (and has biggest risk)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CD0E4-F4F3-4D92-BADF-517DCCA94F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7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5E498B-E5FD-8FE3-9023-FC38F6B8A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0641FD-7C47-3D15-D825-EAFFECE3DA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8097CA-9C0A-5586-53AC-5F9C8A2735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Highlight State Aid in this fig.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601A5-361D-B990-B3ED-C6EDA428EE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CD0E4-F4F3-4D92-BADF-517DCCA94F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2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F86F4-49EC-40FF-A356-B1FEEE5CA08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507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K-12 Enrollment down (973)</a:t>
            </a:r>
          </a:p>
          <a:p>
            <a:r>
              <a:rPr lang="en-US" dirty="0"/>
              <a:t>PreK down (157)</a:t>
            </a:r>
          </a:p>
          <a:p>
            <a:r>
              <a:rPr lang="en-US" dirty="0"/>
              <a:t>Open Enrollment Out up +99</a:t>
            </a:r>
          </a:p>
          <a:p>
            <a:r>
              <a:rPr lang="en-US" dirty="0"/>
              <a:t>ELL weighting down (81)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CD0E4-F4F3-4D92-BADF-517DCCA94F6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938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None/>
            </a:pPr>
            <a:r>
              <a:rPr lang="en-US" baseline="0" dirty="0"/>
              <a:t>PK is not included in K-12 general funding</a:t>
            </a:r>
          </a:p>
          <a:p>
            <a:pPr>
              <a:buFont typeface="Arial" pitchFamily="34" charset="0"/>
              <a:buNone/>
            </a:pPr>
            <a:endParaRPr lang="en-US" baseline="0" dirty="0"/>
          </a:p>
          <a:p>
            <a:pPr>
              <a:buFont typeface="Arial" pitchFamily="34" charset="0"/>
              <a:buNone/>
            </a:pPr>
            <a:r>
              <a:rPr lang="en-US" baseline="0" dirty="0"/>
              <a:t>From this pie chart you can see that preschool classrooms are funded by 5 different funding sources: 20-21 data</a:t>
            </a:r>
          </a:p>
          <a:p>
            <a:pPr>
              <a:buFont typeface="Arial" pitchFamily="34" charset="0"/>
              <a:buNone/>
            </a:pPr>
            <a:endParaRPr lang="en-US" baseline="0" dirty="0"/>
          </a:p>
          <a:p>
            <a:pPr>
              <a:buFont typeface="Arial" pitchFamily="34" charset="0"/>
              <a:buNone/>
            </a:pPr>
            <a:r>
              <a:rPr lang="en-US" u="sng" baseline="0" dirty="0"/>
              <a:t>SWVPP</a:t>
            </a:r>
            <a:r>
              <a:rPr lang="en-US" u="none" baseline="0" dirty="0"/>
              <a:t>:  1021 October Count/State Funding/4 year </a:t>
            </a:r>
            <a:r>
              <a:rPr lang="en-US" u="none" baseline="0" dirty="0" err="1"/>
              <a:t>olds</a:t>
            </a:r>
            <a:r>
              <a:rPr lang="en-US" u="none" baseline="0" dirty="0"/>
              <a:t>/10 hours minimum per week/all eligible </a:t>
            </a:r>
          </a:p>
          <a:p>
            <a:pPr>
              <a:buFont typeface="Arial" pitchFamily="34" charset="0"/>
              <a:buNone/>
            </a:pPr>
            <a:endParaRPr lang="en-US" u="none" baseline="0" dirty="0"/>
          </a:p>
          <a:p>
            <a:pPr>
              <a:buFont typeface="Arial" pitchFamily="34" charset="0"/>
              <a:buNone/>
            </a:pPr>
            <a:r>
              <a:rPr lang="en-US" i="0" u="sng" baseline="0" dirty="0"/>
              <a:t>SWVPP PARTNERS</a:t>
            </a:r>
            <a:r>
              <a:rPr lang="en-US" u="none" baseline="0" dirty="0"/>
              <a:t>: </a:t>
            </a:r>
            <a:r>
              <a:rPr lang="en-US" baseline="0" dirty="0"/>
              <a:t>437 October/14 Partners</a:t>
            </a:r>
          </a:p>
          <a:p>
            <a:pPr>
              <a:buFont typeface="Arial" pitchFamily="34" charset="0"/>
              <a:buNone/>
            </a:pPr>
            <a:endParaRPr lang="en-US" baseline="0" dirty="0"/>
          </a:p>
          <a:p>
            <a:pPr>
              <a:buFont typeface="Arial" pitchFamily="34" charset="0"/>
              <a:buNone/>
            </a:pPr>
            <a:r>
              <a:rPr lang="en-US" u="sng" baseline="0" dirty="0"/>
              <a:t>HEAD START</a:t>
            </a:r>
            <a:r>
              <a:rPr lang="en-US" baseline="0" dirty="0"/>
              <a:t>: 420 Students/Federal Funding/3 &amp; 4 year old students/income eligibility of 100% of poverty which equals an annual salary of $25,100 for a family of four/half day programming</a:t>
            </a:r>
          </a:p>
          <a:p>
            <a:pPr>
              <a:buFont typeface="Arial" pitchFamily="34" charset="0"/>
              <a:buNone/>
            </a:pPr>
            <a:endParaRPr lang="en-US" baseline="0" dirty="0"/>
          </a:p>
          <a:p>
            <a:pPr>
              <a:buFont typeface="Arial" pitchFamily="34" charset="0"/>
              <a:buNone/>
            </a:pPr>
            <a:r>
              <a:rPr lang="en-US" u="sng" baseline="0" dirty="0"/>
              <a:t>EARLY CHILDHOOD IOWA</a:t>
            </a:r>
            <a:r>
              <a:rPr lang="en-US" baseline="0" dirty="0"/>
              <a:t>:  195 Scholarships/State Funding/3 &amp; 4 year old students/income eligibility of 200% of poverty/Provides scholarships to extend the half day program to full day.</a:t>
            </a:r>
          </a:p>
          <a:p>
            <a:pPr>
              <a:buFont typeface="Arial" pitchFamily="34" charset="0"/>
              <a:buNone/>
            </a:pPr>
            <a:endParaRPr lang="en-US" baseline="0" dirty="0"/>
          </a:p>
          <a:p>
            <a:pPr>
              <a:buFont typeface="Arial" pitchFamily="34" charset="0"/>
              <a:buNone/>
            </a:pPr>
            <a:r>
              <a:rPr lang="en-US" u="sng" baseline="0" dirty="0"/>
              <a:t>SHARED </a:t>
            </a:r>
            <a:r>
              <a:rPr lang="en-US" u="none" baseline="0" dirty="0"/>
              <a:t>VISIONS: 48 Students/State Funding/3 &amp; 4 year old students/income eligibility of 130% of poverty/must live within the school boundaries/full day programming </a:t>
            </a:r>
            <a:r>
              <a:rPr lang="en-US" baseline="0" dirty="0"/>
              <a:t>We also receive local funding from Prairie Meadows which has an income guideline of 200% of poverty serving 3 and 4 year old students for the full school day.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5E283-FFC0-4334-96B8-3DEBE89F26FE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NOTE: Spending Authority restriction only</a:t>
            </a:r>
            <a:r>
              <a:rPr lang="en-US" baseline="0"/>
              <a:t> applies to the General Fund. All other funds allow spending, if you have the cash to spend.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CD0E4-F4F3-4D92-BADF-517DCCA94F6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320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F86F4-49EC-40FF-A356-B1FEEE5CA08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008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Gill Sans MT" panose="020B0502020104020203" pitchFamily="34" charset="0"/>
              </a:rPr>
              <a:t>Finances organized by “funds” and “accounts” </a:t>
            </a:r>
          </a:p>
          <a:p>
            <a:pPr lvl="1"/>
            <a:r>
              <a:rPr lang="en-US">
                <a:latin typeface="Gill Sans MT" panose="020B0502020104020203" pitchFamily="34" charset="0"/>
              </a:rPr>
              <a:t>Fund: Grouping of related accounts </a:t>
            </a:r>
          </a:p>
          <a:p>
            <a:pPr lvl="2"/>
            <a:r>
              <a:rPr lang="en-US">
                <a:latin typeface="Gill Sans MT" panose="020B0502020104020203" pitchFamily="34" charset="0"/>
              </a:rPr>
              <a:t>Used to maintain control over resources that have been segregated for specific activities or objectives</a:t>
            </a:r>
          </a:p>
          <a:p>
            <a:pPr lvl="2"/>
            <a:r>
              <a:rPr lang="en-US">
                <a:latin typeface="Gill Sans MT" panose="020B0502020104020203" pitchFamily="34" charset="0"/>
              </a:rPr>
              <a:t>Each fund is a separate accounting entity with a self-balancing set of accounts</a:t>
            </a:r>
          </a:p>
          <a:p>
            <a:r>
              <a:rPr lang="en-US">
                <a:latin typeface="Gill Sans MT" panose="020B0502020104020203" pitchFamily="34" charset="0"/>
              </a:rPr>
              <a:t>Resources are allocated to and accounted in various funds according to the purpose for which they are spent and how they are controlled </a:t>
            </a:r>
          </a:p>
          <a:p>
            <a:pPr lvl="1"/>
            <a:r>
              <a:rPr lang="en-US">
                <a:latin typeface="Gill Sans MT" panose="020B0502020104020203" pitchFamily="34" charset="0"/>
              </a:rPr>
              <a:t>Some funds are required by state law or bond covenants, others are established to control and manage money for particular purposes.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CD0E4-F4F3-4D92-BADF-517DCCA94F6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11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Highlight State Aid in this fig.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CD0E4-F4F3-4D92-BADF-517DCCA94F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42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focus on GF? </a:t>
            </a:r>
          </a:p>
          <a:p>
            <a:r>
              <a:rPr lang="en-US" dirty="0"/>
              <a:t>Accounts for approximately</a:t>
            </a:r>
            <a:r>
              <a:rPr lang="en-US" baseline="0" dirty="0"/>
              <a:t> </a:t>
            </a:r>
            <a:r>
              <a:rPr lang="en-US" dirty="0"/>
              <a:t>80% of all revenues and all expenditures</a:t>
            </a:r>
            <a:r>
              <a:rPr lang="en-US" baseline="0" dirty="0"/>
              <a:t> in a given year. </a:t>
            </a:r>
          </a:p>
          <a:p>
            <a:r>
              <a:rPr lang="en-US" baseline="0" dirty="0"/>
              <a:t>How vast majority of educational programming is paid for.</a:t>
            </a:r>
          </a:p>
          <a:p>
            <a:r>
              <a:rPr lang="en-US" baseline="0" dirty="0"/>
              <a:t>Primary indicator of financial health of the district (and has biggest risk)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CD0E4-F4F3-4D92-BADF-517DCCA94F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80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Why focus on GF? </a:t>
            </a:r>
          </a:p>
          <a:p>
            <a:r>
              <a:rPr lang="en-US"/>
              <a:t>Accounts for approximately</a:t>
            </a:r>
            <a:r>
              <a:rPr lang="en-US" baseline="0"/>
              <a:t> </a:t>
            </a:r>
            <a:r>
              <a:rPr lang="en-US"/>
              <a:t>80% of all revenues and all expenditures</a:t>
            </a:r>
            <a:r>
              <a:rPr lang="en-US" baseline="0"/>
              <a:t> in a given year. </a:t>
            </a:r>
          </a:p>
          <a:p>
            <a:r>
              <a:rPr lang="en-US" baseline="0"/>
              <a:t>How vast majority of educational programming is paid for.</a:t>
            </a:r>
          </a:p>
          <a:p>
            <a:r>
              <a:rPr lang="en-US" baseline="0"/>
              <a:t>Primary indicator of financial health of the district (and has biggest risk)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CD0E4-F4F3-4D92-BADF-517DCCA94F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717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Spending Authority restriction only</a:t>
            </a:r>
            <a:r>
              <a:rPr lang="en-US" baseline="0" dirty="0"/>
              <a:t> applies to the General Fund. All other funds allow spending, if you have the cash to spend. </a:t>
            </a:r>
          </a:p>
          <a:p>
            <a:endParaRPr lang="en-US" b="0" i="0" dirty="0">
              <a:solidFill>
                <a:srgbClr val="001D35"/>
              </a:solidFill>
              <a:effectLst/>
              <a:latin typeface="Google Sans"/>
            </a:endParaRPr>
          </a:p>
          <a:p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The per pupil funding for the 2024 fiscal year (FY24) in Iowa is $7,635, which is a $222 increase from the previous year. This increase is due to the 3% supplemental state aid rate that was agreed upon by the House and Senate</a:t>
            </a:r>
            <a:endParaRPr lang="en-US" b="0" i="0" baseline="0" dirty="0">
              <a:solidFill>
                <a:srgbClr val="001D35"/>
              </a:solidFill>
              <a:effectLst/>
              <a:latin typeface="Google Sans"/>
            </a:endParaRPr>
          </a:p>
          <a:p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In the 2024-2025 school year, Iowa's per-pupil funding for K-12 schools is </a:t>
            </a:r>
            <a:r>
              <a:rPr lang="en-US" dirty="0"/>
              <a:t>$7,864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, which is a 3% increase from the previous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CD0E4-F4F3-4D92-BADF-517DCCA94F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160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2.5% in FY24</a:t>
            </a:r>
          </a:p>
          <a:p>
            <a:r>
              <a:rPr lang="en-US" dirty="0"/>
              <a:t>3% FY25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F86F4-49EC-40FF-A356-B1FEEE5CA0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43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Approximately 30K students in district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F86F4-49EC-40FF-A356-B1FEEE5CA0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82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F86F4-49EC-40FF-A356-B1FEEE5CA08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37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CD0E4-F4F3-4D92-BADF-517DCCA94F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01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Picture 10" descr="DMPS logo 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395" y="3879438"/>
            <a:ext cx="1106479" cy="4647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0809"/>
            <a:ext cx="7772400" cy="1102519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4619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E34CBDC6-4229-8C66-9C5E-3D10DB2881F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38548" y="4270772"/>
            <a:ext cx="2823040" cy="74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23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457200" y="1649017"/>
            <a:ext cx="8229600" cy="295870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1104903"/>
            <a:ext cx="8229600" cy="4167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4857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6406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"/>
            <a:ext cx="9144000" cy="10894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15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84FE30-3032-7A42-7639-BDAC6B918B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682"/>
            <a:ext cx="9144000" cy="51488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27114"/>
            <a:ext cx="7772400" cy="1021556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57068"/>
            <a:ext cx="7772400" cy="475059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DMPS logo 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897" y="3818257"/>
            <a:ext cx="1038663" cy="43623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3516C20-8021-47AC-0372-D3926BF9982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81815" y="4209417"/>
            <a:ext cx="2781494" cy="73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801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40513" y="1297599"/>
            <a:ext cx="3837940" cy="3181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61616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26940" y="1057910"/>
            <a:ext cx="3806190" cy="28816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1366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1737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ill Sans MT"/>
                <a:cs typeface="Gill Sans MT"/>
              </a:defRPr>
            </a:lvl1pPr>
            <a:lvl2pPr>
              <a:defRPr>
                <a:latin typeface="Gill Sans MT"/>
                <a:cs typeface="Gill Sans MT"/>
              </a:defRPr>
            </a:lvl2pPr>
            <a:lvl3pPr>
              <a:defRPr>
                <a:latin typeface="Gill Sans MT"/>
                <a:cs typeface="Gill Sans MT"/>
              </a:defRPr>
            </a:lvl3pPr>
            <a:lvl4pPr>
              <a:defRPr>
                <a:latin typeface="Gill Sans MT"/>
                <a:cs typeface="Gill Sans MT"/>
              </a:defRPr>
            </a:lvl4pPr>
            <a:lvl5pPr>
              <a:defRPr>
                <a:latin typeface="Gill Sans MT"/>
                <a:cs typeface="Gill Sans M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7712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>
                <a:latin typeface="Gill Sans MT"/>
                <a:cs typeface="Gill Sans MT"/>
              </a:defRPr>
            </a:lvl1pPr>
            <a:lvl2pPr>
              <a:defRPr sz="2400">
                <a:latin typeface="Gill Sans MT"/>
                <a:cs typeface="Gill Sans MT"/>
              </a:defRPr>
            </a:lvl2pPr>
            <a:lvl3pPr>
              <a:defRPr sz="2000">
                <a:latin typeface="Gill Sans MT"/>
                <a:cs typeface="Gill Sans MT"/>
              </a:defRPr>
            </a:lvl3pPr>
            <a:lvl4pPr>
              <a:defRPr sz="1800">
                <a:latin typeface="Gill Sans MT"/>
                <a:cs typeface="Gill Sans MT"/>
              </a:defRPr>
            </a:lvl4pPr>
            <a:lvl5pPr>
              <a:defRPr sz="1800">
                <a:latin typeface="Gill Sans MT"/>
                <a:cs typeface="Gill Sans M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>
                <a:latin typeface="Gill Sans MT"/>
                <a:cs typeface="Gill Sans MT"/>
              </a:defRPr>
            </a:lvl1pPr>
            <a:lvl2pPr>
              <a:defRPr sz="2400">
                <a:latin typeface="Gill Sans MT"/>
                <a:cs typeface="Gill Sans MT"/>
              </a:defRPr>
            </a:lvl2pPr>
            <a:lvl3pPr>
              <a:defRPr sz="2000">
                <a:latin typeface="Gill Sans MT"/>
                <a:cs typeface="Gill Sans MT"/>
              </a:defRPr>
            </a:lvl3pPr>
            <a:lvl4pPr>
              <a:defRPr sz="1800">
                <a:latin typeface="Gill Sans MT"/>
                <a:cs typeface="Gill Sans MT"/>
              </a:defRPr>
            </a:lvl4pPr>
            <a:lvl5pPr>
              <a:defRPr sz="1800">
                <a:latin typeface="Gill Sans MT"/>
                <a:cs typeface="Gill Sans M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4533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1063229"/>
            <a:ext cx="3286125" cy="1675209"/>
          </a:xfrm>
        </p:spPr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3698875" y="1063230"/>
            <a:ext cx="4987926" cy="34293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" y="2817416"/>
            <a:ext cx="3286125" cy="167520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331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" y="1063228"/>
            <a:ext cx="3286125" cy="343733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3698875" y="1063229"/>
            <a:ext cx="4987926" cy="3437333"/>
          </a:xfrm>
        </p:spPr>
        <p:txBody>
          <a:bodyPr/>
          <a:lstStyle>
            <a:lvl1pPr>
              <a:defRPr>
                <a:latin typeface="Gill Sans MT"/>
                <a:cs typeface="Gill Sans MT"/>
              </a:defRPr>
            </a:lvl1pPr>
            <a:lvl2pPr>
              <a:defRPr>
                <a:latin typeface="Gill Sans MT"/>
                <a:cs typeface="Gill Sans MT"/>
              </a:defRPr>
            </a:lvl2pPr>
            <a:lvl3pPr>
              <a:defRPr>
                <a:latin typeface="Gill Sans MT"/>
                <a:cs typeface="Gill Sans MT"/>
              </a:defRPr>
            </a:lvl3pPr>
            <a:lvl4pPr>
              <a:defRPr>
                <a:latin typeface="Gill Sans MT"/>
                <a:cs typeface="Gill Sans MT"/>
              </a:defRPr>
            </a:lvl4pPr>
            <a:lvl5pPr>
              <a:defRPr>
                <a:latin typeface="Gill Sans MT"/>
                <a:cs typeface="Gill Sans M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3921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1063228"/>
            <a:ext cx="4492625" cy="1889522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95812" y="1063228"/>
            <a:ext cx="4548188" cy="188952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3107532"/>
            <a:ext cx="8229600" cy="1196579"/>
          </a:xfrm>
        </p:spPr>
        <p:txBody>
          <a:bodyPr/>
          <a:lstStyle>
            <a:lvl1pPr>
              <a:defRPr>
                <a:latin typeface="Gill Sans MT"/>
                <a:cs typeface="Gill Sans MT"/>
              </a:defRPr>
            </a:lvl1pPr>
            <a:lvl2pPr>
              <a:defRPr>
                <a:latin typeface="Gill Sans MT"/>
                <a:cs typeface="Gill Sans MT"/>
              </a:defRPr>
            </a:lvl2pPr>
            <a:lvl3pPr>
              <a:defRPr>
                <a:latin typeface="Gill Sans MT"/>
                <a:cs typeface="Gill Sans MT"/>
              </a:defRPr>
            </a:lvl3pPr>
            <a:lvl4pPr>
              <a:defRPr>
                <a:latin typeface="Gill Sans MT"/>
                <a:cs typeface="Gill Sans MT"/>
              </a:defRPr>
            </a:lvl4pPr>
            <a:lvl5pPr>
              <a:defRPr>
                <a:latin typeface="Gill Sans MT"/>
                <a:cs typeface="Gill Sans M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0697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200" y="1063229"/>
            <a:ext cx="2614613" cy="1526381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182938" y="1063229"/>
            <a:ext cx="2746375" cy="152638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40438" y="1063229"/>
            <a:ext cx="2646362" cy="1526381"/>
          </a:xfrm>
        </p:spPr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2708673"/>
            <a:ext cx="8229600" cy="1910953"/>
          </a:xfrm>
        </p:spPr>
        <p:txBody>
          <a:bodyPr/>
          <a:lstStyle>
            <a:lvl1pPr>
              <a:defRPr>
                <a:latin typeface="Gill Sans MT"/>
                <a:cs typeface="Gill Sans MT"/>
              </a:defRPr>
            </a:lvl1pPr>
            <a:lvl2pPr>
              <a:defRPr>
                <a:latin typeface="Gill Sans MT"/>
                <a:cs typeface="Gill Sans MT"/>
              </a:defRPr>
            </a:lvl2pPr>
            <a:lvl3pPr>
              <a:defRPr>
                <a:latin typeface="Gill Sans MT"/>
                <a:cs typeface="Gill Sans MT"/>
              </a:defRPr>
            </a:lvl3pPr>
            <a:lvl4pPr>
              <a:defRPr>
                <a:latin typeface="Gill Sans MT"/>
                <a:cs typeface="Gill Sans MT"/>
              </a:defRPr>
            </a:lvl4pPr>
            <a:lvl5pPr>
              <a:defRPr>
                <a:latin typeface="Gill Sans MT"/>
                <a:cs typeface="Gill Sans M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3242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200" y="1063229"/>
            <a:ext cx="8229600" cy="345320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10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457200" y="1172766"/>
            <a:ext cx="4027488" cy="3423047"/>
          </a:xfrm>
        </p:spPr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643439" y="1172766"/>
            <a:ext cx="4043361" cy="34230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840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4587875"/>
            <a:ext cx="9144000" cy="55562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DMPS logo .jp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4675510"/>
            <a:ext cx="925111" cy="38854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85B9042E-605D-619A-24C7-2C07954A0E18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6166846" y="4649796"/>
            <a:ext cx="2602250" cy="38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19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  <p:sldLayoutId id="2147483657" r:id="rId5"/>
    <p:sldLayoutId id="2147483658" r:id="rId6"/>
    <p:sldLayoutId id="2147483656" r:id="rId7"/>
    <p:sldLayoutId id="2147483659" r:id="rId8"/>
    <p:sldLayoutId id="2147483660" r:id="rId9"/>
    <p:sldLayoutId id="2147483661" r:id="rId10"/>
    <p:sldLayoutId id="2147483654" r:id="rId11"/>
    <p:sldLayoutId id="2147483662" r:id="rId12"/>
    <p:sldLayoutId id="2147483651" r:id="rId13"/>
    <p:sldLayoutId id="2147483663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3600" b="1" i="0" kern="1200">
          <a:solidFill>
            <a:schemeClr val="bg1"/>
          </a:solidFill>
          <a:latin typeface="Gill Sans MT"/>
          <a:ea typeface="+mj-ea"/>
          <a:cs typeface="Gill Sans MT"/>
        </a:defRPr>
      </a:lvl1pPr>
    </p:titleStyle>
    <p:bodyStyle>
      <a:lvl1pPr marL="347472" indent="-342900" algn="l" defTabSz="457200" rtl="0" eaLnBrk="1" latinLnBrk="0" hangingPunct="1">
        <a:spcBef>
          <a:spcPts val="500"/>
        </a:spcBef>
        <a:spcAft>
          <a:spcPts val="800"/>
        </a:spcAft>
        <a:buFont typeface="Arial"/>
        <a:buChar char="•"/>
        <a:defRPr sz="3200" kern="1200">
          <a:solidFill>
            <a:srgbClr val="626262"/>
          </a:solidFill>
          <a:latin typeface="Gill Sans MT"/>
          <a:ea typeface="+mn-ea"/>
          <a:cs typeface="Gill Sans MT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626262"/>
          </a:solidFill>
          <a:latin typeface="Gill Sans"/>
          <a:ea typeface="+mn-ea"/>
          <a:cs typeface="Gill San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26262"/>
          </a:solidFill>
          <a:latin typeface="Gill Sans"/>
          <a:ea typeface="+mn-ea"/>
          <a:cs typeface="Gill San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26262"/>
          </a:solidFill>
          <a:latin typeface="Gill Sans"/>
          <a:ea typeface="+mn-ea"/>
          <a:cs typeface="Gill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626262"/>
          </a:solidFill>
          <a:latin typeface="Gill Sans"/>
          <a:ea typeface="+mn-ea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1.png"/><Relationship Id="rId3" Type="http://schemas.openxmlformats.org/officeDocument/2006/relationships/image" Target="../media/image8.png"/><Relationship Id="rId21" Type="http://schemas.microsoft.com/office/2007/relationships/hdphoto" Target="../media/hdphoto3.wdp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9.jpe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microsoft.com/office/2007/relationships/hdphoto" Target="../media/hdphoto1.wdp"/><Relationship Id="rId15" Type="http://schemas.microsoft.com/office/2007/relationships/hdphoto" Target="../media/hdphoto2.wdp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" Type="http://schemas.openxmlformats.org/officeDocument/2006/relationships/notesSlide" Target="../notesSlides/notesSlide16.xml"/><Relationship Id="rId16" Type="http://schemas.openxmlformats.org/officeDocument/2006/relationships/diagramColors" Target="../diagrams/colors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1.png"/><Relationship Id="rId3" Type="http://schemas.openxmlformats.org/officeDocument/2006/relationships/image" Target="../media/image8.png"/><Relationship Id="rId21" Type="http://schemas.microsoft.com/office/2007/relationships/hdphoto" Target="../media/hdphoto3.wdp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jpe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microsoft.com/office/2007/relationships/hdphoto" Target="../media/hdphoto1.wdp"/><Relationship Id="rId15" Type="http://schemas.microsoft.com/office/2007/relationships/hdphoto" Target="../media/hdphoto2.wdp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CDB8E-6991-43B3-B024-1ED4B9912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School Finance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9C0DCB-7854-465E-B643-F6DCAC9703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Complicated</a:t>
            </a:r>
          </a:p>
        </p:txBody>
      </p:sp>
    </p:spTree>
    <p:extLst>
      <p:ext uri="{BB962C8B-B14F-4D97-AF65-F5344CB8AC3E}">
        <p14:creationId xmlns:p14="http://schemas.microsoft.com/office/powerpoint/2010/main" val="3947943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01398" y="-33187"/>
            <a:ext cx="453961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94360" marR="5080" indent="-582295">
              <a:lnSpc>
                <a:spcPct val="100000"/>
              </a:lnSpc>
              <a:spcBef>
                <a:spcPts val="105"/>
              </a:spcBef>
            </a:pPr>
            <a:r>
              <a:rPr spc="-85" dirty="0"/>
              <a:t>Costs</a:t>
            </a:r>
            <a:r>
              <a:rPr spc="-140" dirty="0"/>
              <a:t> </a:t>
            </a:r>
            <a:r>
              <a:rPr dirty="0"/>
              <a:t>of</a:t>
            </a:r>
            <a:r>
              <a:rPr spc="-175" dirty="0"/>
              <a:t> </a:t>
            </a:r>
            <a:r>
              <a:rPr dirty="0"/>
              <a:t>Doing</a:t>
            </a:r>
            <a:r>
              <a:rPr spc="-160" dirty="0"/>
              <a:t> </a:t>
            </a:r>
            <a:r>
              <a:rPr spc="-180" dirty="0"/>
              <a:t>Business </a:t>
            </a:r>
            <a:r>
              <a:rPr spc="80" dirty="0"/>
              <a:t>(FY</a:t>
            </a:r>
            <a:r>
              <a:rPr spc="20" dirty="0"/>
              <a:t> </a:t>
            </a:r>
            <a:r>
              <a:rPr spc="-30" dirty="0"/>
              <a:t>2023</a:t>
            </a:r>
            <a:r>
              <a:rPr spc="-315" dirty="0"/>
              <a:t> </a:t>
            </a:r>
            <a:r>
              <a:rPr spc="-10" dirty="0"/>
              <a:t>Actuals)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966716" y="1828800"/>
            <a:ext cx="2284730" cy="2284730"/>
            <a:chOff x="4966716" y="1828800"/>
            <a:chExt cx="2284730" cy="228473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05144" y="1828800"/>
              <a:ext cx="417575" cy="61417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10883" y="1905000"/>
              <a:ext cx="940307" cy="16337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80760" y="3249167"/>
              <a:ext cx="1021079" cy="86410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66716" y="1828800"/>
              <a:ext cx="1146047" cy="228447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169057" y="2019769"/>
            <a:ext cx="2349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6.9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75915" y="2572829"/>
            <a:ext cx="3187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32.2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92476" y="3602139"/>
            <a:ext cx="3187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20.1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17650" y="2850045"/>
            <a:ext cx="3187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58.4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54274" y="1342557"/>
            <a:ext cx="32842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55" dirty="0">
                <a:solidFill>
                  <a:srgbClr val="013668"/>
                </a:solidFill>
                <a:latin typeface="Arial"/>
                <a:cs typeface="Arial"/>
              </a:rPr>
              <a:t>GENERAL</a:t>
            </a:r>
            <a:r>
              <a:rPr sz="1600" b="1" spc="145" dirty="0">
                <a:solidFill>
                  <a:srgbClr val="013668"/>
                </a:solidFill>
                <a:latin typeface="Arial"/>
                <a:cs typeface="Arial"/>
              </a:rPr>
              <a:t> </a:t>
            </a:r>
            <a:r>
              <a:rPr sz="1600" b="1" spc="100" dirty="0">
                <a:solidFill>
                  <a:srgbClr val="013668"/>
                </a:solidFill>
                <a:latin typeface="Arial"/>
                <a:cs typeface="Arial"/>
              </a:rPr>
              <a:t>FUND,</a:t>
            </a:r>
            <a:r>
              <a:rPr sz="1600" b="1" spc="-25" dirty="0">
                <a:solidFill>
                  <a:srgbClr val="013668"/>
                </a:solidFill>
                <a:latin typeface="Arial"/>
                <a:cs typeface="Arial"/>
              </a:rPr>
              <a:t> </a:t>
            </a:r>
            <a:r>
              <a:rPr sz="1600" b="1" spc="155" dirty="0">
                <a:solidFill>
                  <a:srgbClr val="013668"/>
                </a:solidFill>
                <a:latin typeface="Arial"/>
                <a:cs typeface="Arial"/>
              </a:rPr>
              <a:t>IN</a:t>
            </a:r>
            <a:r>
              <a:rPr sz="1600" b="1" spc="105" dirty="0">
                <a:solidFill>
                  <a:srgbClr val="013668"/>
                </a:solidFill>
                <a:latin typeface="Arial"/>
                <a:cs typeface="Arial"/>
              </a:rPr>
              <a:t> </a:t>
            </a:r>
            <a:r>
              <a:rPr sz="1600" b="1" spc="90" dirty="0">
                <a:solidFill>
                  <a:srgbClr val="013668"/>
                </a:solidFill>
                <a:latin typeface="Arial"/>
                <a:cs typeface="Arial"/>
              </a:rPr>
              <a:t>MILLIONS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502652" y="2395727"/>
            <a:ext cx="86867" cy="86867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7608053" y="2321590"/>
            <a:ext cx="1431925" cy="156527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147955">
              <a:lnSpc>
                <a:spcPts val="1390"/>
              </a:lnSpc>
              <a:spcBef>
                <a:spcPts val="185"/>
              </a:spcBef>
            </a:pPr>
            <a:r>
              <a:rPr sz="1200" spc="-55" dirty="0">
                <a:solidFill>
                  <a:srgbClr val="838383"/>
                </a:solidFill>
                <a:latin typeface="Arial"/>
                <a:cs typeface="Arial"/>
              </a:rPr>
              <a:t>General</a:t>
            </a:r>
            <a:r>
              <a:rPr sz="1200" spc="-30" dirty="0">
                <a:solidFill>
                  <a:srgbClr val="83838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838383"/>
                </a:solidFill>
                <a:latin typeface="Arial"/>
                <a:cs typeface="Arial"/>
              </a:rPr>
              <a:t>&amp;</a:t>
            </a:r>
            <a:r>
              <a:rPr sz="1200" spc="-55" dirty="0">
                <a:solidFill>
                  <a:srgbClr val="838383"/>
                </a:solidFill>
                <a:latin typeface="Arial"/>
                <a:cs typeface="Arial"/>
              </a:rPr>
              <a:t> </a:t>
            </a:r>
            <a:r>
              <a:rPr sz="1200" spc="-65" dirty="0">
                <a:solidFill>
                  <a:srgbClr val="838383"/>
                </a:solidFill>
                <a:latin typeface="Arial"/>
                <a:cs typeface="Arial"/>
              </a:rPr>
              <a:t>Executive </a:t>
            </a:r>
            <a:r>
              <a:rPr sz="1200" spc="-35" dirty="0">
                <a:solidFill>
                  <a:srgbClr val="838383"/>
                </a:solidFill>
                <a:latin typeface="Arial"/>
                <a:cs typeface="Arial"/>
              </a:rPr>
              <a:t>Administration,</a:t>
            </a:r>
            <a:r>
              <a:rPr sz="1200" spc="10" dirty="0">
                <a:solidFill>
                  <a:srgbClr val="838383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838383"/>
                </a:solidFill>
                <a:latin typeface="Arial"/>
                <a:cs typeface="Arial"/>
              </a:rPr>
              <a:t>6%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390"/>
              </a:lnSpc>
              <a:spcBef>
                <a:spcPts val="320"/>
              </a:spcBef>
            </a:pPr>
            <a:r>
              <a:rPr sz="1200" spc="-75" dirty="0">
                <a:solidFill>
                  <a:srgbClr val="838383"/>
                </a:solidFill>
                <a:latin typeface="Arial"/>
                <a:cs typeface="Arial"/>
              </a:rPr>
              <a:t>School</a:t>
            </a:r>
            <a:r>
              <a:rPr sz="1200" spc="20" dirty="0">
                <a:solidFill>
                  <a:srgbClr val="838383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838383"/>
                </a:solidFill>
                <a:latin typeface="Arial"/>
                <a:cs typeface="Arial"/>
              </a:rPr>
              <a:t>Administration, </a:t>
            </a:r>
            <a:r>
              <a:rPr sz="1200" spc="-25" dirty="0">
                <a:solidFill>
                  <a:srgbClr val="838383"/>
                </a:solidFill>
                <a:latin typeface="Arial"/>
                <a:cs typeface="Arial"/>
              </a:rPr>
              <a:t>27%</a:t>
            </a:r>
            <a:endParaRPr sz="1200">
              <a:latin typeface="Arial"/>
              <a:cs typeface="Arial"/>
            </a:endParaRPr>
          </a:p>
          <a:p>
            <a:pPr marL="12700" marR="44450">
              <a:lnSpc>
                <a:spcPts val="1390"/>
              </a:lnSpc>
              <a:spcBef>
                <a:spcPts val="320"/>
              </a:spcBef>
            </a:pPr>
            <a:r>
              <a:rPr sz="1200" spc="-110" dirty="0">
                <a:solidFill>
                  <a:srgbClr val="838383"/>
                </a:solidFill>
                <a:latin typeface="Arial"/>
                <a:cs typeface="Arial"/>
              </a:rPr>
              <a:t>Business</a:t>
            </a:r>
            <a:r>
              <a:rPr sz="1200" spc="5" dirty="0">
                <a:solidFill>
                  <a:srgbClr val="83838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838383"/>
                </a:solidFill>
                <a:latin typeface="Arial"/>
                <a:cs typeface="Arial"/>
              </a:rPr>
              <a:t>&amp;</a:t>
            </a:r>
            <a:r>
              <a:rPr sz="1200" spc="5" dirty="0">
                <a:solidFill>
                  <a:srgbClr val="838383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838383"/>
                </a:solidFill>
                <a:latin typeface="Arial"/>
                <a:cs typeface="Arial"/>
              </a:rPr>
              <a:t>Central </a:t>
            </a:r>
            <a:r>
              <a:rPr sz="1200" spc="-45" dirty="0">
                <a:solidFill>
                  <a:srgbClr val="838383"/>
                </a:solidFill>
                <a:latin typeface="Arial"/>
                <a:cs typeface="Arial"/>
              </a:rPr>
              <a:t>Support</a:t>
            </a:r>
            <a:r>
              <a:rPr sz="1200" spc="20" dirty="0">
                <a:solidFill>
                  <a:srgbClr val="838383"/>
                </a:solidFill>
                <a:latin typeface="Arial"/>
                <a:cs typeface="Arial"/>
              </a:rPr>
              <a:t> </a:t>
            </a:r>
            <a:r>
              <a:rPr sz="1200" spc="-95" dirty="0">
                <a:solidFill>
                  <a:srgbClr val="838383"/>
                </a:solidFill>
                <a:latin typeface="Arial"/>
                <a:cs typeface="Arial"/>
              </a:rPr>
              <a:t>Services,</a:t>
            </a:r>
            <a:r>
              <a:rPr sz="1200" spc="25" dirty="0">
                <a:solidFill>
                  <a:srgbClr val="838383"/>
                </a:solidFill>
                <a:latin typeface="Arial"/>
                <a:cs typeface="Arial"/>
              </a:rPr>
              <a:t> </a:t>
            </a:r>
            <a:r>
              <a:rPr sz="1200" spc="-114" dirty="0">
                <a:solidFill>
                  <a:srgbClr val="838383"/>
                </a:solidFill>
                <a:latin typeface="Arial"/>
                <a:cs typeface="Arial"/>
              </a:rPr>
              <a:t>17%</a:t>
            </a:r>
            <a:endParaRPr sz="1200">
              <a:latin typeface="Arial"/>
              <a:cs typeface="Arial"/>
            </a:endParaRPr>
          </a:p>
          <a:p>
            <a:pPr marL="12700" marR="285750">
              <a:lnSpc>
                <a:spcPts val="1390"/>
              </a:lnSpc>
              <a:spcBef>
                <a:spcPts val="320"/>
              </a:spcBef>
            </a:pPr>
            <a:r>
              <a:rPr sz="1200" spc="-75" dirty="0">
                <a:solidFill>
                  <a:srgbClr val="838383"/>
                </a:solidFill>
                <a:latin typeface="Arial"/>
                <a:cs typeface="Arial"/>
              </a:rPr>
              <a:t>Plant</a:t>
            </a:r>
            <a:r>
              <a:rPr sz="1200" spc="-5" dirty="0">
                <a:solidFill>
                  <a:srgbClr val="838383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838383"/>
                </a:solidFill>
                <a:latin typeface="Arial"/>
                <a:cs typeface="Arial"/>
              </a:rPr>
              <a:t>Operation</a:t>
            </a:r>
            <a:r>
              <a:rPr sz="1200" dirty="0">
                <a:solidFill>
                  <a:srgbClr val="838383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838383"/>
                </a:solidFill>
                <a:latin typeface="Arial"/>
                <a:cs typeface="Arial"/>
              </a:rPr>
              <a:t>&amp; </a:t>
            </a:r>
            <a:r>
              <a:rPr sz="1200" spc="-75" dirty="0">
                <a:solidFill>
                  <a:srgbClr val="838383"/>
                </a:solidFill>
                <a:latin typeface="Arial"/>
                <a:cs typeface="Arial"/>
              </a:rPr>
              <a:t>Maintenance,</a:t>
            </a:r>
            <a:r>
              <a:rPr sz="1200" spc="10" dirty="0">
                <a:solidFill>
                  <a:srgbClr val="838383"/>
                </a:solidFill>
                <a:latin typeface="Arial"/>
                <a:cs typeface="Arial"/>
              </a:rPr>
              <a:t> </a:t>
            </a:r>
            <a:r>
              <a:rPr sz="1200" spc="-70" dirty="0">
                <a:solidFill>
                  <a:srgbClr val="838383"/>
                </a:solidFill>
                <a:latin typeface="Arial"/>
                <a:cs typeface="Arial"/>
              </a:rPr>
              <a:t>50%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502652" y="2788919"/>
            <a:ext cx="86867" cy="86867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02652" y="3182111"/>
            <a:ext cx="86867" cy="88391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02652" y="3576827"/>
            <a:ext cx="86867" cy="86867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sz="half" idx="2"/>
          </p:nvPr>
        </p:nvSpPr>
        <p:spPr>
          <a:xfrm>
            <a:off x="390282" y="1102936"/>
            <a:ext cx="4357778" cy="34588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</a:tabLst>
            </a:pPr>
            <a:r>
              <a:rPr dirty="0">
                <a:solidFill>
                  <a:schemeClr val="tx1"/>
                </a:solidFill>
              </a:rPr>
              <a:t>General</a:t>
            </a:r>
            <a:r>
              <a:rPr spc="-190"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Administration</a:t>
            </a:r>
            <a:br>
              <a:rPr lang="en-US" spc="-10" dirty="0">
                <a:solidFill>
                  <a:schemeClr val="tx1"/>
                </a:solidFill>
              </a:rPr>
            </a:br>
            <a:r>
              <a:rPr sz="1500" b="0" spc="-70" dirty="0">
                <a:solidFill>
                  <a:schemeClr val="tx1"/>
                </a:solidFill>
                <a:latin typeface="Arial"/>
                <a:cs typeface="Arial"/>
              </a:rPr>
              <a:t>Superintendent,</a:t>
            </a:r>
            <a:r>
              <a:rPr sz="1500" b="0" spc="-1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500" b="0" spc="-90" dirty="0">
                <a:solidFill>
                  <a:schemeClr val="tx1"/>
                </a:solidFill>
                <a:latin typeface="Arial"/>
                <a:cs typeface="Arial"/>
              </a:rPr>
              <a:t>Board, </a:t>
            </a:r>
            <a:r>
              <a:rPr sz="1500" b="0" spc="-204" dirty="0">
                <a:solidFill>
                  <a:schemeClr val="tx1"/>
                </a:solidFill>
                <a:latin typeface="Arial"/>
                <a:cs typeface="Arial"/>
              </a:rPr>
              <a:t>SPED</a:t>
            </a:r>
            <a:r>
              <a:rPr sz="1500" b="0" spc="-1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500" b="0" spc="-40" dirty="0">
                <a:solidFill>
                  <a:schemeClr val="tx1"/>
                </a:solidFill>
                <a:latin typeface="Arial"/>
                <a:cs typeface="Arial"/>
              </a:rPr>
              <a:t>Admin,T&amp;L </a:t>
            </a:r>
            <a:r>
              <a:rPr sz="1500" b="0" spc="-20" dirty="0">
                <a:solidFill>
                  <a:schemeClr val="tx1"/>
                </a:solidFill>
                <a:latin typeface="Arial"/>
                <a:cs typeface="Arial"/>
              </a:rPr>
              <a:t>Admin</a:t>
            </a:r>
            <a:endParaRPr sz="15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354965" indent="-342265">
              <a:lnSpc>
                <a:spcPts val="2150"/>
              </a:lnSpc>
              <a:buFont typeface="Arial"/>
              <a:buChar char="•"/>
              <a:tabLst>
                <a:tab pos="354965" algn="l"/>
              </a:tabLst>
            </a:pPr>
            <a:r>
              <a:rPr spc="-70" dirty="0">
                <a:solidFill>
                  <a:schemeClr val="tx1"/>
                </a:solidFill>
              </a:rPr>
              <a:t>School</a:t>
            </a:r>
            <a:r>
              <a:rPr spc="-120"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Administration</a:t>
            </a:r>
            <a:br>
              <a:rPr lang="en-US" spc="-10" dirty="0">
                <a:solidFill>
                  <a:schemeClr val="tx1"/>
                </a:solidFill>
              </a:rPr>
            </a:br>
            <a:r>
              <a:rPr sz="1500" b="0" spc="-60" dirty="0">
                <a:solidFill>
                  <a:schemeClr val="tx1"/>
                </a:solidFill>
                <a:latin typeface="Arial"/>
                <a:cs typeface="Arial"/>
              </a:rPr>
              <a:t>Principal,</a:t>
            </a:r>
            <a:r>
              <a:rPr sz="1500" b="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500" b="0" spc="-114" dirty="0">
                <a:solidFill>
                  <a:schemeClr val="tx1"/>
                </a:solidFill>
                <a:latin typeface="Arial"/>
                <a:cs typeface="Arial"/>
              </a:rPr>
              <a:t>AP,</a:t>
            </a:r>
            <a:r>
              <a:rPr sz="1500" b="0" spc="1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500" b="0" spc="-35" dirty="0">
                <a:solidFill>
                  <a:schemeClr val="tx1"/>
                </a:solidFill>
                <a:latin typeface="Arial"/>
                <a:cs typeface="Arial"/>
              </a:rPr>
              <a:t>Office</a:t>
            </a:r>
            <a:r>
              <a:rPr sz="1500" b="0" spc="-7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500" b="0" spc="-110" dirty="0">
                <a:solidFill>
                  <a:schemeClr val="tx1"/>
                </a:solidFill>
                <a:latin typeface="Arial"/>
                <a:cs typeface="Arial"/>
              </a:rPr>
              <a:t>Staff,</a:t>
            </a:r>
            <a:r>
              <a:rPr sz="1500" b="0" spc="-1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500" b="0" spc="-10" dirty="0">
                <a:solidFill>
                  <a:schemeClr val="tx1"/>
                </a:solidFill>
                <a:latin typeface="Arial"/>
                <a:cs typeface="Arial"/>
              </a:rPr>
              <a:t>Supplies</a:t>
            </a:r>
            <a:endParaRPr sz="15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354965" algn="l"/>
              </a:tabLst>
            </a:pPr>
            <a:r>
              <a:rPr sz="1600" spc="-100" dirty="0">
                <a:solidFill>
                  <a:schemeClr val="tx1"/>
                </a:solidFill>
              </a:rPr>
              <a:t>Business</a:t>
            </a:r>
            <a:r>
              <a:rPr sz="1600" spc="110" dirty="0">
                <a:solidFill>
                  <a:schemeClr val="tx1"/>
                </a:solidFill>
              </a:rPr>
              <a:t> </a:t>
            </a:r>
            <a:r>
              <a:rPr sz="1600" dirty="0">
                <a:solidFill>
                  <a:schemeClr val="tx1"/>
                </a:solidFill>
              </a:rPr>
              <a:t>&amp;</a:t>
            </a:r>
            <a:r>
              <a:rPr sz="1600" spc="70" dirty="0">
                <a:solidFill>
                  <a:schemeClr val="tx1"/>
                </a:solidFill>
              </a:rPr>
              <a:t> </a:t>
            </a:r>
            <a:r>
              <a:rPr sz="1600" dirty="0">
                <a:solidFill>
                  <a:schemeClr val="tx1"/>
                </a:solidFill>
              </a:rPr>
              <a:t>Central</a:t>
            </a:r>
            <a:r>
              <a:rPr sz="1600" spc="-95" dirty="0">
                <a:solidFill>
                  <a:schemeClr val="tx1"/>
                </a:solidFill>
              </a:rPr>
              <a:t> </a:t>
            </a:r>
            <a:r>
              <a:rPr sz="1600" spc="-10" dirty="0">
                <a:solidFill>
                  <a:schemeClr val="tx1"/>
                </a:solidFill>
              </a:rPr>
              <a:t>Administration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sz="1500" b="0" spc="-120" dirty="0">
                <a:solidFill>
                  <a:schemeClr val="tx1"/>
                </a:solidFill>
                <a:latin typeface="Arial"/>
                <a:cs typeface="Arial"/>
              </a:rPr>
              <a:t>Business</a:t>
            </a:r>
            <a:r>
              <a:rPr sz="1500" b="0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500" b="0" dirty="0">
                <a:solidFill>
                  <a:schemeClr val="tx1"/>
                </a:solidFill>
                <a:latin typeface="Arial"/>
                <a:cs typeface="Arial"/>
              </a:rPr>
              <a:t>&amp;</a:t>
            </a:r>
            <a:r>
              <a:rPr sz="1500" b="0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500" b="0" spc="-100" dirty="0">
                <a:solidFill>
                  <a:schemeClr val="tx1"/>
                </a:solidFill>
                <a:latin typeface="Arial"/>
                <a:cs typeface="Arial"/>
              </a:rPr>
              <a:t>Finance,Talent</a:t>
            </a:r>
            <a:r>
              <a:rPr sz="1500" b="0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500" b="0" dirty="0">
                <a:solidFill>
                  <a:schemeClr val="tx1"/>
                </a:solidFill>
                <a:latin typeface="Arial"/>
                <a:cs typeface="Arial"/>
              </a:rPr>
              <a:t>&amp;</a:t>
            </a:r>
            <a:r>
              <a:rPr sz="1500" b="0" spc="-10" dirty="0">
                <a:solidFill>
                  <a:schemeClr val="tx1"/>
                </a:solidFill>
                <a:latin typeface="Arial"/>
                <a:cs typeface="Arial"/>
              </a:rPr>
              <a:t> Personnel, </a:t>
            </a:r>
            <a:r>
              <a:rPr sz="1500" b="0" spc="-114" dirty="0">
                <a:solidFill>
                  <a:schemeClr val="tx1"/>
                </a:solidFill>
                <a:latin typeface="Arial"/>
                <a:cs typeface="Arial"/>
              </a:rPr>
              <a:t>Purchasing,Technology, </a:t>
            </a:r>
            <a:r>
              <a:rPr sz="1500" b="0" spc="-95" dirty="0">
                <a:solidFill>
                  <a:schemeClr val="tx1"/>
                </a:solidFill>
                <a:latin typeface="Arial"/>
                <a:cs typeface="Arial"/>
              </a:rPr>
              <a:t>Public</a:t>
            </a:r>
            <a:r>
              <a:rPr sz="1500" b="0" spc="1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500" b="0" spc="-35" dirty="0">
                <a:solidFill>
                  <a:schemeClr val="tx1"/>
                </a:solidFill>
                <a:latin typeface="Arial"/>
                <a:cs typeface="Arial"/>
              </a:rPr>
              <a:t>Information, </a:t>
            </a:r>
            <a:r>
              <a:rPr sz="1500" b="0" spc="-10" dirty="0">
                <a:solidFill>
                  <a:schemeClr val="tx1"/>
                </a:solidFill>
                <a:latin typeface="Arial"/>
                <a:cs typeface="Arial"/>
              </a:rPr>
              <a:t>Printing</a:t>
            </a:r>
            <a:endParaRPr sz="15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354965" indent="-342265">
              <a:lnSpc>
                <a:spcPts val="2150"/>
              </a:lnSpc>
              <a:buFont typeface="Arial"/>
              <a:buChar char="•"/>
              <a:tabLst>
                <a:tab pos="354965" algn="l"/>
              </a:tabLst>
            </a:pPr>
            <a:r>
              <a:rPr dirty="0">
                <a:solidFill>
                  <a:schemeClr val="tx1"/>
                </a:solidFill>
              </a:rPr>
              <a:t>Plant</a:t>
            </a:r>
            <a:r>
              <a:rPr spc="35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Operation</a:t>
            </a:r>
            <a:r>
              <a:rPr spc="5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&amp;</a:t>
            </a:r>
            <a:r>
              <a:rPr spc="55"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Maintenance</a:t>
            </a:r>
            <a:br>
              <a:rPr lang="en-US" spc="-10" dirty="0">
                <a:solidFill>
                  <a:schemeClr val="tx1"/>
                </a:solidFill>
              </a:rPr>
            </a:br>
            <a:r>
              <a:rPr sz="1500" b="0" spc="-85" dirty="0">
                <a:solidFill>
                  <a:schemeClr val="tx1"/>
                </a:solidFill>
                <a:latin typeface="Arial"/>
                <a:cs typeface="Arial"/>
              </a:rPr>
              <a:t>Facilities,</a:t>
            </a:r>
            <a:r>
              <a:rPr sz="1500" b="0" spc="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500" b="0" spc="-55" dirty="0">
                <a:solidFill>
                  <a:schemeClr val="tx1"/>
                </a:solidFill>
                <a:latin typeface="Arial"/>
                <a:cs typeface="Arial"/>
              </a:rPr>
              <a:t>Operation,</a:t>
            </a:r>
            <a:r>
              <a:rPr sz="1500" b="0" spc="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500" b="0" spc="-80" dirty="0">
                <a:solidFill>
                  <a:schemeClr val="tx1"/>
                </a:solidFill>
                <a:latin typeface="Arial"/>
                <a:cs typeface="Arial"/>
              </a:rPr>
              <a:t>Custodial,</a:t>
            </a:r>
            <a:r>
              <a:rPr sz="1500" b="0" spc="-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500" b="0" spc="-10" dirty="0">
                <a:solidFill>
                  <a:schemeClr val="tx1"/>
                </a:solidFill>
                <a:latin typeface="Arial"/>
                <a:cs typeface="Arial"/>
              </a:rPr>
              <a:t>Utilities, </a:t>
            </a:r>
            <a:r>
              <a:rPr sz="1500" b="0" spc="-95" dirty="0">
                <a:solidFill>
                  <a:schemeClr val="tx1"/>
                </a:solidFill>
                <a:latin typeface="Arial"/>
                <a:cs typeface="Arial"/>
              </a:rPr>
              <a:t>Repair/Maintenance</a:t>
            </a:r>
            <a:r>
              <a:rPr sz="1500" b="0" spc="-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500" b="0" spc="-150" dirty="0">
                <a:solidFill>
                  <a:schemeClr val="tx1"/>
                </a:solidFill>
                <a:latin typeface="Arial"/>
                <a:cs typeface="Arial"/>
              </a:rPr>
              <a:t>Equip,</a:t>
            </a:r>
            <a:r>
              <a:rPr sz="1500" b="0" spc="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500" b="0" spc="-100" dirty="0">
                <a:solidFill>
                  <a:schemeClr val="tx1"/>
                </a:solidFill>
                <a:latin typeface="Arial"/>
                <a:cs typeface="Arial"/>
              </a:rPr>
              <a:t>Public</a:t>
            </a:r>
            <a:r>
              <a:rPr sz="1500" b="0" spc="1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500" b="0" spc="-110" dirty="0">
                <a:solidFill>
                  <a:schemeClr val="tx1"/>
                </a:solidFill>
                <a:latin typeface="Arial"/>
                <a:cs typeface="Arial"/>
              </a:rPr>
              <a:t>Safety, </a:t>
            </a:r>
            <a:r>
              <a:rPr sz="1500" b="0" spc="-85" dirty="0">
                <a:solidFill>
                  <a:schemeClr val="tx1"/>
                </a:solidFill>
                <a:latin typeface="Arial"/>
                <a:cs typeface="Arial"/>
              </a:rPr>
              <a:t>Student</a:t>
            </a:r>
            <a:r>
              <a:rPr sz="1500" b="0" spc="-16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500" b="0" spc="-10" dirty="0">
                <a:solidFill>
                  <a:schemeClr val="tx1"/>
                </a:solidFill>
                <a:latin typeface="Arial"/>
                <a:cs typeface="Arial"/>
              </a:rPr>
              <a:t>Transportation</a:t>
            </a:r>
            <a:endParaRPr sz="15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 b="1" i="0" kern="1200">
                <a:latin typeface="Gill Sans MT"/>
                <a:ea typeface="+mj-ea"/>
                <a:cs typeface="Gill Sans MT"/>
              </a:rPr>
              <a:t>Can a School District Spend its Money on Whatever it Needs / Wants?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053E5B-1428-6EEA-78E1-0D673C0DC74A}"/>
              </a:ext>
            </a:extLst>
          </p:cNvPr>
          <p:cNvSpPr txBox="1"/>
          <p:nvPr/>
        </p:nvSpPr>
        <p:spPr>
          <a:xfrm>
            <a:off x="457200" y="1104903"/>
            <a:ext cx="8229600" cy="416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buFont typeface="Arial"/>
            </a:pPr>
            <a:r>
              <a:rPr lang="en-US" sz="2200" b="1" dirty="0">
                <a:solidFill>
                  <a:srgbClr val="626262"/>
                </a:solidFill>
                <a:latin typeface="Gill Sans MT" panose="020B0502020104020203" pitchFamily="34" charset="0"/>
              </a:rPr>
              <a:t>No! School districts have restricted funding.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82B85E9F-E076-B3C8-C8E3-7BB29FC49233}"/>
              </a:ext>
            </a:extLst>
          </p:cNvPr>
          <p:cNvGraphicFramePr>
            <a:graphicFrameLocks noGrp="1"/>
          </p:cNvGraphicFramePr>
          <p:nvPr>
            <p:ph type="tbl" sz="quarter" idx="10"/>
          </p:nvPr>
        </p:nvGraphicFramePr>
        <p:xfrm>
          <a:off x="457200" y="1649017"/>
          <a:ext cx="8229600" cy="2958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5B6DDD-1C1B-42C7-9867-B8A20DC510D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63642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600" b="1" kern="1200">
                <a:solidFill>
                  <a:schemeClr val="accent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50"/>
              </a:spcAft>
            </a:pPr>
            <a:fld id="{0FBE833D-02A4-4D6E-9F81-6C49484D2A1D}" type="slidenum">
              <a:rPr lang="en-US" smtClean="0"/>
              <a:pPr>
                <a:spcAft>
                  <a:spcPts val="450"/>
                </a:spcAft>
              </a:pPr>
              <a:t>11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75714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47D620-0450-6C21-1197-FD09B3686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188E5F6-6599-CD8A-8D34-F3AEB069E10D}"/>
              </a:ext>
            </a:extLst>
          </p:cNvPr>
          <p:cNvSpPr/>
          <p:nvPr/>
        </p:nvSpPr>
        <p:spPr>
          <a:xfrm>
            <a:off x="0" y="4080270"/>
            <a:ext cx="9143998" cy="10408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34200E-F380-5C54-A9CC-7253219C7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complicated is it?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9F31B6D-0A1A-D87B-E4A8-9E8092C9E35E}"/>
              </a:ext>
            </a:extLst>
          </p:cNvPr>
          <p:cNvCxnSpPr/>
          <p:nvPr/>
        </p:nvCxnSpPr>
        <p:spPr>
          <a:xfrm flipV="1">
            <a:off x="3819850" y="2726838"/>
            <a:ext cx="0" cy="242044"/>
          </a:xfrm>
          <a:prstGeom prst="line">
            <a:avLst/>
          </a:prstGeom>
          <a:ln w="57150">
            <a:solidFill>
              <a:srgbClr val="EBB913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5" name="AutoShape 32">
            <a:extLst>
              <a:ext uri="{FF2B5EF4-FFF2-40B4-BE49-F238E27FC236}">
                <a16:creationId xmlns:a16="http://schemas.microsoft.com/office/drawing/2014/main" id="{6A661FBF-8957-71B7-3BE8-973CC29FE234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4857323" y="1360839"/>
            <a:ext cx="1440180" cy="1714500"/>
          </a:xfrm>
          <a:prstGeom prst="bentConnector3">
            <a:avLst>
              <a:gd name="adj1" fmla="val 36884"/>
            </a:avLst>
          </a:prstGeom>
          <a:ln w="57150"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4177" name="Group 4176">
            <a:extLst>
              <a:ext uri="{FF2B5EF4-FFF2-40B4-BE49-F238E27FC236}">
                <a16:creationId xmlns:a16="http://schemas.microsoft.com/office/drawing/2014/main" id="{4581B422-5905-456E-3F9B-02AE30224A4F}"/>
              </a:ext>
            </a:extLst>
          </p:cNvPr>
          <p:cNvGrpSpPr/>
          <p:nvPr/>
        </p:nvGrpSpPr>
        <p:grpSpPr>
          <a:xfrm>
            <a:off x="1260364" y="1076498"/>
            <a:ext cx="6564017" cy="2826734"/>
            <a:chOff x="448642" y="1417638"/>
            <a:chExt cx="8586045" cy="4292498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46351F35-3CE6-2D8E-C7C9-869447557A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642" y="1417638"/>
              <a:ext cx="8568346" cy="1198162"/>
            </a:xfrm>
            <a:prstGeom prst="roundRect">
              <a:avLst>
                <a:gd name="adj" fmla="val 16667"/>
              </a:avLst>
            </a:prstGeom>
            <a:noFill/>
            <a:ln w="63500" cmpd="thickThin" algn="ctr">
              <a:solidFill>
                <a:srgbClr val="5F606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27432" tIns="27432" rIns="27432" bIns="27432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350">
                <a:latin typeface="Arial" panose="020B0604020202020204" pitchFamily="34" charset="0"/>
              </a:endParaRPr>
            </a:p>
          </p:txBody>
        </p:sp>
        <p:sp>
          <p:nvSpPr>
            <p:cNvPr id="5" name="AutoShape 4">
              <a:extLst>
                <a:ext uri="{FF2B5EF4-FFF2-40B4-BE49-F238E27FC236}">
                  <a16:creationId xmlns:a16="http://schemas.microsoft.com/office/drawing/2014/main" id="{80D8F209-5252-61EC-D3BA-F2E9ACD3E2F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01021" y="1639396"/>
              <a:ext cx="1097280" cy="800780"/>
            </a:xfrm>
            <a:prstGeom prst="roundRect">
              <a:avLst>
                <a:gd name="adj" fmla="val 16667"/>
              </a:avLst>
            </a:prstGeom>
            <a:solidFill>
              <a:srgbClr val="BF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5F606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6062"/>
                    </a:outerShdw>
                  </a:effectLst>
                </a14:hiddenEffects>
              </a:ext>
            </a:extLst>
          </p:spPr>
          <p:txBody>
            <a:bodyPr vert="horz" wrap="square" lIns="27432" tIns="27432" rIns="27432" bIns="27432" numCol="1" anchor="t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>
                  <a:solidFill>
                    <a:srgbClr val="5F6062"/>
                  </a:solidFill>
                  <a:latin typeface="Tw Cen MT" panose="020B0602020104020603" pitchFamily="34" charset="0"/>
                </a:rPr>
                <a:t>Funding Source</a:t>
              </a:r>
              <a:endParaRPr lang="en-US" altLang="en-US" sz="1350">
                <a:latin typeface="Arial" panose="020B0604020202020204" pitchFamily="34" charset="0"/>
              </a:endParaRPr>
            </a:p>
          </p:txBody>
        </p:sp>
        <p:sp>
          <p:nvSpPr>
            <p:cNvPr id="6" name="AutoShape 5">
              <a:extLst>
                <a:ext uri="{FF2B5EF4-FFF2-40B4-BE49-F238E27FC236}">
                  <a16:creationId xmlns:a16="http://schemas.microsoft.com/office/drawing/2014/main" id="{E53AE46A-AE9E-26A3-7C59-F536F9D3E3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9250" y="1542011"/>
              <a:ext cx="1794118" cy="100584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FC0C0"/>
                </a:gs>
              </a:gsLst>
              <a:lin ang="5400000" scaled="1"/>
            </a:gradFill>
            <a:ln w="12700" algn="ctr">
              <a:solidFill>
                <a:srgbClr val="9FA0A1"/>
              </a:solidFill>
              <a:round/>
              <a:headEnd/>
              <a:tailEnd/>
            </a:ln>
            <a:effectLst>
              <a:outerShdw dist="28398" dir="3806097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27432" tIns="27432" rIns="27432" bIns="27432" numCol="1" anchor="t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>
                  <a:solidFill>
                    <a:srgbClr val="5F6062"/>
                  </a:solidFill>
                  <a:latin typeface="Tw Cen MT" panose="020B0602020104020603" pitchFamily="34" charset="0"/>
                </a:rPr>
                <a:t>State Aid</a:t>
              </a:r>
            </a:p>
          </p:txBody>
        </p:sp>
        <p:sp>
          <p:nvSpPr>
            <p:cNvPr id="8" name="AutoShape 7">
              <a:extLst>
                <a:ext uri="{FF2B5EF4-FFF2-40B4-BE49-F238E27FC236}">
                  <a16:creationId xmlns:a16="http://schemas.microsoft.com/office/drawing/2014/main" id="{9E19ED28-D622-2781-31FA-7D285BFED7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2452" y="1539212"/>
              <a:ext cx="1863410" cy="100584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FC0C0"/>
                </a:gs>
              </a:gsLst>
              <a:lin ang="5400000" scaled="1"/>
            </a:gradFill>
            <a:ln w="12700" algn="ctr">
              <a:solidFill>
                <a:srgbClr val="9FA0A1"/>
              </a:solidFill>
              <a:round/>
              <a:headEnd/>
              <a:tailEnd/>
            </a:ln>
            <a:effectLst>
              <a:outerShdw dist="28398" dir="3806097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27432" tIns="27432" rIns="27432" bIns="27432" numCol="1" anchor="t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>
                  <a:solidFill>
                    <a:srgbClr val="5F6062"/>
                  </a:solidFill>
                  <a:latin typeface="Tw Cen MT" panose="020B0602020104020603" pitchFamily="34" charset="0"/>
                </a:rPr>
                <a:t>Property Tax Levies</a:t>
              </a:r>
            </a:p>
          </p:txBody>
        </p:sp>
        <p:sp>
          <p:nvSpPr>
            <p:cNvPr id="9" name="AutoShape 8">
              <a:extLst>
                <a:ext uri="{FF2B5EF4-FFF2-40B4-BE49-F238E27FC236}">
                  <a16:creationId xmlns:a16="http://schemas.microsoft.com/office/drawing/2014/main" id="{83969307-C081-7B03-5F0A-95CAC1EBD5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6630" y="1539212"/>
              <a:ext cx="1201170" cy="100584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FC0C0"/>
                </a:gs>
              </a:gsLst>
              <a:lin ang="5400000" scaled="1"/>
            </a:gradFill>
            <a:ln w="12700" algn="ctr">
              <a:solidFill>
                <a:srgbClr val="9FA0A1"/>
              </a:solidFill>
              <a:round/>
              <a:headEnd/>
              <a:tailEnd/>
            </a:ln>
            <a:effectLst>
              <a:outerShdw dist="28398" dir="3806097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27432" tIns="27432" rIns="27432" bIns="27432" numCol="1" anchor="t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>
                  <a:solidFill>
                    <a:srgbClr val="5F6062"/>
                  </a:solidFill>
                  <a:latin typeface="Tw Cen MT" panose="020B0602020104020603" pitchFamily="34" charset="0"/>
                </a:rPr>
                <a:t>Sales</a:t>
              </a:r>
              <a:r>
                <a:rPr lang="en-US" altLang="en-US" sz="1950">
                  <a:solidFill>
                    <a:srgbClr val="5F6062"/>
                  </a:solidFill>
                  <a:latin typeface="Tw Cen MT" panose="020B0602020104020603" pitchFamily="34" charset="0"/>
                </a:rPr>
                <a:t> </a:t>
              </a:r>
              <a:r>
                <a:rPr lang="en-US" altLang="en-US" sz="1500">
                  <a:solidFill>
                    <a:srgbClr val="5F6062"/>
                  </a:solidFill>
                  <a:latin typeface="Tw Cen MT" panose="020B0602020104020603" pitchFamily="34" charset="0"/>
                </a:rPr>
                <a:t>Tax</a:t>
              </a:r>
            </a:p>
          </p:txBody>
        </p:sp>
        <p:sp>
          <p:nvSpPr>
            <p:cNvPr id="10" name="AutoShape 9">
              <a:extLst>
                <a:ext uri="{FF2B5EF4-FFF2-40B4-BE49-F238E27FC236}">
                  <a16:creationId xmlns:a16="http://schemas.microsoft.com/office/drawing/2014/main" id="{D55121F8-F27B-706D-656B-21BEDD98B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9281" y="1539212"/>
              <a:ext cx="1201170" cy="100584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FC0C0"/>
                </a:gs>
              </a:gsLst>
              <a:lin ang="5400000" scaled="1"/>
            </a:gradFill>
            <a:ln w="12700" algn="ctr">
              <a:solidFill>
                <a:srgbClr val="9FA0A1"/>
              </a:solidFill>
              <a:round/>
              <a:headEnd/>
              <a:tailEnd/>
            </a:ln>
            <a:effectLst>
              <a:outerShdw dist="28398" dir="3806097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27432" tIns="27432" rIns="27432" bIns="27432" numCol="1" anchor="t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>
                  <a:solidFill>
                    <a:srgbClr val="5F6062"/>
                  </a:solidFill>
                  <a:latin typeface="Tw Cen MT" panose="020B0602020104020603" pitchFamily="34" charset="0"/>
                </a:rPr>
                <a:t>Federal Funds</a:t>
              </a:r>
            </a:p>
          </p:txBody>
        </p:sp>
        <p:sp>
          <p:nvSpPr>
            <p:cNvPr id="11" name="AutoShape 10">
              <a:extLst>
                <a:ext uri="{FF2B5EF4-FFF2-40B4-BE49-F238E27FC236}">
                  <a16:creationId xmlns:a16="http://schemas.microsoft.com/office/drawing/2014/main" id="{47365914-C81A-4088-D8B0-EF7B896F7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1395" y="1541950"/>
              <a:ext cx="1201170" cy="100584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FC0C0"/>
                </a:gs>
              </a:gsLst>
              <a:lin ang="5400000" scaled="1"/>
            </a:gradFill>
            <a:ln w="12700" algn="ctr">
              <a:solidFill>
                <a:srgbClr val="9FA0A1"/>
              </a:solidFill>
              <a:round/>
              <a:headEnd/>
              <a:tailEnd/>
            </a:ln>
            <a:effectLst>
              <a:outerShdw dist="28398" dir="3806097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27432" tIns="27432" rIns="27432" bIns="27432" numCol="1" anchor="t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>
                  <a:solidFill>
                    <a:srgbClr val="5F6062"/>
                  </a:solidFill>
                  <a:latin typeface="Tw Cen MT" panose="020B0602020104020603" pitchFamily="34" charset="0"/>
                </a:rPr>
                <a:t>Program Fees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015A48B-ADDF-8940-B04F-6B125609D8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6341" y="4209286"/>
              <a:ext cx="8568346" cy="1500850"/>
              <a:chOff x="105354672" y="110025290"/>
              <a:chExt cx="9784080" cy="1833659"/>
            </a:xfrm>
          </p:grpSpPr>
          <p:sp>
            <p:nvSpPr>
              <p:cNvPr id="13" name="AutoShape 12">
                <a:extLst>
                  <a:ext uri="{FF2B5EF4-FFF2-40B4-BE49-F238E27FC236}">
                    <a16:creationId xmlns:a16="http://schemas.microsoft.com/office/drawing/2014/main" id="{A1448DE9-92DB-260C-9CA3-0CD8A51FCF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354672" y="110025290"/>
                <a:ext cx="9784080" cy="1833659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63500" cmpd="thickThin" algn="ctr">
                <a:solidFill>
                  <a:srgbClr val="5F606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vert="horz" wrap="square" lIns="27432" tIns="27432" rIns="27432" bIns="27432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1350">
                  <a:latin typeface="Arial" panose="020B0604020202020204" pitchFamily="34" charset="0"/>
                </a:endParaRPr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F2903E24-4642-F684-C088-75CCF3863F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5431093" y="110119225"/>
                <a:ext cx="9552716" cy="1604552"/>
                <a:chOff x="105431093" y="110119225"/>
                <a:chExt cx="9552716" cy="1604552"/>
              </a:xfrm>
            </p:grpSpPr>
            <p:sp>
              <p:nvSpPr>
                <p:cNvPr id="15" name="AutoShape 14">
                  <a:extLst>
                    <a:ext uri="{FF2B5EF4-FFF2-40B4-BE49-F238E27FC236}">
                      <a16:creationId xmlns:a16="http://schemas.microsoft.com/office/drawing/2014/main" id="{4D80873E-A5ED-2F74-FF39-563C066A55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105089992" y="110461254"/>
                  <a:ext cx="1596601" cy="9144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BF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5F6062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5F606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27432" tIns="27432" rIns="27432" bIns="27432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1500">
                      <a:solidFill>
                        <a:srgbClr val="5F6062"/>
                      </a:solidFill>
                      <a:latin typeface="Tw Cen MT" panose="020B0602020104020603" pitchFamily="34" charset="0"/>
                    </a:rPr>
                    <a:t>Fund   </a:t>
                  </a:r>
                </a:p>
                <a:p>
                  <a:pPr algn="ctr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1500">
                      <a:solidFill>
                        <a:srgbClr val="5F6062"/>
                      </a:solidFill>
                      <a:latin typeface="Tw Cen MT" panose="020B0602020104020603" pitchFamily="34" charset="0"/>
                    </a:rPr>
                    <a:t>Account</a:t>
                  </a:r>
                  <a:endParaRPr lang="en-US" altLang="en-US" sz="135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" name="AutoShape 15">
                  <a:extLst>
                    <a:ext uri="{FF2B5EF4-FFF2-40B4-BE49-F238E27FC236}">
                      <a16:creationId xmlns:a16="http://schemas.microsoft.com/office/drawing/2014/main" id="{433FC11D-577E-B72F-0B82-D85714D37E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6371747" y="110120153"/>
                  <a:ext cx="1738364" cy="159660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CCDAE5"/>
                </a:solidFill>
                <a:ln w="31750" algn="ctr">
                  <a:solidFill>
                    <a:srgbClr val="00467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68686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27432" tIns="27432" rIns="27432" bIns="2743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900" b="1">
                      <a:solidFill>
                        <a:srgbClr val="5F6062"/>
                      </a:solidFill>
                      <a:latin typeface="Tw Cen MT" panose="020B0602020104020603" pitchFamily="34" charset="0"/>
                    </a:rPr>
                    <a:t>Operating Fund: </a:t>
                  </a:r>
                </a:p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900">
                      <a:solidFill>
                        <a:srgbClr val="5F6062"/>
                      </a:solidFill>
                      <a:latin typeface="Tw Cen MT" panose="020B0602020104020603" pitchFamily="34" charset="0"/>
                    </a:rPr>
                    <a:t>General Fund</a:t>
                  </a:r>
                  <a:r>
                    <a:rPr lang="en-US" altLang="en-US" sz="750">
                      <a:solidFill>
                        <a:srgbClr val="5F6062"/>
                      </a:solidFill>
                      <a:latin typeface="Calibri" panose="020F0502020204030204" pitchFamily="34" charset="0"/>
                    </a:rPr>
                    <a:t>	</a:t>
                  </a:r>
                  <a:endParaRPr lang="en-US" altLang="en-US" sz="135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" name="AutoShape 16">
                  <a:extLst>
                    <a:ext uri="{FF2B5EF4-FFF2-40B4-BE49-F238E27FC236}">
                      <a16:creationId xmlns:a16="http://schemas.microsoft.com/office/drawing/2014/main" id="{9336B290-4315-5882-9CA1-C34E9927E3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175221" y="110119226"/>
                  <a:ext cx="1512740" cy="159660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BF1D0"/>
                </a:solidFill>
                <a:ln w="12700" algn="ctr">
                  <a:solidFill>
                    <a:srgbClr val="EBB913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 vert="horz" wrap="square" lIns="27432" tIns="27432" rIns="27432" bIns="2743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900" b="1">
                      <a:solidFill>
                        <a:srgbClr val="5F6062"/>
                      </a:solidFill>
                      <a:latin typeface="Tw Cen MT" panose="020B0602020104020603" pitchFamily="34" charset="0"/>
                    </a:rPr>
                    <a:t>Capital     Projects: </a:t>
                  </a:r>
                </a:p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900">
                      <a:solidFill>
                        <a:srgbClr val="5F6062"/>
                      </a:solidFill>
                      <a:latin typeface="Tw Cen MT" panose="020B0602020104020603" pitchFamily="34" charset="0"/>
                    </a:rPr>
                    <a:t>Statewide Penny</a:t>
                  </a:r>
                  <a:r>
                    <a:rPr lang="en-US" altLang="en-US" sz="750">
                      <a:solidFill>
                        <a:srgbClr val="5F6062"/>
                      </a:solidFill>
                      <a:latin typeface="Calibri" panose="020F0502020204030204" pitchFamily="34" charset="0"/>
                    </a:rPr>
                    <a:t>	</a:t>
                  </a:r>
                  <a:endParaRPr lang="en-US" altLang="en-US" sz="135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" name="AutoShape 17">
                  <a:extLst>
                    <a:ext uri="{FF2B5EF4-FFF2-40B4-BE49-F238E27FC236}">
                      <a16:creationId xmlns:a16="http://schemas.microsoft.com/office/drawing/2014/main" id="{821DE09B-CFF1-2BB7-9BAF-A83AED42BE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606072" y="110121147"/>
                  <a:ext cx="1061499" cy="159660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AEDDA"/>
                </a:solidFill>
                <a:ln w="12700" algn="ctr">
                  <a:solidFill>
                    <a:srgbClr val="94A545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 vert="horz" wrap="square" lIns="27432" tIns="27432" rIns="27432" bIns="2743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900" b="1">
                      <a:solidFill>
                        <a:srgbClr val="5F6062"/>
                      </a:solidFill>
                      <a:latin typeface="Tw Cen MT" panose="020B0602020104020603" pitchFamily="34" charset="0"/>
                    </a:rPr>
                    <a:t>Special Rev: </a:t>
                  </a:r>
                </a:p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825">
                      <a:solidFill>
                        <a:srgbClr val="5F6062"/>
                      </a:solidFill>
                      <a:latin typeface="Tw Cen MT" panose="020B0602020104020603" pitchFamily="34" charset="0"/>
                    </a:rPr>
                    <a:t>Management</a:t>
                  </a:r>
                  <a:endParaRPr lang="en-US" altLang="en-US" sz="12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" name="AutoShape 18">
                  <a:extLst>
                    <a:ext uri="{FF2B5EF4-FFF2-40B4-BE49-F238E27FC236}">
                      <a16:creationId xmlns:a16="http://schemas.microsoft.com/office/drawing/2014/main" id="{2F0CEA07-3FC1-600D-67A4-7D91B8964D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732678" y="110119225"/>
                  <a:ext cx="931760" cy="1596601"/>
                </a:xfrm>
                <a:prstGeom prst="roundRect">
                  <a:avLst>
                    <a:gd name="adj" fmla="val 16667"/>
                  </a:avLst>
                </a:prstGeom>
                <a:ln>
                  <a:headEnd/>
                  <a:tailEnd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vert="horz" wrap="square" lIns="27432" tIns="27432" rIns="27432" bIns="2743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900" b="1">
                      <a:solidFill>
                        <a:srgbClr val="5F6062"/>
                      </a:solidFill>
                      <a:latin typeface="Tw Cen MT" panose="020B0602020104020603" pitchFamily="34" charset="0"/>
                    </a:rPr>
                    <a:t>Special   Rev:   </a:t>
                  </a:r>
                </a:p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900">
                      <a:solidFill>
                        <a:srgbClr val="5F6062"/>
                      </a:solidFill>
                      <a:latin typeface="Tw Cen MT" panose="020B0602020104020603" pitchFamily="34" charset="0"/>
                    </a:rPr>
                    <a:t>PPEL </a:t>
                  </a:r>
                  <a:r>
                    <a:rPr lang="en-US" altLang="en-US" sz="788">
                      <a:solidFill>
                        <a:srgbClr val="5F6062"/>
                      </a:solidFill>
                      <a:latin typeface="Tw Cen MT" panose="020B0602020104020603" pitchFamily="34" charset="0"/>
                    </a:rPr>
                    <a:t>(Voted)</a:t>
                  </a:r>
                </a:p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900">
                      <a:solidFill>
                        <a:srgbClr val="5F6062"/>
                      </a:solidFill>
                      <a:latin typeface="Tw Cen MT" panose="020B0602020104020603" pitchFamily="34" charset="0"/>
                    </a:rPr>
                    <a:t>PPEL </a:t>
                  </a:r>
                  <a:r>
                    <a:rPr lang="en-US" altLang="en-US" sz="788">
                      <a:solidFill>
                        <a:srgbClr val="5F6062"/>
                      </a:solidFill>
                      <a:latin typeface="Tw Cen MT" panose="020B0602020104020603" pitchFamily="34" charset="0"/>
                    </a:rPr>
                    <a:t>(Board)</a:t>
                  </a:r>
                  <a:endParaRPr lang="en-US" altLang="en-US" sz="1350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" name="AutoShape 19">
                  <a:extLst>
                    <a:ext uri="{FF2B5EF4-FFF2-40B4-BE49-F238E27FC236}">
                      <a16:creationId xmlns:a16="http://schemas.microsoft.com/office/drawing/2014/main" id="{83C78C7B-4A4D-2FAF-99CB-28AB1EE2F5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2718757" y="110127176"/>
                  <a:ext cx="687787" cy="159660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AF0F9"/>
                </a:solidFill>
                <a:ln w="12700" algn="ctr">
                  <a:solidFill>
                    <a:srgbClr val="96B4DE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 vert="horz" wrap="square" lIns="27432" tIns="27432" rIns="27432" bIns="2743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900" b="1">
                      <a:solidFill>
                        <a:srgbClr val="5F6062"/>
                      </a:solidFill>
                      <a:latin typeface="Tw Cen MT" panose="020B0602020104020603" pitchFamily="34" charset="0"/>
                    </a:rPr>
                    <a:t>Special Rev: </a:t>
                  </a:r>
                </a:p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900">
                      <a:solidFill>
                        <a:srgbClr val="5F6062"/>
                      </a:solidFill>
                      <a:latin typeface="Tw Cen MT" panose="020B0602020104020603" pitchFamily="34" charset="0"/>
                    </a:rPr>
                    <a:t>PERL</a:t>
                  </a:r>
                  <a:endParaRPr lang="en-US" altLang="en-US" sz="135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" name="AutoShape 20">
                  <a:extLst>
                    <a:ext uri="{FF2B5EF4-FFF2-40B4-BE49-F238E27FC236}">
                      <a16:creationId xmlns:a16="http://schemas.microsoft.com/office/drawing/2014/main" id="{F9C9B75B-6A52-8693-659B-D5988F4DB1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3471651" y="110121147"/>
                  <a:ext cx="731520" cy="1596601"/>
                </a:xfrm>
                <a:prstGeom prst="roundRect">
                  <a:avLst>
                    <a:gd name="adj" fmla="val 16667"/>
                  </a:avLst>
                </a:prstGeom>
                <a:ln>
                  <a:headEnd/>
                  <a:tailEnd/>
                </a:ln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27432" tIns="27432" rIns="27432" bIns="2743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900" b="1">
                      <a:solidFill>
                        <a:srgbClr val="5F6062"/>
                      </a:solidFill>
                      <a:latin typeface="Tw Cen MT" panose="020B0602020104020603" pitchFamily="34" charset="0"/>
                    </a:rPr>
                    <a:t>Enter:   </a:t>
                  </a:r>
                </a:p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900">
                      <a:solidFill>
                        <a:srgbClr val="5F6062"/>
                      </a:solidFill>
                      <a:latin typeface="Tw Cen MT" panose="020B0602020104020603" pitchFamily="34" charset="0"/>
                    </a:rPr>
                    <a:t>Food &amp; </a:t>
                  </a:r>
                  <a:r>
                    <a:rPr lang="en-US" altLang="en-US" sz="825">
                      <a:solidFill>
                        <a:srgbClr val="5F6062"/>
                      </a:solidFill>
                      <a:latin typeface="Tw Cen MT" panose="020B0602020104020603" pitchFamily="34" charset="0"/>
                    </a:rPr>
                    <a:t>Nutrition</a:t>
                  </a:r>
                  <a:endParaRPr lang="en-US" altLang="en-US" sz="1350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" name="AutoShape 21">
                  <a:extLst>
                    <a:ext uri="{FF2B5EF4-FFF2-40B4-BE49-F238E27FC236}">
                      <a16:creationId xmlns:a16="http://schemas.microsoft.com/office/drawing/2014/main" id="{3563021D-B527-373B-894A-133481DFDD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4252289" y="110119225"/>
                  <a:ext cx="731520" cy="1596601"/>
                </a:xfrm>
                <a:prstGeom prst="roundRect">
                  <a:avLst>
                    <a:gd name="adj" fmla="val 16667"/>
                  </a:avLst>
                </a:prstGeom>
                <a:ln>
                  <a:headEnd/>
                  <a:tailEnd/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27432" tIns="27432" rIns="27432" bIns="2743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900" b="1">
                      <a:solidFill>
                        <a:srgbClr val="5F6062"/>
                      </a:solidFill>
                      <a:latin typeface="Tw Cen MT" panose="020B0602020104020603" pitchFamily="34" charset="0"/>
                    </a:rPr>
                    <a:t>Enter: </a:t>
                  </a:r>
                </a:p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900">
                      <a:solidFill>
                        <a:srgbClr val="5F6062"/>
                      </a:solidFill>
                      <a:latin typeface="Tw Cen MT" panose="020B0602020104020603" pitchFamily="34" charset="0"/>
                    </a:rPr>
                    <a:t>Child Care</a:t>
                  </a:r>
                  <a:endParaRPr lang="en-US" altLang="en-US" sz="1350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" name="AutoShape 22">
                  <a:extLst>
                    <a:ext uri="{FF2B5EF4-FFF2-40B4-BE49-F238E27FC236}">
                      <a16:creationId xmlns:a16="http://schemas.microsoft.com/office/drawing/2014/main" id="{F3FE2D46-17F5-29C6-A920-F35AA7FF0E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736435" y="110120153"/>
                  <a:ext cx="822960" cy="159660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7D5D7"/>
                </a:solidFill>
                <a:ln w="12700" algn="ctr">
                  <a:solidFill>
                    <a:srgbClr val="842B37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 vert="horz" wrap="square" lIns="27432" tIns="27432" rIns="27432" bIns="2743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900" b="1">
                      <a:solidFill>
                        <a:srgbClr val="5F6062"/>
                      </a:solidFill>
                      <a:latin typeface="Tw Cen MT" panose="020B0602020104020603" pitchFamily="34" charset="0"/>
                    </a:rPr>
                    <a:t>Debt       Service:</a:t>
                  </a:r>
                </a:p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900">
                      <a:solidFill>
                        <a:srgbClr val="5F6062"/>
                      </a:solidFill>
                      <a:latin typeface="Tw Cen MT" panose="020B0602020104020603" pitchFamily="34" charset="0"/>
                    </a:rPr>
                    <a:t>Debt   Service</a:t>
                  </a:r>
                  <a:endParaRPr lang="en-US" altLang="en-US" sz="1350">
                    <a:latin typeface="Arial" panose="020B0604020202020204" pitchFamily="34" charset="0"/>
                  </a:endParaRPr>
                </a:p>
              </p:txBody>
            </p:sp>
          </p:grpSp>
        </p:grpSp>
        <p:cxnSp>
          <p:nvCxnSpPr>
            <p:cNvPr id="4120" name="AutoShape 24">
              <a:extLst>
                <a:ext uri="{FF2B5EF4-FFF2-40B4-BE49-F238E27FC236}">
                  <a16:creationId xmlns:a16="http://schemas.microsoft.com/office/drawing/2014/main" id="{E46B2C07-ED93-5482-1CA7-60AE726ADFD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776369" y="2559597"/>
              <a:ext cx="0" cy="1711380"/>
            </a:xfrm>
            <a:prstGeom prst="straightConnector1">
              <a:avLst/>
            </a:prstGeom>
            <a:noFill/>
            <a:ln w="57150" algn="ctr">
              <a:solidFill>
                <a:srgbClr val="00467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6062"/>
                    </a:outerShdw>
                  </a:effectLst>
                </a14:hiddenEffects>
              </a:ext>
            </a:extLst>
          </p:spPr>
        </p:cxnSp>
        <p:cxnSp>
          <p:nvCxnSpPr>
            <p:cNvPr id="4122" name="AutoShape 26">
              <a:extLst>
                <a:ext uri="{FF2B5EF4-FFF2-40B4-BE49-F238E27FC236}">
                  <a16:creationId xmlns:a16="http://schemas.microsoft.com/office/drawing/2014/main" id="{E7F5FD1F-2421-C8F0-0698-0CE5C215541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>
              <a:off x="3713623" y="1123986"/>
              <a:ext cx="1718973" cy="4575001"/>
            </a:xfrm>
            <a:prstGeom prst="bentConnector3">
              <a:avLst>
                <a:gd name="adj1" fmla="val 69307"/>
              </a:avLst>
            </a:prstGeom>
            <a:noFill/>
            <a:ln w="57150" algn="ctr">
              <a:solidFill>
                <a:srgbClr val="00467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6062"/>
                    </a:outerShdw>
                  </a:effectLst>
                </a14:hiddenEffects>
              </a:ext>
            </a:extLst>
          </p:spPr>
        </p:cxnSp>
        <p:cxnSp>
          <p:nvCxnSpPr>
            <p:cNvPr id="4123" name="AutoShape 27">
              <a:extLst>
                <a:ext uri="{FF2B5EF4-FFF2-40B4-BE49-F238E27FC236}">
                  <a16:creationId xmlns:a16="http://schemas.microsoft.com/office/drawing/2014/main" id="{0D065EDF-89DD-DBD7-FAB1-8019BEFF77E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1899181" y="2582014"/>
              <a:ext cx="1853778" cy="1516365"/>
            </a:xfrm>
            <a:prstGeom prst="bentConnector3">
              <a:avLst>
                <a:gd name="adj1" fmla="val 50000"/>
              </a:avLst>
            </a:prstGeom>
            <a:noFill/>
            <a:ln w="57150" algn="ctr">
              <a:solidFill>
                <a:srgbClr val="00467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6062"/>
                    </a:outerShdw>
                  </a:effectLst>
                </a14:hiddenEffects>
              </a:ext>
            </a:extLst>
          </p:spPr>
        </p:cxnSp>
        <p:cxnSp>
          <p:nvCxnSpPr>
            <p:cNvPr id="4124" name="AutoShape 28">
              <a:extLst>
                <a:ext uri="{FF2B5EF4-FFF2-40B4-BE49-F238E27FC236}">
                  <a16:creationId xmlns:a16="http://schemas.microsoft.com/office/drawing/2014/main" id="{88714A8D-F003-8D3F-0B6B-73B7C20DFE0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3810734" y="2782562"/>
              <a:ext cx="1770401" cy="1288899"/>
            </a:xfrm>
            <a:prstGeom prst="bentConnector3">
              <a:avLst>
                <a:gd name="adj1" fmla="val 50000"/>
              </a:avLst>
            </a:prstGeom>
            <a:noFill/>
            <a:ln w="57150" algn="ctr">
              <a:solidFill>
                <a:srgbClr val="94A545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</p:cxnSp>
        <p:cxnSp>
          <p:nvCxnSpPr>
            <p:cNvPr id="4128" name="AutoShape 32">
              <a:extLst>
                <a:ext uri="{FF2B5EF4-FFF2-40B4-BE49-F238E27FC236}">
                  <a16:creationId xmlns:a16="http://schemas.microsoft.com/office/drawing/2014/main" id="{55882ECC-A49F-BEB1-F6E0-5A1F3B2BCF3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793646" y="2494706"/>
              <a:ext cx="1718973" cy="1841794"/>
            </a:xfrm>
            <a:prstGeom prst="bentConnector3">
              <a:avLst>
                <a:gd name="adj1" fmla="val 42505"/>
              </a:avLst>
            </a:prstGeom>
            <a:noFill/>
            <a:ln w="57150" algn="ctr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6062"/>
                    </a:outerShdw>
                  </a:effectLst>
                </a14:hiddenEffects>
              </a:ext>
            </a:extLst>
          </p:spPr>
        </p:cxnSp>
        <p:cxnSp>
          <p:nvCxnSpPr>
            <p:cNvPr id="4129" name="AutoShape 33">
              <a:extLst>
                <a:ext uri="{FF2B5EF4-FFF2-40B4-BE49-F238E27FC236}">
                  <a16:creationId xmlns:a16="http://schemas.microsoft.com/office/drawing/2014/main" id="{8BD47911-43C7-B392-AE5F-47B2B6314C19}"/>
                </a:ext>
              </a:extLst>
            </p:cNvPr>
            <p:cNvCxnSpPr>
              <a:cxnSpLocks noChangeShapeType="1"/>
              <a:stCxn id="9" idx="2"/>
            </p:cNvCxnSpPr>
            <p:nvPr/>
          </p:nvCxnSpPr>
          <p:spPr bwMode="auto">
            <a:xfrm rot="5400000">
              <a:off x="4064182" y="2245475"/>
              <a:ext cx="1413457" cy="2012610"/>
            </a:xfrm>
            <a:prstGeom prst="bentConnector2">
              <a:avLst/>
            </a:prstGeom>
            <a:noFill/>
            <a:ln w="57150" algn="ctr">
              <a:solidFill>
                <a:srgbClr val="EBB91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6062"/>
                    </a:outerShdw>
                  </a:effectLst>
                </a14:hiddenEffects>
              </a:ext>
            </a:extLst>
          </p:spPr>
        </p:cxnSp>
        <p:cxnSp>
          <p:nvCxnSpPr>
            <p:cNvPr id="4130" name="AutoShape 34">
              <a:extLst>
                <a:ext uri="{FF2B5EF4-FFF2-40B4-BE49-F238E27FC236}">
                  <a16:creationId xmlns:a16="http://schemas.microsoft.com/office/drawing/2014/main" id="{5AEC0F4F-F048-5893-CFC0-B4E05A04102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4272676" y="2902170"/>
              <a:ext cx="1718973" cy="1041014"/>
            </a:xfrm>
            <a:prstGeom prst="bentConnector3">
              <a:avLst>
                <a:gd name="adj1" fmla="val 72585"/>
              </a:avLst>
            </a:prstGeom>
            <a:noFill/>
            <a:ln w="57150" algn="ctr">
              <a:solidFill>
                <a:srgbClr val="842B3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6062"/>
                    </a:outerShdw>
                  </a:effectLst>
                </a14:hiddenEffects>
              </a:ext>
            </a:extLst>
          </p:spPr>
        </p:cxnSp>
        <p:cxnSp>
          <p:nvCxnSpPr>
            <p:cNvPr id="4132" name="AutoShape 36">
              <a:extLst>
                <a:ext uri="{FF2B5EF4-FFF2-40B4-BE49-F238E27FC236}">
                  <a16:creationId xmlns:a16="http://schemas.microsoft.com/office/drawing/2014/main" id="{0BBE1EA0-12C9-EE82-69FB-A6D04DAB51C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6565852" y="3037225"/>
              <a:ext cx="1718973" cy="770903"/>
            </a:xfrm>
            <a:prstGeom prst="bentConnector3">
              <a:avLst>
                <a:gd name="adj1" fmla="val 50000"/>
              </a:avLst>
            </a:prstGeom>
            <a:noFill/>
            <a:ln w="57150" algn="ctr">
              <a:solidFill>
                <a:schemeClr val="accent5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6062"/>
                    </a:outerShdw>
                  </a:effectLst>
                </a14:hiddenEffects>
              </a:ext>
            </a:extLst>
          </p:spPr>
        </p:cxnSp>
        <p:cxnSp>
          <p:nvCxnSpPr>
            <p:cNvPr id="4133" name="AutoShape 37">
              <a:extLst>
                <a:ext uri="{FF2B5EF4-FFF2-40B4-BE49-F238E27FC236}">
                  <a16:creationId xmlns:a16="http://schemas.microsoft.com/office/drawing/2014/main" id="{B18D1F92-1D1E-E328-4833-7AAE24F0D06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935355" y="2580430"/>
              <a:ext cx="26693" cy="1690677"/>
            </a:xfrm>
            <a:prstGeom prst="straightConnector1">
              <a:avLst/>
            </a:prstGeom>
            <a:noFill/>
            <a:ln w="57150" algn="ctr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6062"/>
                    </a:outerShdw>
                  </a:effectLst>
                </a14:hiddenEffects>
              </a:ext>
            </a:extLst>
          </p:spPr>
        </p:cxnSp>
        <p:cxnSp>
          <p:nvCxnSpPr>
            <p:cNvPr id="4134" name="AutoShape 38">
              <a:extLst>
                <a:ext uri="{FF2B5EF4-FFF2-40B4-BE49-F238E27FC236}">
                  <a16:creationId xmlns:a16="http://schemas.microsoft.com/office/drawing/2014/main" id="{15E0D567-2AEF-8763-174F-BF374507E7F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22594" y="2559208"/>
              <a:ext cx="35590" cy="1718973"/>
            </a:xfrm>
            <a:prstGeom prst="straightConnector1">
              <a:avLst/>
            </a:prstGeom>
            <a:noFill/>
            <a:ln w="57150" algn="ctr">
              <a:solidFill>
                <a:schemeClr val="accent4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6062"/>
                    </a:outerShdw>
                  </a:effectLst>
                </a14:hiddenEffects>
              </a:ext>
            </a:extLst>
          </p:spPr>
        </p:cxnSp>
      </p:grpSp>
      <p:grpSp>
        <p:nvGrpSpPr>
          <p:cNvPr id="163" name="Group 94">
            <a:extLst>
              <a:ext uri="{FF2B5EF4-FFF2-40B4-BE49-F238E27FC236}">
                <a16:creationId xmlns:a16="http://schemas.microsoft.com/office/drawing/2014/main" id="{E6732F15-8818-7E6F-6FDE-4B345AEEB2F5}"/>
              </a:ext>
            </a:extLst>
          </p:cNvPr>
          <p:cNvGrpSpPr>
            <a:grpSpLocks/>
          </p:cNvGrpSpPr>
          <p:nvPr/>
        </p:nvGrpSpPr>
        <p:grpSpPr bwMode="auto">
          <a:xfrm>
            <a:off x="2038767" y="3903091"/>
            <a:ext cx="5753537" cy="1290971"/>
            <a:chOff x="104553920" y="110553204"/>
            <a:chExt cx="7671632" cy="1211567"/>
          </a:xfrm>
        </p:grpSpPr>
        <p:pic>
          <p:nvPicPr>
            <p:cNvPr id="164" name="Picture 95">
              <a:extLst>
                <a:ext uri="{FF2B5EF4-FFF2-40B4-BE49-F238E27FC236}">
                  <a16:creationId xmlns:a16="http://schemas.microsoft.com/office/drawing/2014/main" id="{ED521595-AEAE-65C9-1025-5DF3B167BB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1">
                  <a:lumMod val="60000"/>
                  <a:lumOff val="40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28179" y="110653518"/>
              <a:ext cx="640080" cy="483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467C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5F606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6062"/>
                    </a:outerShdw>
                  </a:effectLst>
                </a14:hiddenEffects>
              </a:ext>
            </a:extLst>
          </p:spPr>
        </p:pic>
        <p:pic>
          <p:nvPicPr>
            <p:cNvPr id="165" name="Picture 96">
              <a:extLst>
                <a:ext uri="{FF2B5EF4-FFF2-40B4-BE49-F238E27FC236}">
                  <a16:creationId xmlns:a16="http://schemas.microsoft.com/office/drawing/2014/main" id="{82EC44C6-5CA3-E5A5-4486-D37B3D8E82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174304" y="110553204"/>
              <a:ext cx="640080" cy="640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467C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5F606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6062"/>
                    </a:outerShdw>
                  </a:effectLst>
                </a14:hiddenEffects>
              </a:ext>
            </a:extLst>
          </p:spPr>
        </p:pic>
        <p:pic>
          <p:nvPicPr>
            <p:cNvPr id="175" name="Picture 106">
              <a:extLst>
                <a:ext uri="{FF2B5EF4-FFF2-40B4-BE49-F238E27FC236}">
                  <a16:creationId xmlns:a16="http://schemas.microsoft.com/office/drawing/2014/main" id="{918BEFAF-7D0E-5274-BFC3-78A9A608A2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prstClr val="black"/>
                <a:schemeClr val="accent1">
                  <a:lumMod val="60000"/>
                  <a:lumOff val="40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53920" y="110601193"/>
              <a:ext cx="640080" cy="640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467C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5F606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6062"/>
                    </a:outerShdw>
                  </a:effectLst>
                </a14:hiddenEffects>
              </a:ext>
            </a:extLst>
          </p:spPr>
        </p:pic>
        <p:pic>
          <p:nvPicPr>
            <p:cNvPr id="176" name="Picture 107">
              <a:extLst>
                <a:ext uri="{FF2B5EF4-FFF2-40B4-BE49-F238E27FC236}">
                  <a16:creationId xmlns:a16="http://schemas.microsoft.com/office/drawing/2014/main" id="{68DE5003-BB97-96A8-BCFB-71EEDB0E87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duotone>
                <a:prstClr val="black"/>
                <a:schemeClr val="accent1">
                  <a:lumMod val="60000"/>
                  <a:lumOff val="40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69325" y="110865555"/>
              <a:ext cx="446427" cy="481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467C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5F606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6062"/>
                    </a:outerShdw>
                  </a:effectLst>
                </a14:hiddenEffects>
              </a:ext>
            </a:extLst>
          </p:spPr>
        </p:pic>
        <p:pic>
          <p:nvPicPr>
            <p:cNvPr id="177" name="Picture 108">
              <a:extLst>
                <a:ext uri="{FF2B5EF4-FFF2-40B4-BE49-F238E27FC236}">
                  <a16:creationId xmlns:a16="http://schemas.microsoft.com/office/drawing/2014/main" id="{A530CF27-CF37-D540-F3DB-FC783ABDA7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prstClr val="black"/>
                <a:schemeClr val="accent1">
                  <a:lumMod val="60000"/>
                  <a:lumOff val="40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371947" y="111121488"/>
              <a:ext cx="640080" cy="640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467C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5F606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6062"/>
                    </a:outerShdw>
                  </a:effectLst>
                </a14:hiddenEffects>
              </a:ext>
            </a:extLst>
          </p:spPr>
        </p:pic>
        <p:pic>
          <p:nvPicPr>
            <p:cNvPr id="178" name="Picture 109" descr="Insurance">
              <a:extLst>
                <a:ext uri="{FF2B5EF4-FFF2-40B4-BE49-F238E27FC236}">
                  <a16:creationId xmlns:a16="http://schemas.microsoft.com/office/drawing/2014/main" id="{F7454DCD-AB31-5674-E176-F3D82B6269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11" t="4881" r="5927" b="5927"/>
            <a:stretch>
              <a:fillRect/>
            </a:stretch>
          </p:blipFill>
          <p:spPr bwMode="auto">
            <a:xfrm>
              <a:off x="108254128" y="110744437"/>
              <a:ext cx="483683" cy="323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467C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5F606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6062"/>
                    </a:outerShdw>
                  </a:effectLst>
                </a14:hiddenEffects>
              </a:ext>
            </a:extLst>
          </p:spPr>
        </p:pic>
        <p:pic>
          <p:nvPicPr>
            <p:cNvPr id="179" name="Picture 110" descr="WC">
              <a:extLst>
                <a:ext uri="{FF2B5EF4-FFF2-40B4-BE49-F238E27FC236}">
                  <a16:creationId xmlns:a16="http://schemas.microsoft.com/office/drawing/2014/main" id="{043490C7-1EFC-8CD8-1DF5-7D92F99967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26" r="9731"/>
            <a:stretch>
              <a:fillRect/>
            </a:stretch>
          </p:blipFill>
          <p:spPr bwMode="auto">
            <a:xfrm>
              <a:off x="108330004" y="111223055"/>
              <a:ext cx="381856" cy="333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467C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5F606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6062"/>
                    </a:outerShdw>
                  </a:effectLst>
                </a14:hiddenEffects>
              </a:ext>
            </a:extLst>
          </p:spPr>
        </p:pic>
        <p:pic>
          <p:nvPicPr>
            <p:cNvPr id="180" name="Picture 111" descr="retirement">
              <a:extLst>
                <a:ext uri="{FF2B5EF4-FFF2-40B4-BE49-F238E27FC236}">
                  <a16:creationId xmlns:a16="http://schemas.microsoft.com/office/drawing/2014/main" id="{2B1FBF64-3468-B0FC-5073-618430AF6A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73" t="2373" r="23477" b="1982"/>
            <a:stretch>
              <a:fillRect/>
            </a:stretch>
          </p:blipFill>
          <p:spPr bwMode="auto">
            <a:xfrm>
              <a:off x="108769123" y="111021480"/>
              <a:ext cx="471133" cy="4029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467C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5F606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6062"/>
                    </a:outerShdw>
                  </a:effectLst>
                </a14:hiddenEffects>
              </a:ext>
            </a:extLst>
          </p:spPr>
        </p:pic>
        <p:pic>
          <p:nvPicPr>
            <p:cNvPr id="217" name="Picture 117">
              <a:extLst>
                <a:ext uri="{FF2B5EF4-FFF2-40B4-BE49-F238E27FC236}">
                  <a16:creationId xmlns:a16="http://schemas.microsoft.com/office/drawing/2014/main" id="{B52EAFA9-9FEB-ED79-A10A-4F1CDD782C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duotone>
                <a:prstClr val="black"/>
                <a:schemeClr val="accent1">
                  <a:lumMod val="60000"/>
                  <a:lumOff val="40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611844" y="111123666"/>
              <a:ext cx="640080" cy="640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467C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5F606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6062"/>
                    </a:outerShdw>
                  </a:effectLst>
                </a14:hiddenEffects>
              </a:ext>
            </a:extLst>
          </p:spPr>
        </p:pic>
        <p:pic>
          <p:nvPicPr>
            <p:cNvPr id="215" name="Picture 120">
              <a:extLst>
                <a:ext uri="{FF2B5EF4-FFF2-40B4-BE49-F238E27FC236}">
                  <a16:creationId xmlns:a16="http://schemas.microsoft.com/office/drawing/2014/main" id="{686B35A6-D7C8-A323-E49F-309AD5E259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08421" y="111028534"/>
              <a:ext cx="715280" cy="543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467C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5F606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6062"/>
                    </a:outerShdw>
                  </a:effectLst>
                </a14:hiddenEffects>
              </a:ext>
            </a:extLst>
          </p:spPr>
        </p:pic>
        <p:pic>
          <p:nvPicPr>
            <p:cNvPr id="213" name="Picture 124">
              <a:extLst>
                <a:ext uri="{FF2B5EF4-FFF2-40B4-BE49-F238E27FC236}">
                  <a16:creationId xmlns:a16="http://schemas.microsoft.com/office/drawing/2014/main" id="{7740941A-9641-49C9-081B-755C37E572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20575" y="111239279"/>
              <a:ext cx="640080" cy="525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467C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5F606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6062"/>
                    </a:outerShdw>
                  </a:effectLst>
                </a14:hiddenEffects>
              </a:ext>
            </a:extLst>
          </p:spPr>
        </p:pic>
        <p:pic>
          <p:nvPicPr>
            <p:cNvPr id="211" name="Picture 130" descr="bond icon">
              <a:extLst>
                <a:ext uri="{FF2B5EF4-FFF2-40B4-BE49-F238E27FC236}">
                  <a16:creationId xmlns:a16="http://schemas.microsoft.com/office/drawing/2014/main" id="{97475C7E-2DC9-4097-B184-64D2895980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33101" y="110966051"/>
              <a:ext cx="640080" cy="3920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467C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5F606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6062"/>
                    </a:outerShdw>
                  </a:effectLst>
                </a14:hiddenEffects>
              </a:ext>
            </a:extLst>
          </p:spPr>
        </p:pic>
        <p:pic>
          <p:nvPicPr>
            <p:cNvPr id="193" name="Picture 132" descr="stadium">
              <a:extLst>
                <a:ext uri="{FF2B5EF4-FFF2-40B4-BE49-F238E27FC236}">
                  <a16:creationId xmlns:a16="http://schemas.microsoft.com/office/drawing/2014/main" id="{C5D182D9-D80C-8DDD-7F59-4F7BEBB7BC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63392" y="110719485"/>
              <a:ext cx="457200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467C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5F606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6062"/>
                    </a:outerShdw>
                  </a:effectLst>
                </a14:hiddenEffects>
              </a:ext>
            </a:extLst>
          </p:spPr>
        </p:pic>
        <p:pic>
          <p:nvPicPr>
            <p:cNvPr id="209" name="Picture 134">
              <a:extLst>
                <a:ext uri="{FF2B5EF4-FFF2-40B4-BE49-F238E27FC236}">
                  <a16:creationId xmlns:a16="http://schemas.microsoft.com/office/drawing/2014/main" id="{D76E4FFD-1150-40F7-8A0A-CF57139A2F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317205" y="110633430"/>
              <a:ext cx="715280" cy="489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467C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5F606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6062"/>
                    </a:outerShdw>
                  </a:effectLst>
                </a14:hiddenEffects>
              </a:ext>
            </a:extLst>
          </p:spPr>
        </p:pic>
        <p:pic>
          <p:nvPicPr>
            <p:cNvPr id="207" name="Picture 137">
              <a:extLst>
                <a:ext uri="{FF2B5EF4-FFF2-40B4-BE49-F238E27FC236}">
                  <a16:creationId xmlns:a16="http://schemas.microsoft.com/office/drawing/2014/main" id="{2D93C1A8-C080-5421-A960-976207036E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1080" y="110975388"/>
              <a:ext cx="640080" cy="640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467C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5F606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6062"/>
                    </a:outerShdw>
                  </a:effectLst>
                </a14:hiddenEffects>
              </a:ext>
            </a:extLst>
          </p:spPr>
        </p:pic>
        <p:pic>
          <p:nvPicPr>
            <p:cNvPr id="205" name="Picture 140" descr="playground">
              <a:extLst>
                <a:ext uri="{FF2B5EF4-FFF2-40B4-BE49-F238E27FC236}">
                  <a16:creationId xmlns:a16="http://schemas.microsoft.com/office/drawing/2014/main" id="{4A93A4E4-56D6-3F4D-E025-7500C99C35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208457" y="110849764"/>
              <a:ext cx="548640" cy="3299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467C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5F606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6062"/>
                    </a:outerShdw>
                  </a:effectLst>
                </a14:hiddenEffects>
              </a:ext>
            </a:extLst>
          </p:spPr>
        </p:pic>
        <p:pic>
          <p:nvPicPr>
            <p:cNvPr id="197" name="Picture 142" descr="commed">
              <a:extLst>
                <a:ext uri="{FF2B5EF4-FFF2-40B4-BE49-F238E27FC236}">
                  <a16:creationId xmlns:a16="http://schemas.microsoft.com/office/drawing/2014/main" id="{D52CD8E6-C902-655E-266E-62CFC279C4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38444" y="111297500"/>
              <a:ext cx="648691" cy="3299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467C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5F606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6062"/>
                    </a:outerShdw>
                  </a:effectLst>
                </a14:hiddenEffects>
              </a:ext>
            </a:extLst>
          </p:spPr>
        </p:pic>
        <p:pic>
          <p:nvPicPr>
            <p:cNvPr id="203" name="Picture 145">
              <a:extLst>
                <a:ext uri="{FF2B5EF4-FFF2-40B4-BE49-F238E27FC236}">
                  <a16:creationId xmlns:a16="http://schemas.microsoft.com/office/drawing/2014/main" id="{A01BBB15-CDC3-A9B0-C51C-B5FFBD3405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duotone>
                <a:prstClr val="black"/>
                <a:schemeClr val="accent5">
                  <a:lumMod val="75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colorTemperature colorTemp="650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851479" y="110977747"/>
              <a:ext cx="640080" cy="4733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467C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5F606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6062"/>
                    </a:outerShdw>
                  </a:effectLst>
                </a14:hiddenEffects>
              </a:ext>
            </a:extLst>
          </p:spPr>
        </p:pic>
        <p:pic>
          <p:nvPicPr>
            <p:cNvPr id="201" name="Picture 148">
              <a:extLst>
                <a:ext uri="{FF2B5EF4-FFF2-40B4-BE49-F238E27FC236}">
                  <a16:creationId xmlns:a16="http://schemas.microsoft.com/office/drawing/2014/main" id="{25502669-A598-546C-D24B-9F837BC6CC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85472" y="111021480"/>
              <a:ext cx="640080" cy="4349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467C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5F606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6062"/>
                    </a:outerShdw>
                  </a:effectLst>
                </a14:hiddenEffects>
              </a:ext>
            </a:extLst>
          </p:spPr>
        </p:pic>
      </p:grpSp>
      <p:grpSp>
        <p:nvGrpSpPr>
          <p:cNvPr id="4179" name="Group 150">
            <a:extLst>
              <a:ext uri="{FF2B5EF4-FFF2-40B4-BE49-F238E27FC236}">
                <a16:creationId xmlns:a16="http://schemas.microsoft.com/office/drawing/2014/main" id="{454A950B-9D34-4BEE-5BF2-EB9A27B7A80E}"/>
              </a:ext>
            </a:extLst>
          </p:cNvPr>
          <p:cNvGrpSpPr>
            <a:grpSpLocks/>
          </p:cNvGrpSpPr>
          <p:nvPr/>
        </p:nvGrpSpPr>
        <p:grpSpPr bwMode="auto">
          <a:xfrm>
            <a:off x="1288286" y="4037700"/>
            <a:ext cx="6564017" cy="1061170"/>
            <a:chOff x="105354672" y="111938463"/>
            <a:chExt cx="9784080" cy="1971923"/>
          </a:xfrm>
        </p:grpSpPr>
        <p:sp>
          <p:nvSpPr>
            <p:cNvPr id="4181" name="AutoShape 151">
              <a:extLst>
                <a:ext uri="{FF2B5EF4-FFF2-40B4-BE49-F238E27FC236}">
                  <a16:creationId xmlns:a16="http://schemas.microsoft.com/office/drawing/2014/main" id="{673D4283-335C-A739-76A8-1CACDC79B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354672" y="111938463"/>
              <a:ext cx="9784080" cy="1971923"/>
            </a:xfrm>
            <a:prstGeom prst="roundRect">
              <a:avLst>
                <a:gd name="adj" fmla="val 16667"/>
              </a:avLst>
            </a:prstGeom>
            <a:noFill/>
            <a:ln w="63500" cmpd="thickThin" algn="ctr">
              <a:solidFill>
                <a:srgbClr val="5F606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27432" tIns="27432" rIns="27432" bIns="27432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350">
                <a:latin typeface="Arial" panose="020B0604020202020204" pitchFamily="34" charset="0"/>
              </a:endParaRPr>
            </a:p>
          </p:txBody>
        </p:sp>
        <p:sp>
          <p:nvSpPr>
            <p:cNvPr id="4182" name="AutoShape 152">
              <a:extLst>
                <a:ext uri="{FF2B5EF4-FFF2-40B4-BE49-F238E27FC236}">
                  <a16:creationId xmlns:a16="http://schemas.microsoft.com/office/drawing/2014/main" id="{F3329645-D90D-271D-1352-9F06E4CCBC9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05065333" y="112491368"/>
              <a:ext cx="1645920" cy="914400"/>
            </a:xfrm>
            <a:prstGeom prst="roundRect">
              <a:avLst>
                <a:gd name="adj" fmla="val 16667"/>
              </a:avLst>
            </a:prstGeom>
            <a:solidFill>
              <a:srgbClr val="BF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5F606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6062"/>
                    </a:outerShdw>
                  </a:effectLst>
                </a14:hiddenEffects>
              </a:ext>
            </a:extLst>
          </p:spPr>
          <p:txBody>
            <a:bodyPr vert="horz" wrap="square" lIns="27432" tIns="27432" rIns="27432" bIns="27432" numCol="1" anchor="t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>
                  <a:solidFill>
                    <a:srgbClr val="5F6062"/>
                  </a:solidFill>
                  <a:latin typeface="Tw Cen MT" panose="020B0602020104020603" pitchFamily="34" charset="0"/>
                </a:rPr>
                <a:t>Uses of Funds</a:t>
              </a:r>
              <a:endParaRPr lang="en-US" altLang="en-US" sz="1350">
                <a:latin typeface="Arial" panose="020B0604020202020204" pitchFamily="34" charset="0"/>
              </a:endParaRPr>
            </a:p>
          </p:txBody>
        </p:sp>
        <p:cxnSp>
          <p:nvCxnSpPr>
            <p:cNvPr id="4249" name="AutoShape 153">
              <a:extLst>
                <a:ext uri="{FF2B5EF4-FFF2-40B4-BE49-F238E27FC236}">
                  <a16:creationId xmlns:a16="http://schemas.microsoft.com/office/drawing/2014/main" id="{91297A85-4534-2E4D-C912-8C8A88819E1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8276412" y="112007696"/>
              <a:ext cx="0" cy="1828799"/>
            </a:xfrm>
            <a:prstGeom prst="straightConnector1">
              <a:avLst/>
            </a:prstGeom>
            <a:noFill/>
            <a:ln w="25400" algn="ctr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6062"/>
                    </a:outerShdw>
                  </a:effectLst>
                </a14:hiddenEffects>
              </a:ext>
            </a:extLst>
          </p:spPr>
        </p:cxnSp>
        <p:cxnSp>
          <p:nvCxnSpPr>
            <p:cNvPr id="4250" name="AutoShape 154">
              <a:extLst>
                <a:ext uri="{FF2B5EF4-FFF2-40B4-BE49-F238E27FC236}">
                  <a16:creationId xmlns:a16="http://schemas.microsoft.com/office/drawing/2014/main" id="{DCF36665-6849-39AB-B4C9-28524F8B690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6419463" y="112005012"/>
              <a:ext cx="0" cy="1828800"/>
            </a:xfrm>
            <a:prstGeom prst="straightConnector1">
              <a:avLst/>
            </a:prstGeom>
            <a:noFill/>
            <a:ln w="25400" algn="ctr">
              <a:solidFill>
                <a:srgbClr val="5F606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6062"/>
                    </a:outerShdw>
                  </a:effectLst>
                </a14:hiddenEffects>
              </a:ext>
            </a:extLst>
          </p:spPr>
        </p:cxnSp>
        <p:cxnSp>
          <p:nvCxnSpPr>
            <p:cNvPr id="4251" name="AutoShape 155">
              <a:extLst>
                <a:ext uri="{FF2B5EF4-FFF2-40B4-BE49-F238E27FC236}">
                  <a16:creationId xmlns:a16="http://schemas.microsoft.com/office/drawing/2014/main" id="{FB6DCB31-3CC9-39C5-216D-95270EC857D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9753211" y="112020229"/>
              <a:ext cx="0" cy="1828799"/>
            </a:xfrm>
            <a:prstGeom prst="straightConnector1">
              <a:avLst/>
            </a:prstGeom>
            <a:noFill/>
            <a:ln w="25400" algn="ctr">
              <a:solidFill>
                <a:srgbClr val="5F606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6062"/>
                    </a:outerShdw>
                  </a:effectLst>
                </a14:hiddenEffects>
              </a:ext>
            </a:extLst>
          </p:spPr>
        </p:cxnSp>
        <p:cxnSp>
          <p:nvCxnSpPr>
            <p:cNvPr id="4252" name="AutoShape 156">
              <a:extLst>
                <a:ext uri="{FF2B5EF4-FFF2-40B4-BE49-F238E27FC236}">
                  <a16:creationId xmlns:a16="http://schemas.microsoft.com/office/drawing/2014/main" id="{A8F4681E-6310-E2FB-6096-BFC80DCF663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0602644" y="112006432"/>
              <a:ext cx="0" cy="1828800"/>
            </a:xfrm>
            <a:prstGeom prst="straightConnector1">
              <a:avLst/>
            </a:prstGeom>
            <a:noFill/>
            <a:ln w="25400" algn="ctr">
              <a:solidFill>
                <a:srgbClr val="5F606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6062"/>
                    </a:outerShdw>
                  </a:effectLst>
                </a14:hiddenEffects>
              </a:ext>
            </a:extLst>
          </p:spPr>
        </p:cxnSp>
        <p:cxnSp>
          <p:nvCxnSpPr>
            <p:cNvPr id="4253" name="AutoShape 157">
              <a:extLst>
                <a:ext uri="{FF2B5EF4-FFF2-40B4-BE49-F238E27FC236}">
                  <a16:creationId xmlns:a16="http://schemas.microsoft.com/office/drawing/2014/main" id="{FDBA8870-ED54-21E1-EC73-F6BFB70CB23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1755583" y="112021113"/>
              <a:ext cx="0" cy="1828800"/>
            </a:xfrm>
            <a:prstGeom prst="straightConnector1">
              <a:avLst/>
            </a:prstGeom>
            <a:noFill/>
            <a:ln w="25400" algn="ctr">
              <a:solidFill>
                <a:srgbClr val="5F606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6062"/>
                    </a:outerShdw>
                  </a:effectLst>
                </a14:hiddenEffects>
              </a:ext>
            </a:extLst>
          </p:spPr>
        </p:cxnSp>
        <p:cxnSp>
          <p:nvCxnSpPr>
            <p:cNvPr id="4254" name="AutoShape 158">
              <a:extLst>
                <a:ext uri="{FF2B5EF4-FFF2-40B4-BE49-F238E27FC236}">
                  <a16:creationId xmlns:a16="http://schemas.microsoft.com/office/drawing/2014/main" id="{EB70FC05-622A-DF56-3F22-A60C2F04481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2718757" y="112029502"/>
              <a:ext cx="0" cy="1828800"/>
            </a:xfrm>
            <a:prstGeom prst="straightConnector1">
              <a:avLst/>
            </a:prstGeom>
            <a:noFill/>
            <a:ln w="25400" algn="ctr">
              <a:solidFill>
                <a:srgbClr val="5F606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6062"/>
                    </a:outerShdw>
                  </a:effectLst>
                </a14:hiddenEffects>
              </a:ext>
            </a:extLst>
          </p:spPr>
        </p:cxnSp>
        <p:cxnSp>
          <p:nvCxnSpPr>
            <p:cNvPr id="4255" name="AutoShape 159">
              <a:extLst>
                <a:ext uri="{FF2B5EF4-FFF2-40B4-BE49-F238E27FC236}">
                  <a16:creationId xmlns:a16="http://schemas.microsoft.com/office/drawing/2014/main" id="{F70A3EC1-7CF6-8E89-3D23-C82067658F4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3465844" y="112024093"/>
              <a:ext cx="0" cy="1828799"/>
            </a:xfrm>
            <a:prstGeom prst="straightConnector1">
              <a:avLst/>
            </a:prstGeom>
            <a:noFill/>
            <a:ln w="25400" algn="ctr">
              <a:solidFill>
                <a:srgbClr val="5F606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6062"/>
                    </a:outerShdw>
                  </a:effectLst>
                </a14:hiddenEffects>
              </a:ext>
            </a:extLst>
          </p:spPr>
        </p:cxnSp>
        <p:cxnSp>
          <p:nvCxnSpPr>
            <p:cNvPr id="4256" name="AutoShape 160">
              <a:extLst>
                <a:ext uri="{FF2B5EF4-FFF2-40B4-BE49-F238E27FC236}">
                  <a16:creationId xmlns:a16="http://schemas.microsoft.com/office/drawing/2014/main" id="{E271BC93-7DC9-D349-BFCF-2692FC23D60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4344543" y="112014775"/>
              <a:ext cx="0" cy="1828799"/>
            </a:xfrm>
            <a:prstGeom prst="straightConnector1">
              <a:avLst/>
            </a:prstGeom>
            <a:noFill/>
            <a:ln w="25400" algn="ctr">
              <a:solidFill>
                <a:srgbClr val="5F606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606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468060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0231A-3687-0287-FD31-A9CFB0A3E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you fit 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E53FC-FF48-AD1A-82A8-BB0960198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7500"/>
            <a:ext cx="8229600" cy="339447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Be curious &amp; actively engage</a:t>
            </a:r>
          </a:p>
          <a:p>
            <a:r>
              <a:rPr lang="en-US" dirty="0"/>
              <a:t>Talk to your neighbors and family/friends</a:t>
            </a:r>
          </a:p>
          <a:p>
            <a:r>
              <a:rPr lang="en-US" dirty="0"/>
              <a:t>Legislative Session </a:t>
            </a:r>
          </a:p>
          <a:p>
            <a:pPr lvl="1">
              <a:buNone/>
            </a:pPr>
            <a:r>
              <a:rPr lang="en-US" dirty="0"/>
              <a:t>– SSA increase approved in 2025? How could that impact our district?</a:t>
            </a:r>
          </a:p>
          <a:p>
            <a:pPr lvl="1"/>
            <a:r>
              <a:rPr lang="en-US" dirty="0"/>
              <a:t>Preschool funding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368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4A146-481A-4565-89E9-E2D0B932E579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cap="all" dirty="0"/>
              <a:t>Join US for Coffee Again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3EDDD8-F778-1A27-3A9C-687D1CB56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lvl="0"/>
            <a:r>
              <a:rPr lang="en-US" b="1" dirty="0"/>
              <a:t>Saturday, February 1, 2025 9AM</a:t>
            </a:r>
          </a:p>
          <a:p>
            <a:pPr lvl="1"/>
            <a:r>
              <a:rPr lang="en-US" dirty="0"/>
              <a:t>Mitchell Early Learning Center</a:t>
            </a:r>
          </a:p>
          <a:p>
            <a:pPr lvl="0"/>
            <a:r>
              <a:rPr lang="en-US" b="1" dirty="0"/>
              <a:t>Increase funding for four-year-old preschool students in need</a:t>
            </a:r>
          </a:p>
          <a:p>
            <a:pPr marL="513080" lvl="1" indent="-167640"/>
            <a:r>
              <a:rPr lang="en-US" dirty="0"/>
              <a:t>Increase in weighted funding for the Statewide Voluntary Preschool Program (SWVPP) for children living at or below 180% of the Federal Poverty Level</a:t>
            </a:r>
          </a:p>
        </p:txBody>
      </p:sp>
    </p:spTree>
    <p:extLst>
      <p:ext uri="{BB962C8B-B14F-4D97-AF65-F5344CB8AC3E}">
        <p14:creationId xmlns:p14="http://schemas.microsoft.com/office/powerpoint/2010/main" val="270154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41DBDE-C8D8-65D9-F699-FE1D6F34AA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5FEA1-EDFF-1AF5-C006-864BD3C4B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Questions</a:t>
            </a:r>
            <a:endParaRPr lang="en-US" cap="all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C0DC14-6772-C0A3-9AA5-434E985BC6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161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DMPS Preschool Funding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2645785"/>
              </p:ext>
            </p:extLst>
          </p:nvPr>
        </p:nvGraphicFramePr>
        <p:xfrm>
          <a:off x="1485900" y="1200151"/>
          <a:ext cx="6172200" cy="3394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29801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253"/>
            <a:ext cx="8229600" cy="857250"/>
          </a:xfrm>
        </p:spPr>
        <p:txBody>
          <a:bodyPr anchor="ctr">
            <a:normAutofit/>
          </a:bodyPr>
          <a:lstStyle/>
          <a:p>
            <a:r>
              <a:rPr lang="en-US" dirty="0"/>
              <a:t>What is Spending Authority?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2BB6E4A-C19A-A5EB-B145-F63AE8550A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b="1">
                <a:latin typeface="Gill Sans MT" panose="020B0502020104020203" pitchFamily="34" charset="0"/>
              </a:rPr>
              <a:t>Spending is limited by the amount of Spending Authority a district has</a:t>
            </a:r>
          </a:p>
          <a:p>
            <a:pPr lvl="1"/>
            <a:r>
              <a:rPr lang="en-US">
                <a:solidFill>
                  <a:srgbClr val="6B6B6B"/>
                </a:solidFill>
                <a:latin typeface="Gill Sans MT" panose="020B0502020104020203" pitchFamily="34" charset="0"/>
              </a:rPr>
              <a:t>Amount of cash or fund balance is not considered</a:t>
            </a:r>
          </a:p>
          <a:p>
            <a:pPr lvl="0">
              <a:defRPr b="1"/>
            </a:pPr>
            <a:r>
              <a:rPr lang="en-US"/>
              <a:t>Must account for two things in the General Fund</a:t>
            </a:r>
          </a:p>
          <a:p>
            <a:pPr marL="513160" lvl="1" indent="-167879"/>
            <a:r>
              <a:rPr lang="en-US"/>
              <a:t>Fund Balance (cash)</a:t>
            </a:r>
          </a:p>
          <a:p>
            <a:pPr marL="513160" lvl="1" indent="-167879"/>
            <a:r>
              <a:rPr lang="en-US"/>
              <a:t>Spending Authority (state limit on spending)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CD762C6-AFD5-F9BD-DCC7-70AFF2D5E17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lvl="0">
              <a:defRPr b="1"/>
            </a:pPr>
            <a:r>
              <a:rPr lang="en-US"/>
              <a:t>Restriction only applies to General Fund</a:t>
            </a:r>
          </a:p>
          <a:p>
            <a:pPr marL="513160" lvl="1" indent="-167879"/>
            <a:r>
              <a:rPr lang="en-US"/>
              <a:t>For all other funds, if you have the cash, you can spend it</a:t>
            </a:r>
          </a:p>
          <a:p>
            <a:endParaRPr lang="en-US"/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575B6DDD-1C1B-42C7-9867-B8A20DC510D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636365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600" b="1" kern="1200">
                <a:solidFill>
                  <a:schemeClr val="accent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50"/>
              </a:spcAft>
            </a:pPr>
            <a:fld id="{0FBE833D-02A4-4D6E-9F81-6C49484D2A1D}" type="slidenum">
              <a:rPr lang="en-US" smtClean="0"/>
              <a:pPr>
                <a:spcAft>
                  <a:spcPts val="450"/>
                </a:spcAft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23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F9F2F-68D1-B80B-F1D0-E302FE9F7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0252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/>
              <a:t>How much does each fund have in annual revenue?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11CAB1A-4EFA-1AE5-F34C-783B0AB3DB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2146637"/>
              </p:ext>
            </p:extLst>
          </p:nvPr>
        </p:nvGraphicFramePr>
        <p:xfrm>
          <a:off x="1485900" y="1200151"/>
          <a:ext cx="6172200" cy="3394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1EFF7C-5AC1-04A1-0887-AC7C1B6090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86600" y="636365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600" b="1" kern="1200">
                <a:solidFill>
                  <a:schemeClr val="accent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BE833D-02A4-4D6E-9F81-6C49484D2A1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57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969264"/>
            <a:ext cx="9156700" cy="4174490"/>
            <a:chOff x="-6350" y="969264"/>
            <a:chExt cx="9156700" cy="417449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69264"/>
              <a:ext cx="9144000" cy="417423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989075"/>
              <a:ext cx="9144000" cy="4154804"/>
            </a:xfrm>
            <a:custGeom>
              <a:avLst/>
              <a:gdLst/>
              <a:ahLst/>
              <a:cxnLst/>
              <a:rect l="l" t="t" r="r" b="b"/>
              <a:pathLst>
                <a:path w="9144000" h="4154804">
                  <a:moveTo>
                    <a:pt x="9144000" y="0"/>
                  </a:moveTo>
                  <a:lnTo>
                    <a:pt x="0" y="0"/>
                  </a:lnTo>
                  <a:lnTo>
                    <a:pt x="0" y="4154424"/>
                  </a:lnTo>
                  <a:lnTo>
                    <a:pt x="9144000" y="415442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008760"/>
              <a:ext cx="9144000" cy="352425"/>
            </a:xfrm>
            <a:custGeom>
              <a:avLst/>
              <a:gdLst/>
              <a:ahLst/>
              <a:cxnLst/>
              <a:rect l="l" t="t" r="r" b="b"/>
              <a:pathLst>
                <a:path w="9144000" h="352425">
                  <a:moveTo>
                    <a:pt x="9144000" y="0"/>
                  </a:moveTo>
                  <a:lnTo>
                    <a:pt x="2477389" y="0"/>
                  </a:lnTo>
                  <a:lnTo>
                    <a:pt x="0" y="0"/>
                  </a:lnTo>
                  <a:lnTo>
                    <a:pt x="0" y="351802"/>
                  </a:lnTo>
                  <a:lnTo>
                    <a:pt x="2477389" y="351802"/>
                  </a:lnTo>
                  <a:lnTo>
                    <a:pt x="9144000" y="35180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136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398663"/>
              <a:ext cx="9144000" cy="758190"/>
            </a:xfrm>
            <a:custGeom>
              <a:avLst/>
              <a:gdLst/>
              <a:ahLst/>
              <a:cxnLst/>
              <a:rect l="l" t="t" r="r" b="b"/>
              <a:pathLst>
                <a:path w="9144000" h="758189">
                  <a:moveTo>
                    <a:pt x="9144000" y="0"/>
                  </a:moveTo>
                  <a:lnTo>
                    <a:pt x="2477389" y="0"/>
                  </a:lnTo>
                  <a:lnTo>
                    <a:pt x="0" y="0"/>
                  </a:lnTo>
                  <a:lnTo>
                    <a:pt x="0" y="758177"/>
                  </a:lnTo>
                  <a:lnTo>
                    <a:pt x="2477389" y="758177"/>
                  </a:lnTo>
                  <a:lnTo>
                    <a:pt x="9144000" y="75817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AC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156840"/>
              <a:ext cx="9144000" cy="371475"/>
            </a:xfrm>
            <a:custGeom>
              <a:avLst/>
              <a:gdLst/>
              <a:ahLst/>
              <a:cxnLst/>
              <a:rect l="l" t="t" r="r" b="b"/>
              <a:pathLst>
                <a:path w="9144000" h="371475">
                  <a:moveTo>
                    <a:pt x="9144000" y="0"/>
                  </a:moveTo>
                  <a:lnTo>
                    <a:pt x="2477389" y="0"/>
                  </a:lnTo>
                  <a:lnTo>
                    <a:pt x="0" y="0"/>
                  </a:lnTo>
                  <a:lnTo>
                    <a:pt x="0" y="370852"/>
                  </a:lnTo>
                  <a:lnTo>
                    <a:pt x="2477389" y="370852"/>
                  </a:lnTo>
                  <a:lnTo>
                    <a:pt x="9144000" y="37085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E7E8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2527680"/>
              <a:ext cx="9144000" cy="777240"/>
            </a:xfrm>
            <a:custGeom>
              <a:avLst/>
              <a:gdLst/>
              <a:ahLst/>
              <a:cxnLst/>
              <a:rect l="l" t="t" r="r" b="b"/>
              <a:pathLst>
                <a:path w="9144000" h="777239">
                  <a:moveTo>
                    <a:pt x="9144000" y="0"/>
                  </a:moveTo>
                  <a:lnTo>
                    <a:pt x="2477389" y="0"/>
                  </a:lnTo>
                  <a:lnTo>
                    <a:pt x="0" y="0"/>
                  </a:lnTo>
                  <a:lnTo>
                    <a:pt x="0" y="777240"/>
                  </a:lnTo>
                  <a:lnTo>
                    <a:pt x="2477389" y="777240"/>
                  </a:lnTo>
                  <a:lnTo>
                    <a:pt x="9144000" y="77724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AC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3304933"/>
              <a:ext cx="9144000" cy="1005840"/>
            </a:xfrm>
            <a:custGeom>
              <a:avLst/>
              <a:gdLst/>
              <a:ahLst/>
              <a:cxnLst/>
              <a:rect l="l" t="t" r="r" b="b"/>
              <a:pathLst>
                <a:path w="9144000" h="1005839">
                  <a:moveTo>
                    <a:pt x="9144000" y="0"/>
                  </a:moveTo>
                  <a:lnTo>
                    <a:pt x="2477389" y="0"/>
                  </a:lnTo>
                  <a:lnTo>
                    <a:pt x="0" y="0"/>
                  </a:lnTo>
                  <a:lnTo>
                    <a:pt x="0" y="1005827"/>
                  </a:lnTo>
                  <a:lnTo>
                    <a:pt x="2477389" y="1005827"/>
                  </a:lnTo>
                  <a:lnTo>
                    <a:pt x="9144000" y="100582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E7E8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4310760"/>
              <a:ext cx="9144000" cy="777240"/>
            </a:xfrm>
            <a:custGeom>
              <a:avLst/>
              <a:gdLst/>
              <a:ahLst/>
              <a:cxnLst/>
              <a:rect l="l" t="t" r="r" b="b"/>
              <a:pathLst>
                <a:path w="9144000" h="777239">
                  <a:moveTo>
                    <a:pt x="9144000" y="0"/>
                  </a:moveTo>
                  <a:lnTo>
                    <a:pt x="2477389" y="0"/>
                  </a:lnTo>
                  <a:lnTo>
                    <a:pt x="0" y="0"/>
                  </a:lnTo>
                  <a:lnTo>
                    <a:pt x="0" y="777240"/>
                  </a:lnTo>
                  <a:lnTo>
                    <a:pt x="2477389" y="777240"/>
                  </a:lnTo>
                  <a:lnTo>
                    <a:pt x="9144000" y="77724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AC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77386" y="1002412"/>
              <a:ext cx="0" cy="4091940"/>
            </a:xfrm>
            <a:custGeom>
              <a:avLst/>
              <a:gdLst/>
              <a:ahLst/>
              <a:cxnLst/>
              <a:rect l="l" t="t" r="r" b="b"/>
              <a:pathLst>
                <a:path h="4091940">
                  <a:moveTo>
                    <a:pt x="0" y="0"/>
                  </a:moveTo>
                  <a:lnTo>
                    <a:pt x="0" y="409194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1360563"/>
              <a:ext cx="9144000" cy="2956560"/>
            </a:xfrm>
            <a:custGeom>
              <a:avLst/>
              <a:gdLst/>
              <a:ahLst/>
              <a:cxnLst/>
              <a:rect l="l" t="t" r="r" b="b"/>
              <a:pathLst>
                <a:path w="9144000" h="2956560">
                  <a:moveTo>
                    <a:pt x="9144000" y="2943860"/>
                  </a:moveTo>
                  <a:lnTo>
                    <a:pt x="0" y="2943860"/>
                  </a:lnTo>
                  <a:lnTo>
                    <a:pt x="0" y="2956560"/>
                  </a:lnTo>
                  <a:lnTo>
                    <a:pt x="9144000" y="2956560"/>
                  </a:lnTo>
                  <a:lnTo>
                    <a:pt x="9144000" y="2943860"/>
                  </a:lnTo>
                  <a:close/>
                </a:path>
                <a:path w="9144000" h="2956560">
                  <a:moveTo>
                    <a:pt x="9144000" y="1938020"/>
                  </a:moveTo>
                  <a:lnTo>
                    <a:pt x="0" y="1938020"/>
                  </a:lnTo>
                  <a:lnTo>
                    <a:pt x="0" y="1950720"/>
                  </a:lnTo>
                  <a:lnTo>
                    <a:pt x="9144000" y="1950720"/>
                  </a:lnTo>
                  <a:lnTo>
                    <a:pt x="9144000" y="1938020"/>
                  </a:lnTo>
                  <a:close/>
                </a:path>
                <a:path w="9144000" h="2956560">
                  <a:moveTo>
                    <a:pt x="9144000" y="1160780"/>
                  </a:moveTo>
                  <a:lnTo>
                    <a:pt x="0" y="1160780"/>
                  </a:lnTo>
                  <a:lnTo>
                    <a:pt x="0" y="1173480"/>
                  </a:lnTo>
                  <a:lnTo>
                    <a:pt x="9144000" y="1173480"/>
                  </a:lnTo>
                  <a:lnTo>
                    <a:pt x="9144000" y="1160780"/>
                  </a:lnTo>
                  <a:close/>
                </a:path>
                <a:path w="9144000" h="2956560">
                  <a:moveTo>
                    <a:pt x="9144000" y="789940"/>
                  </a:moveTo>
                  <a:lnTo>
                    <a:pt x="0" y="789940"/>
                  </a:lnTo>
                  <a:lnTo>
                    <a:pt x="0" y="802640"/>
                  </a:lnTo>
                  <a:lnTo>
                    <a:pt x="9144000" y="802640"/>
                  </a:lnTo>
                  <a:lnTo>
                    <a:pt x="9144000" y="789940"/>
                  </a:lnTo>
                  <a:close/>
                </a:path>
                <a:path w="9144000" h="2956560">
                  <a:moveTo>
                    <a:pt x="9144000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9144000" y="381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1002412"/>
              <a:ext cx="0" cy="4091940"/>
            </a:xfrm>
            <a:custGeom>
              <a:avLst/>
              <a:gdLst/>
              <a:ahLst/>
              <a:cxnLst/>
              <a:rect l="l" t="t" r="r" b="b"/>
              <a:pathLst>
                <a:path h="4091940">
                  <a:moveTo>
                    <a:pt x="0" y="0"/>
                  </a:moveTo>
                  <a:lnTo>
                    <a:pt x="0" y="409194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1002423"/>
              <a:ext cx="9144000" cy="4091940"/>
            </a:xfrm>
            <a:custGeom>
              <a:avLst/>
              <a:gdLst/>
              <a:ahLst/>
              <a:cxnLst/>
              <a:rect l="l" t="t" r="r" b="b"/>
              <a:pathLst>
                <a:path w="9144000" h="4091940">
                  <a:moveTo>
                    <a:pt x="9144000" y="4079240"/>
                  </a:moveTo>
                  <a:lnTo>
                    <a:pt x="0" y="4079240"/>
                  </a:lnTo>
                  <a:lnTo>
                    <a:pt x="0" y="4091940"/>
                  </a:lnTo>
                  <a:lnTo>
                    <a:pt x="9144000" y="4091940"/>
                  </a:lnTo>
                  <a:lnTo>
                    <a:pt x="9144000" y="4079240"/>
                  </a:lnTo>
                  <a:close/>
                </a:path>
                <a:path w="9144000" h="4091940">
                  <a:moveTo>
                    <a:pt x="914400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4000" y="127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6693" rIns="0" bIns="0" rtlCol="0">
            <a:spAutoFit/>
          </a:bodyPr>
          <a:lstStyle/>
          <a:p>
            <a:pPr marL="919480">
              <a:lnSpc>
                <a:spcPct val="100000"/>
              </a:lnSpc>
              <a:spcBef>
                <a:spcPts val="100"/>
              </a:spcBef>
            </a:pPr>
            <a:r>
              <a:rPr sz="3600" spc="-105" dirty="0"/>
              <a:t>School</a:t>
            </a:r>
            <a:r>
              <a:rPr sz="3600" spc="-140" dirty="0"/>
              <a:t> </a:t>
            </a:r>
            <a:r>
              <a:rPr sz="3600" spc="-50" dirty="0"/>
              <a:t>Expenditures</a:t>
            </a:r>
            <a:r>
              <a:rPr sz="3600" spc="-130" dirty="0"/>
              <a:t> </a:t>
            </a:r>
            <a:r>
              <a:rPr sz="3600" spc="-10" dirty="0"/>
              <a:t>Defined</a:t>
            </a:r>
            <a:endParaRPr sz="3600"/>
          </a:p>
        </p:txBody>
      </p:sp>
      <p:sp>
        <p:nvSpPr>
          <p:cNvPr id="16" name="object 16"/>
          <p:cNvSpPr txBox="1"/>
          <p:nvPr/>
        </p:nvSpPr>
        <p:spPr>
          <a:xfrm>
            <a:off x="78739" y="1034162"/>
            <a:ext cx="46355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20" dirty="0">
                <a:solidFill>
                  <a:srgbClr val="FFFFFF"/>
                </a:solidFill>
                <a:latin typeface="Arial"/>
                <a:cs typeface="Arial"/>
              </a:rPr>
              <a:t>Area</a:t>
            </a:r>
            <a:endParaRPr sz="15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56192" y="1034162"/>
            <a:ext cx="170815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Iowa</a:t>
            </a: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5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Definition</a:t>
            </a:r>
            <a:endParaRPr sz="15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8739" y="1405065"/>
            <a:ext cx="15995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80" dirty="0">
                <a:solidFill>
                  <a:srgbClr val="404040"/>
                </a:solidFill>
                <a:latin typeface="Arial"/>
                <a:cs typeface="Arial"/>
              </a:rPr>
              <a:t>General</a:t>
            </a:r>
            <a:r>
              <a:rPr sz="15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&amp;</a:t>
            </a:r>
            <a:r>
              <a:rPr sz="15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85" dirty="0">
                <a:solidFill>
                  <a:srgbClr val="404040"/>
                </a:solidFill>
                <a:latin typeface="Arial"/>
                <a:cs typeface="Arial"/>
              </a:rPr>
              <a:t>Executive </a:t>
            </a:r>
            <a:r>
              <a:rPr sz="1500" spc="-10" dirty="0">
                <a:solidFill>
                  <a:srgbClr val="404040"/>
                </a:solidFill>
                <a:latin typeface="Arial"/>
                <a:cs typeface="Arial"/>
              </a:rPr>
              <a:t>Administration</a:t>
            </a:r>
            <a:endParaRPr sz="15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556192" y="1405065"/>
            <a:ext cx="623697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500" spc="-35" dirty="0">
                <a:solidFill>
                  <a:srgbClr val="404040"/>
                </a:solidFill>
                <a:latin typeface="Arial"/>
                <a:cs typeface="Arial"/>
              </a:rPr>
              <a:t>Activities </a:t>
            </a:r>
            <a:r>
              <a:rPr sz="1500" spc="-70" dirty="0">
                <a:solidFill>
                  <a:srgbClr val="404040"/>
                </a:solidFill>
                <a:latin typeface="Arial"/>
                <a:cs typeface="Arial"/>
              </a:rPr>
              <a:t>concerned</a:t>
            </a:r>
            <a:r>
              <a:rPr sz="15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with</a:t>
            </a:r>
            <a:r>
              <a:rPr sz="15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105" dirty="0">
                <a:solidFill>
                  <a:srgbClr val="404040"/>
                </a:solidFill>
                <a:latin typeface="Arial"/>
                <a:cs typeface="Arial"/>
              </a:rPr>
              <a:t>establishing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150" dirty="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sz="1500" spc="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75" dirty="0">
                <a:solidFill>
                  <a:srgbClr val="404040"/>
                </a:solidFill>
                <a:latin typeface="Arial"/>
                <a:cs typeface="Arial"/>
              </a:rPr>
              <a:t>administering</a:t>
            </a:r>
            <a:r>
              <a:rPr sz="15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55" dirty="0">
                <a:solidFill>
                  <a:srgbClr val="404040"/>
                </a:solidFill>
                <a:latin typeface="Arial"/>
                <a:cs typeface="Arial"/>
              </a:rPr>
              <a:t>policy</a:t>
            </a:r>
            <a:r>
              <a:rPr sz="15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for</a:t>
            </a:r>
            <a:r>
              <a:rPr sz="1500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70" dirty="0">
                <a:solidFill>
                  <a:srgbClr val="404040"/>
                </a:solidFill>
                <a:latin typeface="Arial"/>
                <a:cs typeface="Arial"/>
              </a:rPr>
              <a:t>operating</a:t>
            </a:r>
            <a:r>
              <a:rPr sz="15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sz="1500" spc="-70" dirty="0">
                <a:solidFill>
                  <a:srgbClr val="404040"/>
                </a:solidFill>
                <a:latin typeface="Arial"/>
                <a:cs typeface="Arial"/>
              </a:rPr>
              <a:t>school</a:t>
            </a:r>
            <a:r>
              <a:rPr sz="15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district.</a:t>
            </a:r>
            <a:r>
              <a:rPr sz="15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404040"/>
                </a:solidFill>
                <a:latin typeface="Arial"/>
                <a:cs typeface="Arial"/>
              </a:rPr>
              <a:t>Activities </a:t>
            </a:r>
            <a:r>
              <a:rPr sz="1500" spc="-110" dirty="0">
                <a:solidFill>
                  <a:srgbClr val="404040"/>
                </a:solidFill>
                <a:latin typeface="Arial"/>
                <a:cs typeface="Arial"/>
              </a:rPr>
              <a:t>associated</a:t>
            </a:r>
            <a:r>
              <a:rPr sz="15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with</a:t>
            </a:r>
            <a:r>
              <a:rPr sz="15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15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65" dirty="0">
                <a:solidFill>
                  <a:srgbClr val="404040"/>
                </a:solidFill>
                <a:latin typeface="Arial"/>
                <a:cs typeface="Arial"/>
              </a:rPr>
              <a:t>overall</a:t>
            </a:r>
            <a:r>
              <a:rPr sz="15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100" dirty="0">
                <a:solidFill>
                  <a:srgbClr val="404040"/>
                </a:solidFill>
                <a:latin typeface="Arial"/>
                <a:cs typeface="Arial"/>
              </a:rPr>
              <a:t>general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55" dirty="0">
                <a:solidFill>
                  <a:srgbClr val="404040"/>
                </a:solidFill>
                <a:latin typeface="Arial"/>
                <a:cs typeface="Arial"/>
              </a:rPr>
              <a:t>administration</a:t>
            </a:r>
            <a:r>
              <a:rPr sz="15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15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404040"/>
                </a:solidFill>
                <a:latin typeface="Arial"/>
                <a:cs typeface="Arial"/>
              </a:rPr>
              <a:t>or </a:t>
            </a:r>
            <a:r>
              <a:rPr sz="1500" spc="-75" dirty="0">
                <a:solidFill>
                  <a:srgbClr val="404040"/>
                </a:solidFill>
                <a:latin typeface="Arial"/>
                <a:cs typeface="Arial"/>
              </a:rPr>
              <a:t>executive</a:t>
            </a:r>
            <a:r>
              <a:rPr sz="15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404040"/>
                </a:solidFill>
                <a:latin typeface="Arial"/>
                <a:cs typeface="Arial"/>
              </a:rPr>
              <a:t>responsibility</a:t>
            </a:r>
            <a:r>
              <a:rPr sz="15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for </a:t>
            </a:r>
            <a:r>
              <a:rPr sz="1500" spc="-30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15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404040"/>
                </a:solidFill>
                <a:latin typeface="Arial"/>
                <a:cs typeface="Arial"/>
              </a:rPr>
              <a:t>entire</a:t>
            </a:r>
            <a:r>
              <a:rPr sz="15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70" dirty="0">
                <a:solidFill>
                  <a:srgbClr val="404040"/>
                </a:solidFill>
                <a:latin typeface="Arial"/>
                <a:cs typeface="Arial"/>
              </a:rPr>
              <a:t>school</a:t>
            </a:r>
            <a:r>
              <a:rPr sz="1500" spc="-10" dirty="0">
                <a:solidFill>
                  <a:srgbClr val="404040"/>
                </a:solidFill>
                <a:latin typeface="Arial"/>
                <a:cs typeface="Arial"/>
              </a:rPr>
              <a:t> district.</a:t>
            </a:r>
            <a:endParaRPr sz="15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8739" y="2182305"/>
            <a:ext cx="172275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100" dirty="0">
                <a:solidFill>
                  <a:srgbClr val="404040"/>
                </a:solidFill>
                <a:latin typeface="Arial"/>
                <a:cs typeface="Arial"/>
              </a:rPr>
              <a:t>School</a:t>
            </a:r>
            <a:r>
              <a:rPr sz="15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404040"/>
                </a:solidFill>
                <a:latin typeface="Arial"/>
                <a:cs typeface="Arial"/>
              </a:rPr>
              <a:t>Administration</a:t>
            </a:r>
            <a:endParaRPr sz="15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556192" y="2182305"/>
            <a:ext cx="576072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35" dirty="0">
                <a:solidFill>
                  <a:srgbClr val="404040"/>
                </a:solidFill>
                <a:latin typeface="Arial"/>
                <a:cs typeface="Arial"/>
              </a:rPr>
              <a:t>Activities</a:t>
            </a:r>
            <a:r>
              <a:rPr sz="15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70" dirty="0">
                <a:solidFill>
                  <a:srgbClr val="404040"/>
                </a:solidFill>
                <a:latin typeface="Arial"/>
                <a:cs typeface="Arial"/>
              </a:rPr>
              <a:t>concerned</a:t>
            </a:r>
            <a:r>
              <a:rPr sz="15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with</a:t>
            </a:r>
            <a:r>
              <a:rPr sz="15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65" dirty="0">
                <a:solidFill>
                  <a:srgbClr val="404040"/>
                </a:solidFill>
                <a:latin typeface="Arial"/>
                <a:cs typeface="Arial"/>
              </a:rPr>
              <a:t>overall</a:t>
            </a:r>
            <a:r>
              <a:rPr sz="15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65" dirty="0">
                <a:solidFill>
                  <a:srgbClr val="404040"/>
                </a:solidFill>
                <a:latin typeface="Arial"/>
                <a:cs typeface="Arial"/>
              </a:rPr>
              <a:t>administrative</a:t>
            </a:r>
            <a:r>
              <a:rPr sz="15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404040"/>
                </a:solidFill>
                <a:latin typeface="Arial"/>
                <a:cs typeface="Arial"/>
              </a:rPr>
              <a:t>responsibility</a:t>
            </a:r>
            <a:r>
              <a:rPr sz="15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for </a:t>
            </a:r>
            <a:r>
              <a:rPr sz="1500" spc="-21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Arial"/>
                <a:cs typeface="Arial"/>
              </a:rPr>
              <a:t>school.</a:t>
            </a:r>
            <a:endParaRPr sz="15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8739" y="2553209"/>
            <a:ext cx="21558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135" dirty="0">
                <a:solidFill>
                  <a:srgbClr val="404040"/>
                </a:solidFill>
                <a:latin typeface="Arial"/>
                <a:cs typeface="Arial"/>
              </a:rPr>
              <a:t>Business</a:t>
            </a:r>
            <a:r>
              <a:rPr sz="15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&amp;</a:t>
            </a:r>
            <a:r>
              <a:rPr sz="15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404040"/>
                </a:solidFill>
                <a:latin typeface="Arial"/>
                <a:cs typeface="Arial"/>
              </a:rPr>
              <a:t>Central</a:t>
            </a:r>
            <a:r>
              <a:rPr sz="15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404040"/>
                </a:solidFill>
                <a:latin typeface="Arial"/>
                <a:cs typeface="Arial"/>
              </a:rPr>
              <a:t>Support </a:t>
            </a:r>
            <a:r>
              <a:rPr sz="1500" spc="-10" dirty="0">
                <a:solidFill>
                  <a:srgbClr val="404040"/>
                </a:solidFill>
                <a:latin typeface="Arial"/>
                <a:cs typeface="Arial"/>
              </a:rPr>
              <a:t>Services</a:t>
            </a:r>
            <a:endParaRPr sz="15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556192" y="2553209"/>
            <a:ext cx="617156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35" dirty="0">
                <a:solidFill>
                  <a:srgbClr val="404040"/>
                </a:solidFill>
                <a:latin typeface="Arial"/>
                <a:cs typeface="Arial"/>
              </a:rPr>
              <a:t>Activities</a:t>
            </a:r>
            <a:r>
              <a:rPr sz="15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404040"/>
                </a:solidFill>
                <a:latin typeface="Arial"/>
                <a:cs typeface="Arial"/>
              </a:rPr>
              <a:t>that</a:t>
            </a:r>
            <a:r>
              <a:rPr sz="1500" spc="-30" dirty="0">
                <a:solidFill>
                  <a:srgbClr val="404040"/>
                </a:solidFill>
                <a:latin typeface="Arial"/>
                <a:cs typeface="Arial"/>
              </a:rPr>
              <a:t> support</a:t>
            </a:r>
            <a:r>
              <a:rPr sz="15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other</a:t>
            </a:r>
            <a:r>
              <a:rPr sz="15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65" dirty="0">
                <a:solidFill>
                  <a:srgbClr val="404040"/>
                </a:solidFill>
                <a:latin typeface="Arial"/>
                <a:cs typeface="Arial"/>
              </a:rPr>
              <a:t>administrative</a:t>
            </a:r>
            <a:r>
              <a:rPr sz="15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135" dirty="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sz="15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404040"/>
                </a:solidFill>
                <a:latin typeface="Arial"/>
                <a:cs typeface="Arial"/>
              </a:rPr>
              <a:t>instructional</a:t>
            </a:r>
            <a:r>
              <a:rPr sz="15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65" dirty="0">
                <a:solidFill>
                  <a:srgbClr val="404040"/>
                </a:solidFill>
                <a:latin typeface="Arial"/>
                <a:cs typeface="Arial"/>
              </a:rPr>
              <a:t>functions</a:t>
            </a:r>
            <a:r>
              <a:rPr sz="15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404040"/>
                </a:solidFill>
                <a:latin typeface="Arial"/>
                <a:cs typeface="Arial"/>
              </a:rPr>
              <a:t>including </a:t>
            </a:r>
            <a:r>
              <a:rPr sz="1500" spc="-95" dirty="0">
                <a:solidFill>
                  <a:srgbClr val="404040"/>
                </a:solidFill>
                <a:latin typeface="Arial"/>
                <a:cs typeface="Arial"/>
              </a:rPr>
              <a:t>fiscal</a:t>
            </a:r>
            <a:r>
              <a:rPr sz="1500" spc="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95" dirty="0">
                <a:solidFill>
                  <a:srgbClr val="404040"/>
                </a:solidFill>
                <a:latin typeface="Arial"/>
                <a:cs typeface="Arial"/>
              </a:rPr>
              <a:t>services,</a:t>
            </a:r>
            <a:r>
              <a:rPr sz="15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120" dirty="0">
                <a:solidFill>
                  <a:srgbClr val="404040"/>
                </a:solidFill>
                <a:latin typeface="Arial"/>
                <a:cs typeface="Arial"/>
              </a:rPr>
              <a:t>human</a:t>
            </a:r>
            <a:r>
              <a:rPr sz="1500" spc="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90" dirty="0">
                <a:solidFill>
                  <a:srgbClr val="404040"/>
                </a:solidFill>
                <a:latin typeface="Arial"/>
                <a:cs typeface="Arial"/>
              </a:rPr>
              <a:t>resources,</a:t>
            </a:r>
            <a:r>
              <a:rPr sz="15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105" dirty="0">
                <a:solidFill>
                  <a:srgbClr val="404040"/>
                </a:solidFill>
                <a:latin typeface="Arial"/>
                <a:cs typeface="Arial"/>
              </a:rPr>
              <a:t>planning,</a:t>
            </a:r>
            <a:r>
              <a:rPr sz="1500" spc="-1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130" dirty="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sz="1500" spc="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65" dirty="0">
                <a:solidFill>
                  <a:srgbClr val="404040"/>
                </a:solidFill>
                <a:latin typeface="Arial"/>
                <a:cs typeface="Arial"/>
              </a:rPr>
              <a:t>administrative</a:t>
            </a:r>
            <a:r>
              <a:rPr sz="1500" spc="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Arial"/>
                <a:cs typeface="Arial"/>
              </a:rPr>
              <a:t>information technology.</a:t>
            </a:r>
            <a:endParaRPr sz="15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8739" y="3330449"/>
            <a:ext cx="22269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30" dirty="0">
                <a:solidFill>
                  <a:srgbClr val="404040"/>
                </a:solidFill>
                <a:latin typeface="Arial"/>
                <a:cs typeface="Arial"/>
              </a:rPr>
              <a:t>Operation</a:t>
            </a:r>
            <a:r>
              <a:rPr sz="15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&amp;</a:t>
            </a:r>
            <a:r>
              <a:rPr sz="15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105" dirty="0">
                <a:solidFill>
                  <a:srgbClr val="404040"/>
                </a:solidFill>
                <a:latin typeface="Arial"/>
                <a:cs typeface="Arial"/>
              </a:rPr>
              <a:t>Maintenance</a:t>
            </a:r>
            <a:r>
              <a:rPr sz="15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1500" spc="-10" dirty="0">
                <a:solidFill>
                  <a:srgbClr val="404040"/>
                </a:solidFill>
                <a:latin typeface="Arial"/>
                <a:cs typeface="Arial"/>
              </a:rPr>
              <a:t>Plant</a:t>
            </a:r>
            <a:endParaRPr sz="15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556192" y="3330449"/>
            <a:ext cx="642112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35" dirty="0">
                <a:solidFill>
                  <a:srgbClr val="404040"/>
                </a:solidFill>
                <a:latin typeface="Arial"/>
                <a:cs typeface="Arial"/>
              </a:rPr>
              <a:t>Activities</a:t>
            </a:r>
            <a:r>
              <a:rPr sz="15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70" dirty="0">
                <a:solidFill>
                  <a:srgbClr val="404040"/>
                </a:solidFill>
                <a:latin typeface="Arial"/>
                <a:cs typeface="Arial"/>
              </a:rPr>
              <a:t>concerned</a:t>
            </a:r>
            <a:r>
              <a:rPr sz="15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with</a:t>
            </a:r>
            <a:r>
              <a:rPr sz="15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105" dirty="0">
                <a:solidFill>
                  <a:srgbClr val="404040"/>
                </a:solidFill>
                <a:latin typeface="Arial"/>
                <a:cs typeface="Arial"/>
              </a:rPr>
              <a:t>keeping</a:t>
            </a:r>
            <a:r>
              <a:rPr sz="1500" spc="-30" dirty="0">
                <a:solidFill>
                  <a:srgbClr val="404040"/>
                </a:solidFill>
                <a:latin typeface="Arial"/>
                <a:cs typeface="Arial"/>
              </a:rPr>
              <a:t> the</a:t>
            </a:r>
            <a:r>
              <a:rPr sz="15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110" dirty="0">
                <a:solidFill>
                  <a:srgbClr val="404040"/>
                </a:solidFill>
                <a:latin typeface="Arial"/>
                <a:cs typeface="Arial"/>
              </a:rPr>
              <a:t>physical</a:t>
            </a:r>
            <a:r>
              <a:rPr sz="15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404040"/>
                </a:solidFill>
                <a:latin typeface="Arial"/>
                <a:cs typeface="Arial"/>
              </a:rPr>
              <a:t>plant</a:t>
            </a:r>
            <a:r>
              <a:rPr sz="15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90" dirty="0">
                <a:solidFill>
                  <a:srgbClr val="404040"/>
                </a:solidFill>
                <a:latin typeface="Arial"/>
                <a:cs typeface="Arial"/>
              </a:rPr>
              <a:t>open,</a:t>
            </a:r>
            <a:r>
              <a:rPr sz="1500" spc="-1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55" dirty="0">
                <a:solidFill>
                  <a:srgbClr val="404040"/>
                </a:solidFill>
                <a:latin typeface="Arial"/>
                <a:cs typeface="Arial"/>
              </a:rPr>
              <a:t>comfortable,</a:t>
            </a:r>
            <a:r>
              <a:rPr sz="1500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130" dirty="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150" dirty="0">
                <a:solidFill>
                  <a:srgbClr val="404040"/>
                </a:solidFill>
                <a:latin typeface="Arial"/>
                <a:cs typeface="Arial"/>
              </a:rPr>
              <a:t>safe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404040"/>
                </a:solidFill>
                <a:latin typeface="Arial"/>
                <a:cs typeface="Arial"/>
              </a:rPr>
              <a:t>for </a:t>
            </a:r>
            <a:r>
              <a:rPr sz="1500" spc="-140" dirty="0">
                <a:solidFill>
                  <a:srgbClr val="404040"/>
                </a:solidFill>
                <a:latin typeface="Arial"/>
                <a:cs typeface="Arial"/>
              </a:rPr>
              <a:t>use</a:t>
            </a:r>
            <a:r>
              <a:rPr sz="15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130" dirty="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sz="15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with</a:t>
            </a:r>
            <a:r>
              <a:rPr sz="15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114" dirty="0">
                <a:solidFill>
                  <a:srgbClr val="404040"/>
                </a:solidFill>
                <a:latin typeface="Arial"/>
                <a:cs typeface="Arial"/>
              </a:rPr>
              <a:t>keeping</a:t>
            </a:r>
            <a:r>
              <a:rPr sz="15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95" dirty="0">
                <a:solidFill>
                  <a:srgbClr val="404040"/>
                </a:solidFill>
                <a:latin typeface="Arial"/>
                <a:cs typeface="Arial"/>
              </a:rPr>
              <a:t>grounds,</a:t>
            </a:r>
            <a:r>
              <a:rPr sz="1500" spc="-1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95" dirty="0">
                <a:solidFill>
                  <a:srgbClr val="404040"/>
                </a:solidFill>
                <a:latin typeface="Arial"/>
                <a:cs typeface="Arial"/>
              </a:rPr>
              <a:t>buildings,</a:t>
            </a:r>
            <a:r>
              <a:rPr sz="1500" spc="-1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130" dirty="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sz="15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80" dirty="0">
                <a:solidFill>
                  <a:srgbClr val="404040"/>
                </a:solidFill>
                <a:latin typeface="Arial"/>
                <a:cs typeface="Arial"/>
              </a:rPr>
              <a:t>equipment</a:t>
            </a:r>
            <a:r>
              <a:rPr sz="1500" spc="-10" dirty="0">
                <a:solidFill>
                  <a:srgbClr val="404040"/>
                </a:solidFill>
                <a:latin typeface="Arial"/>
                <a:cs typeface="Arial"/>
              </a:rPr>
              <a:t> in</a:t>
            </a:r>
            <a:r>
              <a:rPr sz="15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70" dirty="0">
                <a:solidFill>
                  <a:srgbClr val="404040"/>
                </a:solidFill>
                <a:latin typeface="Arial"/>
                <a:cs typeface="Arial"/>
              </a:rPr>
              <a:t>effective</a:t>
            </a:r>
            <a:r>
              <a:rPr sz="15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Arial"/>
                <a:cs typeface="Arial"/>
              </a:rPr>
              <a:t>working </a:t>
            </a:r>
            <a:r>
              <a:rPr sz="1500" spc="-35" dirty="0">
                <a:solidFill>
                  <a:srgbClr val="404040"/>
                </a:solidFill>
                <a:latin typeface="Arial"/>
                <a:cs typeface="Arial"/>
              </a:rPr>
              <a:t>condition</a:t>
            </a:r>
            <a:r>
              <a:rPr sz="15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130" dirty="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sz="15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70" dirty="0">
                <a:solidFill>
                  <a:srgbClr val="404040"/>
                </a:solidFill>
                <a:latin typeface="Arial"/>
                <a:cs typeface="Arial"/>
              </a:rPr>
              <a:t>state</a:t>
            </a:r>
            <a:r>
              <a:rPr sz="15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1500" spc="-55" dirty="0">
                <a:solidFill>
                  <a:srgbClr val="404040"/>
                </a:solidFill>
                <a:latin typeface="Arial"/>
                <a:cs typeface="Arial"/>
              </a:rPr>
              <a:t>repair.</a:t>
            </a:r>
            <a:r>
              <a:rPr sz="1500" spc="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404040"/>
                </a:solidFill>
                <a:latin typeface="Arial"/>
                <a:cs typeface="Arial"/>
              </a:rPr>
              <a:t>Activities</a:t>
            </a:r>
            <a:r>
              <a:rPr sz="15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70" dirty="0">
                <a:solidFill>
                  <a:srgbClr val="404040"/>
                </a:solidFill>
                <a:latin typeface="Arial"/>
                <a:cs typeface="Arial"/>
              </a:rPr>
              <a:t>concerned</a:t>
            </a:r>
            <a:r>
              <a:rPr sz="15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with</a:t>
            </a:r>
            <a:r>
              <a:rPr sz="15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110" dirty="0">
                <a:solidFill>
                  <a:srgbClr val="404040"/>
                </a:solidFill>
                <a:latin typeface="Arial"/>
                <a:cs typeface="Arial"/>
              </a:rPr>
              <a:t>conveying</a:t>
            </a:r>
            <a:r>
              <a:rPr sz="15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80" dirty="0">
                <a:solidFill>
                  <a:srgbClr val="404040"/>
                </a:solidFill>
                <a:latin typeface="Arial"/>
                <a:cs typeface="Arial"/>
              </a:rPr>
              <a:t>students</a:t>
            </a:r>
            <a:r>
              <a:rPr sz="15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sz="15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404040"/>
                </a:solidFill>
                <a:latin typeface="Arial"/>
                <a:cs typeface="Arial"/>
              </a:rPr>
              <a:t>and </a:t>
            </a:r>
            <a:r>
              <a:rPr sz="1500" spc="-10" dirty="0">
                <a:solidFill>
                  <a:srgbClr val="404040"/>
                </a:solidFill>
                <a:latin typeface="Arial"/>
                <a:cs typeface="Arial"/>
              </a:rPr>
              <a:t>from</a:t>
            </a:r>
            <a:r>
              <a:rPr sz="15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80" dirty="0">
                <a:solidFill>
                  <a:srgbClr val="404040"/>
                </a:solidFill>
                <a:latin typeface="Arial"/>
                <a:cs typeface="Arial"/>
              </a:rPr>
              <a:t>school,</a:t>
            </a:r>
            <a:r>
              <a:rPr sz="1500" spc="-1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200" dirty="0">
                <a:solidFill>
                  <a:srgbClr val="404040"/>
                </a:solidFill>
                <a:latin typeface="Arial"/>
                <a:cs typeface="Arial"/>
              </a:rPr>
              <a:t>as</a:t>
            </a:r>
            <a:r>
              <a:rPr sz="15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55" dirty="0">
                <a:solidFill>
                  <a:srgbClr val="404040"/>
                </a:solidFill>
                <a:latin typeface="Arial"/>
                <a:cs typeface="Arial"/>
              </a:rPr>
              <a:t>provided</a:t>
            </a:r>
            <a:r>
              <a:rPr sz="15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100" dirty="0">
                <a:solidFill>
                  <a:srgbClr val="404040"/>
                </a:solidFill>
                <a:latin typeface="Arial"/>
                <a:cs typeface="Arial"/>
              </a:rPr>
              <a:t>by</a:t>
            </a:r>
            <a:r>
              <a:rPr sz="15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70" dirty="0">
                <a:solidFill>
                  <a:srgbClr val="404040"/>
                </a:solidFill>
                <a:latin typeface="Arial"/>
                <a:cs typeface="Arial"/>
              </a:rPr>
              <a:t>state</a:t>
            </a:r>
            <a:r>
              <a:rPr sz="15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135" dirty="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sz="15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80" dirty="0">
                <a:solidFill>
                  <a:srgbClr val="404040"/>
                </a:solidFill>
                <a:latin typeface="Arial"/>
                <a:cs typeface="Arial"/>
              </a:rPr>
              <a:t>federal</a:t>
            </a:r>
            <a:r>
              <a:rPr sz="15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404040"/>
                </a:solidFill>
                <a:latin typeface="Arial"/>
                <a:cs typeface="Arial"/>
              </a:rPr>
              <a:t>law.</a:t>
            </a:r>
            <a:endParaRPr sz="15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8739" y="4336289"/>
            <a:ext cx="93471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Other</a:t>
            </a:r>
            <a:r>
              <a:rPr sz="1500" spc="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110" dirty="0">
                <a:solidFill>
                  <a:srgbClr val="404040"/>
                </a:solidFill>
                <a:latin typeface="Arial"/>
                <a:cs typeface="Arial"/>
              </a:rPr>
              <a:t>Uses</a:t>
            </a:r>
            <a:endParaRPr sz="15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556192" y="4336289"/>
            <a:ext cx="560641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5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70" dirty="0">
                <a:solidFill>
                  <a:srgbClr val="404040"/>
                </a:solidFill>
                <a:latin typeface="Arial"/>
                <a:cs typeface="Arial"/>
              </a:rPr>
              <a:t>number</a:t>
            </a:r>
            <a:r>
              <a:rPr sz="15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15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85" dirty="0">
                <a:solidFill>
                  <a:srgbClr val="404040"/>
                </a:solidFill>
                <a:latin typeface="Arial"/>
                <a:cs typeface="Arial"/>
              </a:rPr>
              <a:t>outlays</a:t>
            </a:r>
            <a:r>
              <a:rPr sz="15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15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80" dirty="0">
                <a:solidFill>
                  <a:srgbClr val="404040"/>
                </a:solidFill>
                <a:latin typeface="Arial"/>
                <a:cs typeface="Arial"/>
              </a:rPr>
              <a:t>governmental</a:t>
            </a:r>
            <a:r>
              <a:rPr sz="15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100" dirty="0">
                <a:solidFill>
                  <a:srgbClr val="404040"/>
                </a:solidFill>
                <a:latin typeface="Arial"/>
                <a:cs typeface="Arial"/>
              </a:rPr>
              <a:t>funds</a:t>
            </a:r>
            <a:r>
              <a:rPr sz="15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90" dirty="0">
                <a:solidFill>
                  <a:srgbClr val="404040"/>
                </a:solidFill>
                <a:latin typeface="Arial"/>
                <a:cs typeface="Arial"/>
              </a:rPr>
              <a:t>are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 not</a:t>
            </a:r>
            <a:r>
              <a:rPr sz="15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404040"/>
                </a:solidFill>
                <a:latin typeface="Arial"/>
                <a:cs typeface="Arial"/>
              </a:rPr>
              <a:t>properly</a:t>
            </a:r>
            <a:r>
              <a:rPr sz="15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105" dirty="0">
                <a:solidFill>
                  <a:srgbClr val="404040"/>
                </a:solidFill>
                <a:latin typeface="Arial"/>
                <a:cs typeface="Arial"/>
              </a:rPr>
              <a:t>classified</a:t>
            </a:r>
            <a:r>
              <a:rPr sz="15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404040"/>
                </a:solidFill>
                <a:latin typeface="Arial"/>
                <a:cs typeface="Arial"/>
              </a:rPr>
              <a:t>as</a:t>
            </a:r>
            <a:endParaRPr sz="15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556192" y="4564889"/>
            <a:ext cx="63969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75" dirty="0">
                <a:solidFill>
                  <a:srgbClr val="404040"/>
                </a:solidFill>
                <a:latin typeface="Arial"/>
                <a:cs typeface="Arial"/>
              </a:rPr>
              <a:t>expenditures,</a:t>
            </a:r>
            <a:r>
              <a:rPr sz="1500" spc="-1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Arial"/>
                <a:cs typeface="Arial"/>
              </a:rPr>
              <a:t>but</a:t>
            </a:r>
            <a:r>
              <a:rPr sz="1500" spc="-20" dirty="0">
                <a:solidFill>
                  <a:srgbClr val="404040"/>
                </a:solidFill>
                <a:latin typeface="Arial"/>
                <a:cs typeface="Arial"/>
              </a:rPr>
              <a:t> still</a:t>
            </a:r>
            <a:r>
              <a:rPr sz="15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404040"/>
                </a:solidFill>
                <a:latin typeface="Arial"/>
                <a:cs typeface="Arial"/>
              </a:rPr>
              <a:t>require</a:t>
            </a:r>
            <a:r>
              <a:rPr sz="15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80" dirty="0">
                <a:solidFill>
                  <a:srgbClr val="404040"/>
                </a:solidFill>
                <a:latin typeface="Arial"/>
                <a:cs typeface="Arial"/>
              </a:rPr>
              <a:t>budgetary</a:t>
            </a:r>
            <a:r>
              <a:rPr sz="15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or</a:t>
            </a:r>
            <a:r>
              <a:rPr sz="15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90" dirty="0">
                <a:solidFill>
                  <a:srgbClr val="404040"/>
                </a:solidFill>
                <a:latin typeface="Arial"/>
                <a:cs typeface="Arial"/>
              </a:rPr>
              <a:t>accounting</a:t>
            </a:r>
            <a:r>
              <a:rPr sz="15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control.</a:t>
            </a:r>
            <a:r>
              <a:rPr sz="1500" spc="2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65" dirty="0">
                <a:solidFill>
                  <a:srgbClr val="404040"/>
                </a:solidFill>
                <a:latin typeface="Arial"/>
                <a:cs typeface="Arial"/>
              </a:rPr>
              <a:t>(AEA</a:t>
            </a:r>
            <a:r>
              <a:rPr sz="15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404040"/>
                </a:solidFill>
                <a:latin typeface="Arial"/>
                <a:cs typeface="Arial"/>
              </a:rPr>
              <a:t>Flowthrough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&amp;</a:t>
            </a:r>
            <a:r>
              <a:rPr sz="15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404040"/>
                </a:solidFill>
                <a:latin typeface="Arial"/>
                <a:cs typeface="Arial"/>
              </a:rPr>
              <a:t>Interfund</a:t>
            </a:r>
            <a:r>
              <a:rPr sz="1500" spc="-2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Arial"/>
                <a:cs typeface="Arial"/>
              </a:rPr>
              <a:t>Transfers)</a:t>
            </a:r>
            <a:endParaRPr sz="15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5967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17475-8242-1D76-7715-1D75CE50B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0252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Where does the District get Revenue? </a:t>
            </a:r>
            <a:endParaRPr lang="en-US" sz="165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9156F5-F778-ACF0-553C-9587E66F5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latin typeface="Gill Sans MT" panose="020B0502020104020203" pitchFamily="34" charset="0"/>
              </a:rPr>
              <a:t>State Aid (SSA, State Supplemental Aid)</a:t>
            </a:r>
          </a:p>
          <a:p>
            <a:pPr lvl="0"/>
            <a:r>
              <a:rPr lang="en-US" dirty="0">
                <a:latin typeface="Gill Sans MT" panose="020B0502020104020203" pitchFamily="34" charset="0"/>
              </a:rPr>
              <a:t>Local Funds, including Property Tax Levies</a:t>
            </a:r>
          </a:p>
          <a:p>
            <a:pPr lvl="0"/>
            <a:r>
              <a:rPr lang="en-US" dirty="0">
                <a:latin typeface="Gill Sans MT" panose="020B0502020104020203" pitchFamily="34" charset="0"/>
              </a:rPr>
              <a:t>Sales Taxes</a:t>
            </a:r>
          </a:p>
          <a:p>
            <a:pPr lvl="0"/>
            <a:r>
              <a:rPr lang="en-US" dirty="0">
                <a:latin typeface="Gill Sans MT" panose="020B0502020104020203" pitchFamily="34" charset="0"/>
              </a:rPr>
              <a:t>Federal Funds</a:t>
            </a:r>
          </a:p>
          <a:p>
            <a:pPr lvl="0"/>
            <a:r>
              <a:rPr lang="en-US" dirty="0">
                <a:latin typeface="Gill Sans MT" panose="020B0502020104020203" pitchFamily="34" charset="0"/>
              </a:rPr>
              <a:t>Program Fees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A78380-34FF-9EAD-B26A-B78154EA316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63642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600" b="1" kern="1200">
                <a:solidFill>
                  <a:schemeClr val="accent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BE833D-02A4-4D6E-9F81-6C49484D2A1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98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D35EF-CA0D-3C89-8E3A-01C679CCE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does DMPS account for its money?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B7BA8-3A50-A519-C8F1-78D77F4C23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86600" y="636365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600" b="1" kern="1200">
                <a:solidFill>
                  <a:schemeClr val="accent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BE833D-02A4-4D6E-9F81-6C49484D2A1D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A45DBCF-9FBA-B360-40D7-AFFA0731C78B}"/>
              </a:ext>
            </a:extLst>
          </p:cNvPr>
          <p:cNvGraphicFramePr/>
          <p:nvPr/>
        </p:nvGraphicFramePr>
        <p:xfrm>
          <a:off x="647273" y="1071647"/>
          <a:ext cx="3700422" cy="3469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47A8D9D-A3E2-0282-89DC-1C3C53F37E74}"/>
              </a:ext>
            </a:extLst>
          </p:cNvPr>
          <p:cNvGraphicFramePr/>
          <p:nvPr/>
        </p:nvGraphicFramePr>
        <p:xfrm>
          <a:off x="6332064" y="1313180"/>
          <a:ext cx="1668938" cy="2610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1C450F9-C535-607A-CAE9-B2B526D75614}"/>
              </a:ext>
            </a:extLst>
          </p:cNvPr>
          <p:cNvGraphicFramePr/>
          <p:nvPr/>
        </p:nvGraphicFramePr>
        <p:xfrm>
          <a:off x="4429696" y="1313180"/>
          <a:ext cx="1907912" cy="306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3502974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FDE70DF-D3F1-E167-42D8-CCC208FB68B1}"/>
              </a:ext>
            </a:extLst>
          </p:cNvPr>
          <p:cNvSpPr/>
          <p:nvPr/>
        </p:nvSpPr>
        <p:spPr>
          <a:xfrm>
            <a:off x="0" y="4080270"/>
            <a:ext cx="9143998" cy="10408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936C74-BDB5-4CC5-BDAB-EE2F962DB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complicated is it?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0F1D844-9493-428A-94DC-3E715BA36B21}"/>
              </a:ext>
            </a:extLst>
          </p:cNvPr>
          <p:cNvCxnSpPr/>
          <p:nvPr/>
        </p:nvCxnSpPr>
        <p:spPr>
          <a:xfrm flipV="1">
            <a:off x="3819850" y="2726838"/>
            <a:ext cx="0" cy="242044"/>
          </a:xfrm>
          <a:prstGeom prst="line">
            <a:avLst/>
          </a:prstGeom>
          <a:ln w="57150">
            <a:solidFill>
              <a:srgbClr val="EBB913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5" name="AutoShape 32">
            <a:extLst>
              <a:ext uri="{FF2B5EF4-FFF2-40B4-BE49-F238E27FC236}">
                <a16:creationId xmlns:a16="http://schemas.microsoft.com/office/drawing/2014/main" id="{493A750F-F8FC-8CC7-5D9A-6D04AF3227E3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4857323" y="1360839"/>
            <a:ext cx="1440180" cy="1714500"/>
          </a:xfrm>
          <a:prstGeom prst="bentConnector3">
            <a:avLst>
              <a:gd name="adj1" fmla="val 36884"/>
            </a:avLst>
          </a:prstGeom>
          <a:ln w="57150"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4177" name="Group 4176">
            <a:extLst>
              <a:ext uri="{FF2B5EF4-FFF2-40B4-BE49-F238E27FC236}">
                <a16:creationId xmlns:a16="http://schemas.microsoft.com/office/drawing/2014/main" id="{E65BFBF3-0E90-4430-8198-6CE07DAE1779}"/>
              </a:ext>
            </a:extLst>
          </p:cNvPr>
          <p:cNvGrpSpPr/>
          <p:nvPr/>
        </p:nvGrpSpPr>
        <p:grpSpPr>
          <a:xfrm>
            <a:off x="1260364" y="1076498"/>
            <a:ext cx="6564017" cy="2826734"/>
            <a:chOff x="448642" y="1417638"/>
            <a:chExt cx="8586045" cy="4292498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DF366919-A2AD-4AD7-B18D-54293E0824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642" y="1417638"/>
              <a:ext cx="8568346" cy="1198162"/>
            </a:xfrm>
            <a:prstGeom prst="roundRect">
              <a:avLst>
                <a:gd name="adj" fmla="val 16667"/>
              </a:avLst>
            </a:prstGeom>
            <a:noFill/>
            <a:ln w="63500" cmpd="thickThin" algn="ctr">
              <a:solidFill>
                <a:srgbClr val="5F606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27432" tIns="27432" rIns="27432" bIns="27432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350">
                <a:latin typeface="Arial" panose="020B0604020202020204" pitchFamily="34" charset="0"/>
              </a:endParaRPr>
            </a:p>
          </p:txBody>
        </p:sp>
        <p:sp>
          <p:nvSpPr>
            <p:cNvPr id="5" name="AutoShape 4">
              <a:extLst>
                <a:ext uri="{FF2B5EF4-FFF2-40B4-BE49-F238E27FC236}">
                  <a16:creationId xmlns:a16="http://schemas.microsoft.com/office/drawing/2014/main" id="{C5732C0F-5312-46AB-B964-252EADE3223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01021" y="1639396"/>
              <a:ext cx="1097280" cy="800780"/>
            </a:xfrm>
            <a:prstGeom prst="roundRect">
              <a:avLst>
                <a:gd name="adj" fmla="val 16667"/>
              </a:avLst>
            </a:prstGeom>
            <a:solidFill>
              <a:srgbClr val="BF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5F606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6062"/>
                    </a:outerShdw>
                  </a:effectLst>
                </a14:hiddenEffects>
              </a:ext>
            </a:extLst>
          </p:spPr>
          <p:txBody>
            <a:bodyPr vert="horz" wrap="square" lIns="27432" tIns="27432" rIns="27432" bIns="27432" numCol="1" anchor="t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>
                  <a:solidFill>
                    <a:srgbClr val="5F6062"/>
                  </a:solidFill>
                  <a:latin typeface="Tw Cen MT" panose="020B0602020104020603" pitchFamily="34" charset="0"/>
                </a:rPr>
                <a:t>Funding Source</a:t>
              </a:r>
              <a:endParaRPr lang="en-US" altLang="en-US" sz="1350">
                <a:latin typeface="Arial" panose="020B0604020202020204" pitchFamily="34" charset="0"/>
              </a:endParaRPr>
            </a:p>
          </p:txBody>
        </p:sp>
        <p:sp>
          <p:nvSpPr>
            <p:cNvPr id="6" name="AutoShape 5">
              <a:extLst>
                <a:ext uri="{FF2B5EF4-FFF2-40B4-BE49-F238E27FC236}">
                  <a16:creationId xmlns:a16="http://schemas.microsoft.com/office/drawing/2014/main" id="{8AB41961-8AF3-4D99-AC9D-7AF150914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9250" y="1542011"/>
              <a:ext cx="1794118" cy="100584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FC0C0"/>
                </a:gs>
              </a:gsLst>
              <a:lin ang="5400000" scaled="1"/>
            </a:gradFill>
            <a:ln w="12700" algn="ctr">
              <a:solidFill>
                <a:srgbClr val="9FA0A1"/>
              </a:solidFill>
              <a:round/>
              <a:headEnd/>
              <a:tailEnd/>
            </a:ln>
            <a:effectLst>
              <a:outerShdw dist="28398" dir="3806097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27432" tIns="27432" rIns="27432" bIns="27432" numCol="1" anchor="t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>
                  <a:solidFill>
                    <a:srgbClr val="5F6062"/>
                  </a:solidFill>
                  <a:latin typeface="Tw Cen MT" panose="020B0602020104020603" pitchFamily="34" charset="0"/>
                </a:rPr>
                <a:t>State Aid</a:t>
              </a:r>
            </a:p>
          </p:txBody>
        </p:sp>
        <p:sp>
          <p:nvSpPr>
            <p:cNvPr id="8" name="AutoShape 7">
              <a:extLst>
                <a:ext uri="{FF2B5EF4-FFF2-40B4-BE49-F238E27FC236}">
                  <a16:creationId xmlns:a16="http://schemas.microsoft.com/office/drawing/2014/main" id="{E79DDF4A-A5AA-4637-9B9B-91790AD572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2452" y="1539212"/>
              <a:ext cx="1863410" cy="100584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FC0C0"/>
                </a:gs>
              </a:gsLst>
              <a:lin ang="5400000" scaled="1"/>
            </a:gradFill>
            <a:ln w="12700" algn="ctr">
              <a:solidFill>
                <a:srgbClr val="9FA0A1"/>
              </a:solidFill>
              <a:round/>
              <a:headEnd/>
              <a:tailEnd/>
            </a:ln>
            <a:effectLst>
              <a:outerShdw dist="28398" dir="3806097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27432" tIns="27432" rIns="27432" bIns="27432" numCol="1" anchor="t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>
                  <a:solidFill>
                    <a:srgbClr val="5F6062"/>
                  </a:solidFill>
                  <a:latin typeface="Tw Cen MT" panose="020B0602020104020603" pitchFamily="34" charset="0"/>
                </a:rPr>
                <a:t>Property Tax Levies</a:t>
              </a:r>
            </a:p>
          </p:txBody>
        </p:sp>
        <p:sp>
          <p:nvSpPr>
            <p:cNvPr id="9" name="AutoShape 8">
              <a:extLst>
                <a:ext uri="{FF2B5EF4-FFF2-40B4-BE49-F238E27FC236}">
                  <a16:creationId xmlns:a16="http://schemas.microsoft.com/office/drawing/2014/main" id="{C073E4A3-9E98-4294-A222-EF67D80F98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6630" y="1539212"/>
              <a:ext cx="1201170" cy="100584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FC0C0"/>
                </a:gs>
              </a:gsLst>
              <a:lin ang="5400000" scaled="1"/>
            </a:gradFill>
            <a:ln w="12700" algn="ctr">
              <a:solidFill>
                <a:srgbClr val="9FA0A1"/>
              </a:solidFill>
              <a:round/>
              <a:headEnd/>
              <a:tailEnd/>
            </a:ln>
            <a:effectLst>
              <a:outerShdw dist="28398" dir="3806097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27432" tIns="27432" rIns="27432" bIns="27432" numCol="1" anchor="t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>
                  <a:solidFill>
                    <a:srgbClr val="5F6062"/>
                  </a:solidFill>
                  <a:latin typeface="Tw Cen MT" panose="020B0602020104020603" pitchFamily="34" charset="0"/>
                </a:rPr>
                <a:t>Sales</a:t>
              </a:r>
              <a:r>
                <a:rPr lang="en-US" altLang="en-US" sz="1950">
                  <a:solidFill>
                    <a:srgbClr val="5F6062"/>
                  </a:solidFill>
                  <a:latin typeface="Tw Cen MT" panose="020B0602020104020603" pitchFamily="34" charset="0"/>
                </a:rPr>
                <a:t> </a:t>
              </a:r>
              <a:r>
                <a:rPr lang="en-US" altLang="en-US" sz="1500">
                  <a:solidFill>
                    <a:srgbClr val="5F6062"/>
                  </a:solidFill>
                  <a:latin typeface="Tw Cen MT" panose="020B0602020104020603" pitchFamily="34" charset="0"/>
                </a:rPr>
                <a:t>Tax</a:t>
              </a:r>
            </a:p>
          </p:txBody>
        </p:sp>
        <p:sp>
          <p:nvSpPr>
            <p:cNvPr id="10" name="AutoShape 9">
              <a:extLst>
                <a:ext uri="{FF2B5EF4-FFF2-40B4-BE49-F238E27FC236}">
                  <a16:creationId xmlns:a16="http://schemas.microsoft.com/office/drawing/2014/main" id="{531E0643-55E9-4DD3-B4B8-1EC40065B5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9281" y="1539212"/>
              <a:ext cx="1201170" cy="100584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FC0C0"/>
                </a:gs>
              </a:gsLst>
              <a:lin ang="5400000" scaled="1"/>
            </a:gradFill>
            <a:ln w="12700" algn="ctr">
              <a:solidFill>
                <a:srgbClr val="9FA0A1"/>
              </a:solidFill>
              <a:round/>
              <a:headEnd/>
              <a:tailEnd/>
            </a:ln>
            <a:effectLst>
              <a:outerShdw dist="28398" dir="3806097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27432" tIns="27432" rIns="27432" bIns="27432" numCol="1" anchor="t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>
                  <a:solidFill>
                    <a:srgbClr val="5F6062"/>
                  </a:solidFill>
                  <a:latin typeface="Tw Cen MT" panose="020B0602020104020603" pitchFamily="34" charset="0"/>
                </a:rPr>
                <a:t>Federal Funds</a:t>
              </a:r>
            </a:p>
          </p:txBody>
        </p:sp>
        <p:sp>
          <p:nvSpPr>
            <p:cNvPr id="11" name="AutoShape 10">
              <a:extLst>
                <a:ext uri="{FF2B5EF4-FFF2-40B4-BE49-F238E27FC236}">
                  <a16:creationId xmlns:a16="http://schemas.microsoft.com/office/drawing/2014/main" id="{B7E0E4C3-B708-4FB5-A2AA-88098FD119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1395" y="1541950"/>
              <a:ext cx="1201170" cy="100584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FC0C0"/>
                </a:gs>
              </a:gsLst>
              <a:lin ang="5400000" scaled="1"/>
            </a:gradFill>
            <a:ln w="12700" algn="ctr">
              <a:solidFill>
                <a:srgbClr val="9FA0A1"/>
              </a:solidFill>
              <a:round/>
              <a:headEnd/>
              <a:tailEnd/>
            </a:ln>
            <a:effectLst>
              <a:outerShdw dist="28398" dir="3806097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27432" tIns="27432" rIns="27432" bIns="27432" numCol="1" anchor="t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>
                  <a:solidFill>
                    <a:srgbClr val="5F6062"/>
                  </a:solidFill>
                  <a:latin typeface="Tw Cen MT" panose="020B0602020104020603" pitchFamily="34" charset="0"/>
                </a:rPr>
                <a:t>Program Fees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42433DC-A6B2-4120-B8AA-9C33461830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6341" y="4209286"/>
              <a:ext cx="8568346" cy="1500850"/>
              <a:chOff x="105354672" y="110025290"/>
              <a:chExt cx="9784080" cy="1833659"/>
            </a:xfrm>
          </p:grpSpPr>
          <p:sp>
            <p:nvSpPr>
              <p:cNvPr id="13" name="AutoShape 12">
                <a:extLst>
                  <a:ext uri="{FF2B5EF4-FFF2-40B4-BE49-F238E27FC236}">
                    <a16:creationId xmlns:a16="http://schemas.microsoft.com/office/drawing/2014/main" id="{7C1FE236-91CD-4C08-B3FB-0231434777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354672" y="110025290"/>
                <a:ext cx="9784080" cy="1833659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63500" cmpd="thickThin" algn="ctr">
                <a:solidFill>
                  <a:srgbClr val="5F606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vert="horz" wrap="square" lIns="27432" tIns="27432" rIns="27432" bIns="27432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1350">
                  <a:latin typeface="Arial" panose="020B0604020202020204" pitchFamily="34" charset="0"/>
                </a:endParaRPr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40DCD550-DBA0-427D-B172-8BA32C11ED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5431093" y="110119225"/>
                <a:ext cx="9552716" cy="1604552"/>
                <a:chOff x="105431093" y="110119225"/>
                <a:chExt cx="9552716" cy="1604552"/>
              </a:xfrm>
            </p:grpSpPr>
            <p:sp>
              <p:nvSpPr>
                <p:cNvPr id="15" name="AutoShape 14">
                  <a:extLst>
                    <a:ext uri="{FF2B5EF4-FFF2-40B4-BE49-F238E27FC236}">
                      <a16:creationId xmlns:a16="http://schemas.microsoft.com/office/drawing/2014/main" id="{B30EA3D8-3604-4BF0-BF3E-B946CC931E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105089992" y="110461254"/>
                  <a:ext cx="1596601" cy="9144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BF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5F6062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5F606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27432" tIns="27432" rIns="27432" bIns="27432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1500">
                      <a:solidFill>
                        <a:srgbClr val="5F6062"/>
                      </a:solidFill>
                      <a:latin typeface="Tw Cen MT" panose="020B0602020104020603" pitchFamily="34" charset="0"/>
                    </a:rPr>
                    <a:t>Fund   </a:t>
                  </a:r>
                </a:p>
                <a:p>
                  <a:pPr algn="ctr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1500">
                      <a:solidFill>
                        <a:srgbClr val="5F6062"/>
                      </a:solidFill>
                      <a:latin typeface="Tw Cen MT" panose="020B0602020104020603" pitchFamily="34" charset="0"/>
                    </a:rPr>
                    <a:t>Account</a:t>
                  </a:r>
                  <a:endParaRPr lang="en-US" altLang="en-US" sz="135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" name="AutoShape 15">
                  <a:extLst>
                    <a:ext uri="{FF2B5EF4-FFF2-40B4-BE49-F238E27FC236}">
                      <a16:creationId xmlns:a16="http://schemas.microsoft.com/office/drawing/2014/main" id="{7949CD56-C2CC-4CC7-A43F-2E7D11E50C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6371747" y="110120153"/>
                  <a:ext cx="1738364" cy="159660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CCDAE5"/>
                </a:solidFill>
                <a:ln w="31750" algn="ctr">
                  <a:solidFill>
                    <a:srgbClr val="00467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68686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27432" tIns="27432" rIns="27432" bIns="2743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900" b="1">
                      <a:solidFill>
                        <a:srgbClr val="5F6062"/>
                      </a:solidFill>
                      <a:latin typeface="Tw Cen MT" panose="020B0602020104020603" pitchFamily="34" charset="0"/>
                    </a:rPr>
                    <a:t>Operating Fund: </a:t>
                  </a:r>
                </a:p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900">
                      <a:solidFill>
                        <a:srgbClr val="5F6062"/>
                      </a:solidFill>
                      <a:latin typeface="Tw Cen MT" panose="020B0602020104020603" pitchFamily="34" charset="0"/>
                    </a:rPr>
                    <a:t>General Fund</a:t>
                  </a:r>
                  <a:r>
                    <a:rPr lang="en-US" altLang="en-US" sz="750">
                      <a:solidFill>
                        <a:srgbClr val="5F6062"/>
                      </a:solidFill>
                      <a:latin typeface="Calibri" panose="020F0502020204030204" pitchFamily="34" charset="0"/>
                    </a:rPr>
                    <a:t>	</a:t>
                  </a:r>
                  <a:endParaRPr lang="en-US" altLang="en-US" sz="135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" name="AutoShape 16">
                  <a:extLst>
                    <a:ext uri="{FF2B5EF4-FFF2-40B4-BE49-F238E27FC236}">
                      <a16:creationId xmlns:a16="http://schemas.microsoft.com/office/drawing/2014/main" id="{E01F7882-7A3A-417A-B596-93B62C0451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175221" y="110119226"/>
                  <a:ext cx="1512740" cy="159660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BF1D0"/>
                </a:solidFill>
                <a:ln w="12700" algn="ctr">
                  <a:solidFill>
                    <a:srgbClr val="EBB913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 vert="horz" wrap="square" lIns="27432" tIns="27432" rIns="27432" bIns="2743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900" b="1">
                      <a:solidFill>
                        <a:srgbClr val="5F6062"/>
                      </a:solidFill>
                      <a:latin typeface="Tw Cen MT" panose="020B0602020104020603" pitchFamily="34" charset="0"/>
                    </a:rPr>
                    <a:t>Capital     Projects: </a:t>
                  </a:r>
                </a:p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900">
                      <a:solidFill>
                        <a:srgbClr val="5F6062"/>
                      </a:solidFill>
                      <a:latin typeface="Tw Cen MT" panose="020B0602020104020603" pitchFamily="34" charset="0"/>
                    </a:rPr>
                    <a:t>Statewide Penny</a:t>
                  </a:r>
                  <a:r>
                    <a:rPr lang="en-US" altLang="en-US" sz="750">
                      <a:solidFill>
                        <a:srgbClr val="5F6062"/>
                      </a:solidFill>
                      <a:latin typeface="Calibri" panose="020F0502020204030204" pitchFamily="34" charset="0"/>
                    </a:rPr>
                    <a:t>	</a:t>
                  </a:r>
                  <a:endParaRPr lang="en-US" altLang="en-US" sz="135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" name="AutoShape 17">
                  <a:extLst>
                    <a:ext uri="{FF2B5EF4-FFF2-40B4-BE49-F238E27FC236}">
                      <a16:creationId xmlns:a16="http://schemas.microsoft.com/office/drawing/2014/main" id="{0A5ACC44-A8F2-4764-8C45-DA15FA4466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606072" y="110121147"/>
                  <a:ext cx="1061499" cy="159660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AEDDA"/>
                </a:solidFill>
                <a:ln w="12700" algn="ctr">
                  <a:solidFill>
                    <a:srgbClr val="94A545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 vert="horz" wrap="square" lIns="27432" tIns="27432" rIns="27432" bIns="2743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900" b="1">
                      <a:solidFill>
                        <a:srgbClr val="5F6062"/>
                      </a:solidFill>
                      <a:latin typeface="Tw Cen MT" panose="020B0602020104020603" pitchFamily="34" charset="0"/>
                    </a:rPr>
                    <a:t>Special Rev: </a:t>
                  </a:r>
                </a:p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825">
                      <a:solidFill>
                        <a:srgbClr val="5F6062"/>
                      </a:solidFill>
                      <a:latin typeface="Tw Cen MT" panose="020B0602020104020603" pitchFamily="34" charset="0"/>
                    </a:rPr>
                    <a:t>Management</a:t>
                  </a:r>
                  <a:endParaRPr lang="en-US" altLang="en-US" sz="12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" name="AutoShape 18">
                  <a:extLst>
                    <a:ext uri="{FF2B5EF4-FFF2-40B4-BE49-F238E27FC236}">
                      <a16:creationId xmlns:a16="http://schemas.microsoft.com/office/drawing/2014/main" id="{7CC6C0B2-2FA9-483B-B527-AAFAB8359C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732678" y="110119225"/>
                  <a:ext cx="931760" cy="1596601"/>
                </a:xfrm>
                <a:prstGeom prst="roundRect">
                  <a:avLst>
                    <a:gd name="adj" fmla="val 16667"/>
                  </a:avLst>
                </a:prstGeom>
                <a:ln>
                  <a:headEnd/>
                  <a:tailEnd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vert="horz" wrap="square" lIns="27432" tIns="27432" rIns="27432" bIns="2743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900" b="1">
                      <a:solidFill>
                        <a:srgbClr val="5F6062"/>
                      </a:solidFill>
                      <a:latin typeface="Tw Cen MT" panose="020B0602020104020603" pitchFamily="34" charset="0"/>
                    </a:rPr>
                    <a:t>Special   Rev:   </a:t>
                  </a:r>
                </a:p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900">
                      <a:solidFill>
                        <a:srgbClr val="5F6062"/>
                      </a:solidFill>
                      <a:latin typeface="Tw Cen MT" panose="020B0602020104020603" pitchFamily="34" charset="0"/>
                    </a:rPr>
                    <a:t>PPEL </a:t>
                  </a:r>
                  <a:r>
                    <a:rPr lang="en-US" altLang="en-US" sz="788">
                      <a:solidFill>
                        <a:srgbClr val="5F6062"/>
                      </a:solidFill>
                      <a:latin typeface="Tw Cen MT" panose="020B0602020104020603" pitchFamily="34" charset="0"/>
                    </a:rPr>
                    <a:t>(Voted)</a:t>
                  </a:r>
                </a:p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900">
                      <a:solidFill>
                        <a:srgbClr val="5F6062"/>
                      </a:solidFill>
                      <a:latin typeface="Tw Cen MT" panose="020B0602020104020603" pitchFamily="34" charset="0"/>
                    </a:rPr>
                    <a:t>PPEL </a:t>
                  </a:r>
                  <a:r>
                    <a:rPr lang="en-US" altLang="en-US" sz="788">
                      <a:solidFill>
                        <a:srgbClr val="5F6062"/>
                      </a:solidFill>
                      <a:latin typeface="Tw Cen MT" panose="020B0602020104020603" pitchFamily="34" charset="0"/>
                    </a:rPr>
                    <a:t>(Board)</a:t>
                  </a:r>
                  <a:endParaRPr lang="en-US" altLang="en-US" sz="1350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" name="AutoShape 19">
                  <a:extLst>
                    <a:ext uri="{FF2B5EF4-FFF2-40B4-BE49-F238E27FC236}">
                      <a16:creationId xmlns:a16="http://schemas.microsoft.com/office/drawing/2014/main" id="{CAAB75D7-56A0-4A73-B2AF-8A06A3B89E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2718757" y="110127176"/>
                  <a:ext cx="687787" cy="159660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AF0F9"/>
                </a:solidFill>
                <a:ln w="12700" algn="ctr">
                  <a:solidFill>
                    <a:srgbClr val="96B4DE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 vert="horz" wrap="square" lIns="27432" tIns="27432" rIns="27432" bIns="2743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900" b="1">
                      <a:solidFill>
                        <a:srgbClr val="5F6062"/>
                      </a:solidFill>
                      <a:latin typeface="Tw Cen MT" panose="020B0602020104020603" pitchFamily="34" charset="0"/>
                    </a:rPr>
                    <a:t>Special Rev: </a:t>
                  </a:r>
                </a:p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900">
                      <a:solidFill>
                        <a:srgbClr val="5F6062"/>
                      </a:solidFill>
                      <a:latin typeface="Tw Cen MT" panose="020B0602020104020603" pitchFamily="34" charset="0"/>
                    </a:rPr>
                    <a:t>PERL</a:t>
                  </a:r>
                  <a:endParaRPr lang="en-US" altLang="en-US" sz="135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" name="AutoShape 20">
                  <a:extLst>
                    <a:ext uri="{FF2B5EF4-FFF2-40B4-BE49-F238E27FC236}">
                      <a16:creationId xmlns:a16="http://schemas.microsoft.com/office/drawing/2014/main" id="{6EC449CA-C111-4EC0-AECE-0D096D76A5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3471651" y="110121147"/>
                  <a:ext cx="731520" cy="1596601"/>
                </a:xfrm>
                <a:prstGeom prst="roundRect">
                  <a:avLst>
                    <a:gd name="adj" fmla="val 16667"/>
                  </a:avLst>
                </a:prstGeom>
                <a:ln>
                  <a:headEnd/>
                  <a:tailEnd/>
                </a:ln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27432" tIns="27432" rIns="27432" bIns="2743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900" b="1">
                      <a:solidFill>
                        <a:srgbClr val="5F6062"/>
                      </a:solidFill>
                      <a:latin typeface="Tw Cen MT" panose="020B0602020104020603" pitchFamily="34" charset="0"/>
                    </a:rPr>
                    <a:t>Enter:   </a:t>
                  </a:r>
                </a:p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900">
                      <a:solidFill>
                        <a:srgbClr val="5F6062"/>
                      </a:solidFill>
                      <a:latin typeface="Tw Cen MT" panose="020B0602020104020603" pitchFamily="34" charset="0"/>
                    </a:rPr>
                    <a:t>Food &amp; </a:t>
                  </a:r>
                  <a:r>
                    <a:rPr lang="en-US" altLang="en-US" sz="825">
                      <a:solidFill>
                        <a:srgbClr val="5F6062"/>
                      </a:solidFill>
                      <a:latin typeface="Tw Cen MT" panose="020B0602020104020603" pitchFamily="34" charset="0"/>
                    </a:rPr>
                    <a:t>Nutrition</a:t>
                  </a:r>
                  <a:endParaRPr lang="en-US" altLang="en-US" sz="1350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" name="AutoShape 21">
                  <a:extLst>
                    <a:ext uri="{FF2B5EF4-FFF2-40B4-BE49-F238E27FC236}">
                      <a16:creationId xmlns:a16="http://schemas.microsoft.com/office/drawing/2014/main" id="{3C8AF60F-1256-4424-A40A-0E269B8B04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4252289" y="110119225"/>
                  <a:ext cx="731520" cy="1596601"/>
                </a:xfrm>
                <a:prstGeom prst="roundRect">
                  <a:avLst>
                    <a:gd name="adj" fmla="val 16667"/>
                  </a:avLst>
                </a:prstGeom>
                <a:ln>
                  <a:headEnd/>
                  <a:tailEnd/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27432" tIns="27432" rIns="27432" bIns="2743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900" b="1">
                      <a:solidFill>
                        <a:srgbClr val="5F6062"/>
                      </a:solidFill>
                      <a:latin typeface="Tw Cen MT" panose="020B0602020104020603" pitchFamily="34" charset="0"/>
                    </a:rPr>
                    <a:t>Enter: </a:t>
                  </a:r>
                </a:p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900">
                      <a:solidFill>
                        <a:srgbClr val="5F6062"/>
                      </a:solidFill>
                      <a:latin typeface="Tw Cen MT" panose="020B0602020104020603" pitchFamily="34" charset="0"/>
                    </a:rPr>
                    <a:t>Child Care</a:t>
                  </a:r>
                  <a:endParaRPr lang="en-US" altLang="en-US" sz="1350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" name="AutoShape 22">
                  <a:extLst>
                    <a:ext uri="{FF2B5EF4-FFF2-40B4-BE49-F238E27FC236}">
                      <a16:creationId xmlns:a16="http://schemas.microsoft.com/office/drawing/2014/main" id="{250E3F93-EEE4-405C-A0E6-FAB9538E8A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736435" y="110120153"/>
                  <a:ext cx="822960" cy="159660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7D5D7"/>
                </a:solidFill>
                <a:ln w="12700" algn="ctr">
                  <a:solidFill>
                    <a:srgbClr val="842B37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 vert="horz" wrap="square" lIns="27432" tIns="27432" rIns="27432" bIns="2743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900" b="1">
                      <a:solidFill>
                        <a:srgbClr val="5F6062"/>
                      </a:solidFill>
                      <a:latin typeface="Tw Cen MT" panose="020B0602020104020603" pitchFamily="34" charset="0"/>
                    </a:rPr>
                    <a:t>Debt       Service:</a:t>
                  </a:r>
                </a:p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900">
                      <a:solidFill>
                        <a:srgbClr val="5F6062"/>
                      </a:solidFill>
                      <a:latin typeface="Tw Cen MT" panose="020B0602020104020603" pitchFamily="34" charset="0"/>
                    </a:rPr>
                    <a:t>Debt   Service</a:t>
                  </a:r>
                  <a:endParaRPr lang="en-US" altLang="en-US" sz="1350">
                    <a:latin typeface="Arial" panose="020B0604020202020204" pitchFamily="34" charset="0"/>
                  </a:endParaRPr>
                </a:p>
              </p:txBody>
            </p:sp>
          </p:grpSp>
        </p:grpSp>
        <p:cxnSp>
          <p:nvCxnSpPr>
            <p:cNvPr id="4120" name="AutoShape 24">
              <a:extLst>
                <a:ext uri="{FF2B5EF4-FFF2-40B4-BE49-F238E27FC236}">
                  <a16:creationId xmlns:a16="http://schemas.microsoft.com/office/drawing/2014/main" id="{D7C5C6E1-59AF-4BBD-AFF0-8FF413BEAFD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776369" y="2559597"/>
              <a:ext cx="0" cy="1711380"/>
            </a:xfrm>
            <a:prstGeom prst="straightConnector1">
              <a:avLst/>
            </a:prstGeom>
            <a:noFill/>
            <a:ln w="57150" algn="ctr">
              <a:solidFill>
                <a:srgbClr val="00467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6062"/>
                    </a:outerShdw>
                  </a:effectLst>
                </a14:hiddenEffects>
              </a:ext>
            </a:extLst>
          </p:spPr>
        </p:cxnSp>
        <p:cxnSp>
          <p:nvCxnSpPr>
            <p:cNvPr id="4122" name="AutoShape 26">
              <a:extLst>
                <a:ext uri="{FF2B5EF4-FFF2-40B4-BE49-F238E27FC236}">
                  <a16:creationId xmlns:a16="http://schemas.microsoft.com/office/drawing/2014/main" id="{63184E6E-C09A-49E6-9291-45F078F629D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>
              <a:off x="3713623" y="1123986"/>
              <a:ext cx="1718973" cy="4575001"/>
            </a:xfrm>
            <a:prstGeom prst="bentConnector3">
              <a:avLst>
                <a:gd name="adj1" fmla="val 69307"/>
              </a:avLst>
            </a:prstGeom>
            <a:noFill/>
            <a:ln w="57150" algn="ctr">
              <a:solidFill>
                <a:srgbClr val="00467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6062"/>
                    </a:outerShdw>
                  </a:effectLst>
                </a14:hiddenEffects>
              </a:ext>
            </a:extLst>
          </p:spPr>
        </p:cxnSp>
        <p:cxnSp>
          <p:nvCxnSpPr>
            <p:cNvPr id="4123" name="AutoShape 27">
              <a:extLst>
                <a:ext uri="{FF2B5EF4-FFF2-40B4-BE49-F238E27FC236}">
                  <a16:creationId xmlns:a16="http://schemas.microsoft.com/office/drawing/2014/main" id="{63F9BD40-1C0F-44A6-B285-4A1E6261A37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1899181" y="2582014"/>
              <a:ext cx="1853778" cy="1516365"/>
            </a:xfrm>
            <a:prstGeom prst="bentConnector3">
              <a:avLst>
                <a:gd name="adj1" fmla="val 50000"/>
              </a:avLst>
            </a:prstGeom>
            <a:noFill/>
            <a:ln w="57150" algn="ctr">
              <a:solidFill>
                <a:srgbClr val="00467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6062"/>
                    </a:outerShdw>
                  </a:effectLst>
                </a14:hiddenEffects>
              </a:ext>
            </a:extLst>
          </p:spPr>
        </p:cxnSp>
        <p:cxnSp>
          <p:nvCxnSpPr>
            <p:cNvPr id="4124" name="AutoShape 28">
              <a:extLst>
                <a:ext uri="{FF2B5EF4-FFF2-40B4-BE49-F238E27FC236}">
                  <a16:creationId xmlns:a16="http://schemas.microsoft.com/office/drawing/2014/main" id="{BC1C7D19-4186-4C13-8314-40F2098A340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3810734" y="2782562"/>
              <a:ext cx="1770401" cy="1288899"/>
            </a:xfrm>
            <a:prstGeom prst="bentConnector3">
              <a:avLst>
                <a:gd name="adj1" fmla="val 50000"/>
              </a:avLst>
            </a:prstGeom>
            <a:noFill/>
            <a:ln w="57150" algn="ctr">
              <a:solidFill>
                <a:srgbClr val="94A545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</p:cxnSp>
        <p:cxnSp>
          <p:nvCxnSpPr>
            <p:cNvPr id="4128" name="AutoShape 32">
              <a:extLst>
                <a:ext uri="{FF2B5EF4-FFF2-40B4-BE49-F238E27FC236}">
                  <a16:creationId xmlns:a16="http://schemas.microsoft.com/office/drawing/2014/main" id="{A48E2088-5C4B-46A1-A150-96062EDD45D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793646" y="2494706"/>
              <a:ext cx="1718973" cy="1841794"/>
            </a:xfrm>
            <a:prstGeom prst="bentConnector3">
              <a:avLst>
                <a:gd name="adj1" fmla="val 42505"/>
              </a:avLst>
            </a:prstGeom>
            <a:noFill/>
            <a:ln w="57150" algn="ctr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6062"/>
                    </a:outerShdw>
                  </a:effectLst>
                </a14:hiddenEffects>
              </a:ext>
            </a:extLst>
          </p:spPr>
        </p:cxnSp>
        <p:cxnSp>
          <p:nvCxnSpPr>
            <p:cNvPr id="4129" name="AutoShape 33">
              <a:extLst>
                <a:ext uri="{FF2B5EF4-FFF2-40B4-BE49-F238E27FC236}">
                  <a16:creationId xmlns:a16="http://schemas.microsoft.com/office/drawing/2014/main" id="{B9278BDA-3608-4002-9675-D1B63D938633}"/>
                </a:ext>
              </a:extLst>
            </p:cNvPr>
            <p:cNvCxnSpPr>
              <a:cxnSpLocks noChangeShapeType="1"/>
              <a:stCxn id="9" idx="2"/>
            </p:cNvCxnSpPr>
            <p:nvPr/>
          </p:nvCxnSpPr>
          <p:spPr bwMode="auto">
            <a:xfrm rot="5400000">
              <a:off x="4064182" y="2245475"/>
              <a:ext cx="1413457" cy="2012610"/>
            </a:xfrm>
            <a:prstGeom prst="bentConnector2">
              <a:avLst/>
            </a:prstGeom>
            <a:noFill/>
            <a:ln w="57150" algn="ctr">
              <a:solidFill>
                <a:srgbClr val="EBB91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6062"/>
                    </a:outerShdw>
                  </a:effectLst>
                </a14:hiddenEffects>
              </a:ext>
            </a:extLst>
          </p:spPr>
        </p:cxnSp>
        <p:cxnSp>
          <p:nvCxnSpPr>
            <p:cNvPr id="4130" name="AutoShape 34">
              <a:extLst>
                <a:ext uri="{FF2B5EF4-FFF2-40B4-BE49-F238E27FC236}">
                  <a16:creationId xmlns:a16="http://schemas.microsoft.com/office/drawing/2014/main" id="{E8565F9A-4436-4438-A2E4-3D20E8803D4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4272676" y="2902170"/>
              <a:ext cx="1718973" cy="1041014"/>
            </a:xfrm>
            <a:prstGeom prst="bentConnector3">
              <a:avLst>
                <a:gd name="adj1" fmla="val 72585"/>
              </a:avLst>
            </a:prstGeom>
            <a:noFill/>
            <a:ln w="57150" algn="ctr">
              <a:solidFill>
                <a:srgbClr val="842B3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6062"/>
                    </a:outerShdw>
                  </a:effectLst>
                </a14:hiddenEffects>
              </a:ext>
            </a:extLst>
          </p:spPr>
        </p:cxnSp>
        <p:cxnSp>
          <p:nvCxnSpPr>
            <p:cNvPr id="4132" name="AutoShape 36">
              <a:extLst>
                <a:ext uri="{FF2B5EF4-FFF2-40B4-BE49-F238E27FC236}">
                  <a16:creationId xmlns:a16="http://schemas.microsoft.com/office/drawing/2014/main" id="{5546E479-F4B8-4BE7-9DE8-1287F028EA4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6565852" y="3037225"/>
              <a:ext cx="1718973" cy="770903"/>
            </a:xfrm>
            <a:prstGeom prst="bentConnector3">
              <a:avLst>
                <a:gd name="adj1" fmla="val 50000"/>
              </a:avLst>
            </a:prstGeom>
            <a:noFill/>
            <a:ln w="57150" algn="ctr">
              <a:solidFill>
                <a:schemeClr val="accent5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6062"/>
                    </a:outerShdw>
                  </a:effectLst>
                </a14:hiddenEffects>
              </a:ext>
            </a:extLst>
          </p:spPr>
        </p:cxnSp>
        <p:cxnSp>
          <p:nvCxnSpPr>
            <p:cNvPr id="4133" name="AutoShape 37">
              <a:extLst>
                <a:ext uri="{FF2B5EF4-FFF2-40B4-BE49-F238E27FC236}">
                  <a16:creationId xmlns:a16="http://schemas.microsoft.com/office/drawing/2014/main" id="{6B44B85A-6E2F-4FF3-B4EE-D97A29A047B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935355" y="2580430"/>
              <a:ext cx="26693" cy="1690677"/>
            </a:xfrm>
            <a:prstGeom prst="straightConnector1">
              <a:avLst/>
            </a:prstGeom>
            <a:noFill/>
            <a:ln w="57150" algn="ctr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6062"/>
                    </a:outerShdw>
                  </a:effectLst>
                </a14:hiddenEffects>
              </a:ext>
            </a:extLst>
          </p:spPr>
        </p:cxnSp>
        <p:cxnSp>
          <p:nvCxnSpPr>
            <p:cNvPr id="4134" name="AutoShape 38">
              <a:extLst>
                <a:ext uri="{FF2B5EF4-FFF2-40B4-BE49-F238E27FC236}">
                  <a16:creationId xmlns:a16="http://schemas.microsoft.com/office/drawing/2014/main" id="{496CD264-1A22-4D7B-8BD8-A0F6FFAA9A0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22594" y="2559208"/>
              <a:ext cx="35590" cy="1718973"/>
            </a:xfrm>
            <a:prstGeom prst="straightConnector1">
              <a:avLst/>
            </a:prstGeom>
            <a:noFill/>
            <a:ln w="57150" algn="ctr">
              <a:solidFill>
                <a:schemeClr val="accent4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6062"/>
                    </a:outerShdw>
                  </a:effectLst>
                </a14:hiddenEffects>
              </a:ext>
            </a:extLst>
          </p:spPr>
        </p:cxnSp>
      </p:grpSp>
      <p:grpSp>
        <p:nvGrpSpPr>
          <p:cNvPr id="163" name="Group 94">
            <a:extLst>
              <a:ext uri="{FF2B5EF4-FFF2-40B4-BE49-F238E27FC236}">
                <a16:creationId xmlns:a16="http://schemas.microsoft.com/office/drawing/2014/main" id="{71E96957-DC63-4123-940B-28BDB03883DE}"/>
              </a:ext>
            </a:extLst>
          </p:cNvPr>
          <p:cNvGrpSpPr>
            <a:grpSpLocks/>
          </p:cNvGrpSpPr>
          <p:nvPr/>
        </p:nvGrpSpPr>
        <p:grpSpPr bwMode="auto">
          <a:xfrm>
            <a:off x="2038767" y="3903091"/>
            <a:ext cx="5753537" cy="1290971"/>
            <a:chOff x="104553920" y="110553204"/>
            <a:chExt cx="7671632" cy="1211567"/>
          </a:xfrm>
        </p:grpSpPr>
        <p:pic>
          <p:nvPicPr>
            <p:cNvPr id="164" name="Picture 95">
              <a:extLst>
                <a:ext uri="{FF2B5EF4-FFF2-40B4-BE49-F238E27FC236}">
                  <a16:creationId xmlns:a16="http://schemas.microsoft.com/office/drawing/2014/main" id="{770277FF-9A52-4DA2-B2EF-A2223716F0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1">
                  <a:lumMod val="60000"/>
                  <a:lumOff val="40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28179" y="110653518"/>
              <a:ext cx="640080" cy="483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467C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5F606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6062"/>
                    </a:outerShdw>
                  </a:effectLst>
                </a14:hiddenEffects>
              </a:ext>
            </a:extLst>
          </p:spPr>
        </p:pic>
        <p:pic>
          <p:nvPicPr>
            <p:cNvPr id="165" name="Picture 96">
              <a:extLst>
                <a:ext uri="{FF2B5EF4-FFF2-40B4-BE49-F238E27FC236}">
                  <a16:creationId xmlns:a16="http://schemas.microsoft.com/office/drawing/2014/main" id="{81E5CB64-0483-4076-9C2F-A12FB18DB5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174304" y="110553204"/>
              <a:ext cx="640080" cy="640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467C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5F606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6062"/>
                    </a:outerShdw>
                  </a:effectLst>
                </a14:hiddenEffects>
              </a:ext>
            </a:extLst>
          </p:spPr>
        </p:pic>
        <p:pic>
          <p:nvPicPr>
            <p:cNvPr id="175" name="Picture 106">
              <a:extLst>
                <a:ext uri="{FF2B5EF4-FFF2-40B4-BE49-F238E27FC236}">
                  <a16:creationId xmlns:a16="http://schemas.microsoft.com/office/drawing/2014/main" id="{C63FEC90-F3E5-4787-9FA0-5B129B69B2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prstClr val="black"/>
                <a:schemeClr val="accent1">
                  <a:lumMod val="60000"/>
                  <a:lumOff val="40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53920" y="110601193"/>
              <a:ext cx="640080" cy="640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467C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5F606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6062"/>
                    </a:outerShdw>
                  </a:effectLst>
                </a14:hiddenEffects>
              </a:ext>
            </a:extLst>
          </p:spPr>
        </p:pic>
        <p:pic>
          <p:nvPicPr>
            <p:cNvPr id="176" name="Picture 107">
              <a:extLst>
                <a:ext uri="{FF2B5EF4-FFF2-40B4-BE49-F238E27FC236}">
                  <a16:creationId xmlns:a16="http://schemas.microsoft.com/office/drawing/2014/main" id="{F109C0F0-61A6-4677-850D-B93E80514A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duotone>
                <a:prstClr val="black"/>
                <a:schemeClr val="accent1">
                  <a:lumMod val="60000"/>
                  <a:lumOff val="40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69325" y="110865555"/>
              <a:ext cx="446427" cy="481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467C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5F606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6062"/>
                    </a:outerShdw>
                  </a:effectLst>
                </a14:hiddenEffects>
              </a:ext>
            </a:extLst>
          </p:spPr>
        </p:pic>
        <p:pic>
          <p:nvPicPr>
            <p:cNvPr id="177" name="Picture 108">
              <a:extLst>
                <a:ext uri="{FF2B5EF4-FFF2-40B4-BE49-F238E27FC236}">
                  <a16:creationId xmlns:a16="http://schemas.microsoft.com/office/drawing/2014/main" id="{9F46CE96-3011-4E0F-B01A-3A291DCF07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prstClr val="black"/>
                <a:schemeClr val="accent1">
                  <a:lumMod val="60000"/>
                  <a:lumOff val="40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371947" y="111121488"/>
              <a:ext cx="640080" cy="640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467C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5F606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6062"/>
                    </a:outerShdw>
                  </a:effectLst>
                </a14:hiddenEffects>
              </a:ext>
            </a:extLst>
          </p:spPr>
        </p:pic>
        <p:pic>
          <p:nvPicPr>
            <p:cNvPr id="178" name="Picture 109" descr="Insurance">
              <a:extLst>
                <a:ext uri="{FF2B5EF4-FFF2-40B4-BE49-F238E27FC236}">
                  <a16:creationId xmlns:a16="http://schemas.microsoft.com/office/drawing/2014/main" id="{7F3D505E-ED76-45D5-82D4-5902A4546C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11" t="4881" r="5927" b="5927"/>
            <a:stretch>
              <a:fillRect/>
            </a:stretch>
          </p:blipFill>
          <p:spPr bwMode="auto">
            <a:xfrm>
              <a:off x="108254128" y="110744437"/>
              <a:ext cx="483683" cy="323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467C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5F606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6062"/>
                    </a:outerShdw>
                  </a:effectLst>
                </a14:hiddenEffects>
              </a:ext>
            </a:extLst>
          </p:spPr>
        </p:pic>
        <p:pic>
          <p:nvPicPr>
            <p:cNvPr id="179" name="Picture 110" descr="WC">
              <a:extLst>
                <a:ext uri="{FF2B5EF4-FFF2-40B4-BE49-F238E27FC236}">
                  <a16:creationId xmlns:a16="http://schemas.microsoft.com/office/drawing/2014/main" id="{C103DC91-4177-48C1-B231-FCBC965B3D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26" r="9731"/>
            <a:stretch>
              <a:fillRect/>
            </a:stretch>
          </p:blipFill>
          <p:spPr bwMode="auto">
            <a:xfrm>
              <a:off x="108330004" y="111223055"/>
              <a:ext cx="381856" cy="333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467C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5F606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6062"/>
                    </a:outerShdw>
                  </a:effectLst>
                </a14:hiddenEffects>
              </a:ext>
            </a:extLst>
          </p:spPr>
        </p:pic>
        <p:pic>
          <p:nvPicPr>
            <p:cNvPr id="180" name="Picture 111" descr="retirement">
              <a:extLst>
                <a:ext uri="{FF2B5EF4-FFF2-40B4-BE49-F238E27FC236}">
                  <a16:creationId xmlns:a16="http://schemas.microsoft.com/office/drawing/2014/main" id="{1F41589E-3DED-438E-A464-C2D3CDF583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73" t="2373" r="23477" b="1982"/>
            <a:stretch>
              <a:fillRect/>
            </a:stretch>
          </p:blipFill>
          <p:spPr bwMode="auto">
            <a:xfrm>
              <a:off x="108769123" y="111021480"/>
              <a:ext cx="471133" cy="4029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467C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5F606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6062"/>
                    </a:outerShdw>
                  </a:effectLst>
                </a14:hiddenEffects>
              </a:ext>
            </a:extLst>
          </p:spPr>
        </p:pic>
        <p:pic>
          <p:nvPicPr>
            <p:cNvPr id="217" name="Picture 117">
              <a:extLst>
                <a:ext uri="{FF2B5EF4-FFF2-40B4-BE49-F238E27FC236}">
                  <a16:creationId xmlns:a16="http://schemas.microsoft.com/office/drawing/2014/main" id="{3B843897-4A73-4B33-988F-668B15A36B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duotone>
                <a:prstClr val="black"/>
                <a:schemeClr val="accent1">
                  <a:lumMod val="60000"/>
                  <a:lumOff val="40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611844" y="111123666"/>
              <a:ext cx="640080" cy="640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467C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5F606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6062"/>
                    </a:outerShdw>
                  </a:effectLst>
                </a14:hiddenEffects>
              </a:ext>
            </a:extLst>
          </p:spPr>
        </p:pic>
        <p:pic>
          <p:nvPicPr>
            <p:cNvPr id="215" name="Picture 120">
              <a:extLst>
                <a:ext uri="{FF2B5EF4-FFF2-40B4-BE49-F238E27FC236}">
                  <a16:creationId xmlns:a16="http://schemas.microsoft.com/office/drawing/2014/main" id="{91F41669-7F7B-43ED-9CC5-1D7B78B143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08421" y="111028534"/>
              <a:ext cx="715280" cy="543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467C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5F606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6062"/>
                    </a:outerShdw>
                  </a:effectLst>
                </a14:hiddenEffects>
              </a:ext>
            </a:extLst>
          </p:spPr>
        </p:pic>
        <p:pic>
          <p:nvPicPr>
            <p:cNvPr id="213" name="Picture 124">
              <a:extLst>
                <a:ext uri="{FF2B5EF4-FFF2-40B4-BE49-F238E27FC236}">
                  <a16:creationId xmlns:a16="http://schemas.microsoft.com/office/drawing/2014/main" id="{5AEA6007-A96D-41C1-B39D-EEA54132D3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20575" y="111239279"/>
              <a:ext cx="640080" cy="525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467C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5F606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6062"/>
                    </a:outerShdw>
                  </a:effectLst>
                </a14:hiddenEffects>
              </a:ext>
            </a:extLst>
          </p:spPr>
        </p:pic>
        <p:pic>
          <p:nvPicPr>
            <p:cNvPr id="211" name="Picture 130" descr="bond icon">
              <a:extLst>
                <a:ext uri="{FF2B5EF4-FFF2-40B4-BE49-F238E27FC236}">
                  <a16:creationId xmlns:a16="http://schemas.microsoft.com/office/drawing/2014/main" id="{A7200144-5136-4CE0-A7ED-00C90386C6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33101" y="110966051"/>
              <a:ext cx="640080" cy="3920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467C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5F606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6062"/>
                    </a:outerShdw>
                  </a:effectLst>
                </a14:hiddenEffects>
              </a:ext>
            </a:extLst>
          </p:spPr>
        </p:pic>
        <p:pic>
          <p:nvPicPr>
            <p:cNvPr id="193" name="Picture 132" descr="stadium">
              <a:extLst>
                <a:ext uri="{FF2B5EF4-FFF2-40B4-BE49-F238E27FC236}">
                  <a16:creationId xmlns:a16="http://schemas.microsoft.com/office/drawing/2014/main" id="{38AA6AA3-B9DB-4E4C-8903-C54F0ED474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63392" y="110719485"/>
              <a:ext cx="457200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467C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5F606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6062"/>
                    </a:outerShdw>
                  </a:effectLst>
                </a14:hiddenEffects>
              </a:ext>
            </a:extLst>
          </p:spPr>
        </p:pic>
        <p:pic>
          <p:nvPicPr>
            <p:cNvPr id="209" name="Picture 134">
              <a:extLst>
                <a:ext uri="{FF2B5EF4-FFF2-40B4-BE49-F238E27FC236}">
                  <a16:creationId xmlns:a16="http://schemas.microsoft.com/office/drawing/2014/main" id="{6604E372-7F60-4D1B-B8CD-7D2F9FA44F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317205" y="110633430"/>
              <a:ext cx="715280" cy="489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467C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5F606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6062"/>
                    </a:outerShdw>
                  </a:effectLst>
                </a14:hiddenEffects>
              </a:ext>
            </a:extLst>
          </p:spPr>
        </p:pic>
        <p:pic>
          <p:nvPicPr>
            <p:cNvPr id="207" name="Picture 137">
              <a:extLst>
                <a:ext uri="{FF2B5EF4-FFF2-40B4-BE49-F238E27FC236}">
                  <a16:creationId xmlns:a16="http://schemas.microsoft.com/office/drawing/2014/main" id="{6A31D225-9B1D-498E-8130-153160FA4E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1080" y="110975388"/>
              <a:ext cx="640080" cy="640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467C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5F606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6062"/>
                    </a:outerShdw>
                  </a:effectLst>
                </a14:hiddenEffects>
              </a:ext>
            </a:extLst>
          </p:spPr>
        </p:pic>
        <p:pic>
          <p:nvPicPr>
            <p:cNvPr id="205" name="Picture 140" descr="playground">
              <a:extLst>
                <a:ext uri="{FF2B5EF4-FFF2-40B4-BE49-F238E27FC236}">
                  <a16:creationId xmlns:a16="http://schemas.microsoft.com/office/drawing/2014/main" id="{B35FDF4C-6868-4343-808C-08F209E562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208457" y="110849764"/>
              <a:ext cx="548640" cy="3299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467C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5F606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6062"/>
                    </a:outerShdw>
                  </a:effectLst>
                </a14:hiddenEffects>
              </a:ext>
            </a:extLst>
          </p:spPr>
        </p:pic>
        <p:pic>
          <p:nvPicPr>
            <p:cNvPr id="197" name="Picture 142" descr="commed">
              <a:extLst>
                <a:ext uri="{FF2B5EF4-FFF2-40B4-BE49-F238E27FC236}">
                  <a16:creationId xmlns:a16="http://schemas.microsoft.com/office/drawing/2014/main" id="{AB9A9306-21A9-4D7F-9A20-51AC7DE4DA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38444" y="111297500"/>
              <a:ext cx="648691" cy="3299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467C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5F606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6062"/>
                    </a:outerShdw>
                  </a:effectLst>
                </a14:hiddenEffects>
              </a:ext>
            </a:extLst>
          </p:spPr>
        </p:pic>
        <p:pic>
          <p:nvPicPr>
            <p:cNvPr id="203" name="Picture 145">
              <a:extLst>
                <a:ext uri="{FF2B5EF4-FFF2-40B4-BE49-F238E27FC236}">
                  <a16:creationId xmlns:a16="http://schemas.microsoft.com/office/drawing/2014/main" id="{D5F0A4CC-41CD-4B0C-92DA-448A875AE6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duotone>
                <a:prstClr val="black"/>
                <a:schemeClr val="accent5">
                  <a:lumMod val="75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colorTemperature colorTemp="650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851479" y="110977747"/>
              <a:ext cx="640080" cy="4733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467C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5F606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6062"/>
                    </a:outerShdw>
                  </a:effectLst>
                </a14:hiddenEffects>
              </a:ext>
            </a:extLst>
          </p:spPr>
        </p:pic>
        <p:pic>
          <p:nvPicPr>
            <p:cNvPr id="201" name="Picture 148">
              <a:extLst>
                <a:ext uri="{FF2B5EF4-FFF2-40B4-BE49-F238E27FC236}">
                  <a16:creationId xmlns:a16="http://schemas.microsoft.com/office/drawing/2014/main" id="{4D98C487-39F1-44FA-8DEC-8726376A12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85472" y="111021480"/>
              <a:ext cx="640080" cy="4349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467C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5F606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6062"/>
                    </a:outerShdw>
                  </a:effectLst>
                </a14:hiddenEffects>
              </a:ext>
            </a:extLst>
          </p:spPr>
        </p:pic>
      </p:grpSp>
      <p:grpSp>
        <p:nvGrpSpPr>
          <p:cNvPr id="4179" name="Group 150">
            <a:extLst>
              <a:ext uri="{FF2B5EF4-FFF2-40B4-BE49-F238E27FC236}">
                <a16:creationId xmlns:a16="http://schemas.microsoft.com/office/drawing/2014/main" id="{FD23A073-8585-4C1E-A771-709885E07476}"/>
              </a:ext>
            </a:extLst>
          </p:cNvPr>
          <p:cNvGrpSpPr>
            <a:grpSpLocks/>
          </p:cNvGrpSpPr>
          <p:nvPr/>
        </p:nvGrpSpPr>
        <p:grpSpPr bwMode="auto">
          <a:xfrm>
            <a:off x="1288286" y="4037700"/>
            <a:ext cx="6564017" cy="1061170"/>
            <a:chOff x="105354672" y="111938463"/>
            <a:chExt cx="9784080" cy="1971923"/>
          </a:xfrm>
        </p:grpSpPr>
        <p:sp>
          <p:nvSpPr>
            <p:cNvPr id="4181" name="AutoShape 151">
              <a:extLst>
                <a:ext uri="{FF2B5EF4-FFF2-40B4-BE49-F238E27FC236}">
                  <a16:creationId xmlns:a16="http://schemas.microsoft.com/office/drawing/2014/main" id="{4E4605BD-936C-49BE-9C22-D6B5F0F37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354672" y="111938463"/>
              <a:ext cx="9784080" cy="1971923"/>
            </a:xfrm>
            <a:prstGeom prst="roundRect">
              <a:avLst>
                <a:gd name="adj" fmla="val 16667"/>
              </a:avLst>
            </a:prstGeom>
            <a:noFill/>
            <a:ln w="63500" cmpd="thickThin" algn="ctr">
              <a:solidFill>
                <a:srgbClr val="5F606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27432" tIns="27432" rIns="27432" bIns="27432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350">
                <a:latin typeface="Arial" panose="020B0604020202020204" pitchFamily="34" charset="0"/>
              </a:endParaRPr>
            </a:p>
          </p:txBody>
        </p:sp>
        <p:sp>
          <p:nvSpPr>
            <p:cNvPr id="4182" name="AutoShape 152">
              <a:extLst>
                <a:ext uri="{FF2B5EF4-FFF2-40B4-BE49-F238E27FC236}">
                  <a16:creationId xmlns:a16="http://schemas.microsoft.com/office/drawing/2014/main" id="{98F48CDE-3C34-42D5-BA6A-6488B4A6F0B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05065333" y="112491368"/>
              <a:ext cx="1645920" cy="914400"/>
            </a:xfrm>
            <a:prstGeom prst="roundRect">
              <a:avLst>
                <a:gd name="adj" fmla="val 16667"/>
              </a:avLst>
            </a:prstGeom>
            <a:solidFill>
              <a:srgbClr val="BF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5F606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6062"/>
                    </a:outerShdw>
                  </a:effectLst>
                </a14:hiddenEffects>
              </a:ext>
            </a:extLst>
          </p:spPr>
          <p:txBody>
            <a:bodyPr vert="horz" wrap="square" lIns="27432" tIns="27432" rIns="27432" bIns="27432" numCol="1" anchor="t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>
                  <a:solidFill>
                    <a:srgbClr val="5F6062"/>
                  </a:solidFill>
                  <a:latin typeface="Tw Cen MT" panose="020B0602020104020603" pitchFamily="34" charset="0"/>
                </a:rPr>
                <a:t>Uses of Funds</a:t>
              </a:r>
              <a:endParaRPr lang="en-US" altLang="en-US" sz="1350">
                <a:latin typeface="Arial" panose="020B0604020202020204" pitchFamily="34" charset="0"/>
              </a:endParaRPr>
            </a:p>
          </p:txBody>
        </p:sp>
        <p:cxnSp>
          <p:nvCxnSpPr>
            <p:cNvPr id="4249" name="AutoShape 153">
              <a:extLst>
                <a:ext uri="{FF2B5EF4-FFF2-40B4-BE49-F238E27FC236}">
                  <a16:creationId xmlns:a16="http://schemas.microsoft.com/office/drawing/2014/main" id="{EEA5B713-52A8-4C6A-949B-F74DDB2F7C5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8276412" y="112007696"/>
              <a:ext cx="0" cy="1828799"/>
            </a:xfrm>
            <a:prstGeom prst="straightConnector1">
              <a:avLst/>
            </a:prstGeom>
            <a:noFill/>
            <a:ln w="25400" algn="ctr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6062"/>
                    </a:outerShdw>
                  </a:effectLst>
                </a14:hiddenEffects>
              </a:ext>
            </a:extLst>
          </p:spPr>
        </p:cxnSp>
        <p:cxnSp>
          <p:nvCxnSpPr>
            <p:cNvPr id="4250" name="AutoShape 154">
              <a:extLst>
                <a:ext uri="{FF2B5EF4-FFF2-40B4-BE49-F238E27FC236}">
                  <a16:creationId xmlns:a16="http://schemas.microsoft.com/office/drawing/2014/main" id="{FC345C8D-AD89-4E6A-905C-6CE4488905F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6419463" y="112005012"/>
              <a:ext cx="0" cy="1828800"/>
            </a:xfrm>
            <a:prstGeom prst="straightConnector1">
              <a:avLst/>
            </a:prstGeom>
            <a:noFill/>
            <a:ln w="25400" algn="ctr">
              <a:solidFill>
                <a:srgbClr val="5F606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6062"/>
                    </a:outerShdw>
                  </a:effectLst>
                </a14:hiddenEffects>
              </a:ext>
            </a:extLst>
          </p:spPr>
        </p:cxnSp>
        <p:cxnSp>
          <p:nvCxnSpPr>
            <p:cNvPr id="4251" name="AutoShape 155">
              <a:extLst>
                <a:ext uri="{FF2B5EF4-FFF2-40B4-BE49-F238E27FC236}">
                  <a16:creationId xmlns:a16="http://schemas.microsoft.com/office/drawing/2014/main" id="{00AFC9AB-7818-4D6D-827A-F1D45039BEC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9753211" y="112020229"/>
              <a:ext cx="0" cy="1828799"/>
            </a:xfrm>
            <a:prstGeom prst="straightConnector1">
              <a:avLst/>
            </a:prstGeom>
            <a:noFill/>
            <a:ln w="25400" algn="ctr">
              <a:solidFill>
                <a:srgbClr val="5F606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6062"/>
                    </a:outerShdw>
                  </a:effectLst>
                </a14:hiddenEffects>
              </a:ext>
            </a:extLst>
          </p:spPr>
        </p:cxnSp>
        <p:cxnSp>
          <p:nvCxnSpPr>
            <p:cNvPr id="4252" name="AutoShape 156">
              <a:extLst>
                <a:ext uri="{FF2B5EF4-FFF2-40B4-BE49-F238E27FC236}">
                  <a16:creationId xmlns:a16="http://schemas.microsoft.com/office/drawing/2014/main" id="{D9F671E3-F0E5-4F7B-9970-68BE0E5E7E2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0602644" y="112006432"/>
              <a:ext cx="0" cy="1828800"/>
            </a:xfrm>
            <a:prstGeom prst="straightConnector1">
              <a:avLst/>
            </a:prstGeom>
            <a:noFill/>
            <a:ln w="25400" algn="ctr">
              <a:solidFill>
                <a:srgbClr val="5F606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6062"/>
                    </a:outerShdw>
                  </a:effectLst>
                </a14:hiddenEffects>
              </a:ext>
            </a:extLst>
          </p:spPr>
        </p:cxnSp>
        <p:cxnSp>
          <p:nvCxnSpPr>
            <p:cNvPr id="4253" name="AutoShape 157">
              <a:extLst>
                <a:ext uri="{FF2B5EF4-FFF2-40B4-BE49-F238E27FC236}">
                  <a16:creationId xmlns:a16="http://schemas.microsoft.com/office/drawing/2014/main" id="{07A1E492-3556-41E6-9EC5-D6A24D9CA8F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1755583" y="112021113"/>
              <a:ext cx="0" cy="1828800"/>
            </a:xfrm>
            <a:prstGeom prst="straightConnector1">
              <a:avLst/>
            </a:prstGeom>
            <a:noFill/>
            <a:ln w="25400" algn="ctr">
              <a:solidFill>
                <a:srgbClr val="5F606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6062"/>
                    </a:outerShdw>
                  </a:effectLst>
                </a14:hiddenEffects>
              </a:ext>
            </a:extLst>
          </p:spPr>
        </p:cxnSp>
        <p:cxnSp>
          <p:nvCxnSpPr>
            <p:cNvPr id="4254" name="AutoShape 158">
              <a:extLst>
                <a:ext uri="{FF2B5EF4-FFF2-40B4-BE49-F238E27FC236}">
                  <a16:creationId xmlns:a16="http://schemas.microsoft.com/office/drawing/2014/main" id="{03117303-6C62-47E3-902F-59047306238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2718757" y="112029502"/>
              <a:ext cx="0" cy="1828800"/>
            </a:xfrm>
            <a:prstGeom prst="straightConnector1">
              <a:avLst/>
            </a:prstGeom>
            <a:noFill/>
            <a:ln w="25400" algn="ctr">
              <a:solidFill>
                <a:srgbClr val="5F606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6062"/>
                    </a:outerShdw>
                  </a:effectLst>
                </a14:hiddenEffects>
              </a:ext>
            </a:extLst>
          </p:spPr>
        </p:cxnSp>
        <p:cxnSp>
          <p:nvCxnSpPr>
            <p:cNvPr id="4255" name="AutoShape 159">
              <a:extLst>
                <a:ext uri="{FF2B5EF4-FFF2-40B4-BE49-F238E27FC236}">
                  <a16:creationId xmlns:a16="http://schemas.microsoft.com/office/drawing/2014/main" id="{0BD5F31E-60AC-4D6A-B36E-5E4221DFEDB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3465844" y="112024093"/>
              <a:ext cx="0" cy="1828799"/>
            </a:xfrm>
            <a:prstGeom prst="straightConnector1">
              <a:avLst/>
            </a:prstGeom>
            <a:noFill/>
            <a:ln w="25400" algn="ctr">
              <a:solidFill>
                <a:srgbClr val="5F606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6062"/>
                    </a:outerShdw>
                  </a:effectLst>
                </a14:hiddenEffects>
              </a:ext>
            </a:extLst>
          </p:spPr>
        </p:cxnSp>
        <p:cxnSp>
          <p:nvCxnSpPr>
            <p:cNvPr id="4256" name="AutoShape 160">
              <a:extLst>
                <a:ext uri="{FF2B5EF4-FFF2-40B4-BE49-F238E27FC236}">
                  <a16:creationId xmlns:a16="http://schemas.microsoft.com/office/drawing/2014/main" id="{EA7463A1-D976-421A-AC46-358CCCAC41E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4344543" y="112014775"/>
              <a:ext cx="0" cy="1828799"/>
            </a:xfrm>
            <a:prstGeom prst="straightConnector1">
              <a:avLst/>
            </a:prstGeom>
            <a:noFill/>
            <a:ln w="25400" algn="ctr">
              <a:solidFill>
                <a:srgbClr val="5F606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606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165010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17475-8242-1D76-7715-1D75CE50B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 dirty="0"/>
              <a:t>What are the Sources of General Fund Revenue?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A78380-34FF-9EAD-B26A-B78154EA316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63642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600" b="1" kern="1200">
                <a:solidFill>
                  <a:schemeClr val="accent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FBE833D-02A4-4D6E-9F81-6C49484D2A1D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graphicFrame>
        <p:nvGraphicFramePr>
          <p:cNvPr id="5" name="Content Placeholder 9">
            <a:extLst>
              <a:ext uri="{FF2B5EF4-FFF2-40B4-BE49-F238E27FC236}">
                <a16:creationId xmlns:a16="http://schemas.microsoft.com/office/drawing/2014/main" id="{A202D843-78DB-8DC1-AA06-094DD480DF59}"/>
              </a:ext>
            </a:extLst>
          </p:cNvPr>
          <p:cNvGraphicFramePr>
            <a:graphicFrameLocks/>
          </p:cNvGraphicFramePr>
          <p:nvPr/>
        </p:nvGraphicFramePr>
        <p:xfrm>
          <a:off x="457200" y="1200151"/>
          <a:ext cx="8229600" cy="3394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59491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17475-8242-1D76-7715-1D75CE50B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Focus on the General Fund?</a:t>
            </a:r>
            <a:endParaRPr lang="en-US" sz="165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0A3434-9C92-66F3-AC0D-8892AE9FCCC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6B6B6B"/>
                </a:solidFill>
              </a:rPr>
              <a:t>Largest source of Revenue &amp; Expenditures</a:t>
            </a:r>
          </a:p>
          <a:p>
            <a:r>
              <a:rPr lang="en-US" dirty="0">
                <a:solidFill>
                  <a:srgbClr val="6B6B6B"/>
                </a:solidFill>
              </a:rPr>
              <a:t>Pays for Educational Programs</a:t>
            </a:r>
          </a:p>
          <a:p>
            <a:r>
              <a:rPr lang="en-US" dirty="0">
                <a:solidFill>
                  <a:srgbClr val="6B6B6B"/>
                </a:solidFill>
              </a:rPr>
              <a:t>Biggest Risk</a:t>
            </a:r>
          </a:p>
          <a:p>
            <a:r>
              <a:rPr lang="en-US" dirty="0">
                <a:solidFill>
                  <a:srgbClr val="6B6B6B"/>
                </a:solidFill>
              </a:rPr>
              <a:t>Spending Authority Restrictions</a:t>
            </a:r>
          </a:p>
          <a:p>
            <a:pPr marL="3429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A78380-34FF-9EAD-B26A-B78154EA31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86600" y="636365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600" b="1" kern="1200">
                <a:solidFill>
                  <a:schemeClr val="accent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BE833D-02A4-4D6E-9F81-6C49484D2A1D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D950F35-B0A5-2AC2-65E6-132CD50D2CFA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629151" y="1440361"/>
          <a:ext cx="3028953" cy="2629195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50827">
                  <a:extLst>
                    <a:ext uri="{9D8B030D-6E8A-4147-A177-3AD203B41FA5}">
                      <a16:colId xmlns:a16="http://schemas.microsoft.com/office/drawing/2014/main" val="3574532463"/>
                    </a:ext>
                  </a:extLst>
                </a:gridCol>
                <a:gridCol w="989063">
                  <a:extLst>
                    <a:ext uri="{9D8B030D-6E8A-4147-A177-3AD203B41FA5}">
                      <a16:colId xmlns:a16="http://schemas.microsoft.com/office/drawing/2014/main" val="1043508184"/>
                    </a:ext>
                  </a:extLst>
                </a:gridCol>
                <a:gridCol w="989063">
                  <a:extLst>
                    <a:ext uri="{9D8B030D-6E8A-4147-A177-3AD203B41FA5}">
                      <a16:colId xmlns:a16="http://schemas.microsoft.com/office/drawing/2014/main" val="2411546929"/>
                    </a:ext>
                  </a:extLst>
                </a:gridCol>
              </a:tblGrid>
              <a:tr h="643571"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rgbClr val="6B6B6B"/>
                          </a:solidFill>
                          <a:latin typeface="Gill Sans MT" panose="020B0502020104020203" pitchFamily="34" charset="0"/>
                        </a:rPr>
                        <a:t>Fund</a:t>
                      </a:r>
                    </a:p>
                  </a:txBody>
                  <a:tcPr marL="60641" marR="60641" marT="30320" marB="3032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rgbClr val="6B6B6B"/>
                          </a:solidFill>
                          <a:latin typeface="Gill Sans MT" panose="020B0502020104020203" pitchFamily="34" charset="0"/>
                        </a:rPr>
                        <a:t>% of Annual Revenue</a:t>
                      </a:r>
                    </a:p>
                  </a:txBody>
                  <a:tcPr marL="60641" marR="60641" marT="30320" marB="303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rgbClr val="6B6B6B"/>
                          </a:solidFill>
                          <a:latin typeface="Gill Sans MT" panose="020B0502020104020203" pitchFamily="34" charset="0"/>
                        </a:rPr>
                        <a:t>% of Annual Expenses</a:t>
                      </a:r>
                    </a:p>
                  </a:txBody>
                  <a:tcPr marL="60641" marR="60641" marT="30320" marB="30320"/>
                </a:tc>
                <a:extLst>
                  <a:ext uri="{0D108BD9-81ED-4DB2-BD59-A6C34878D82A}">
                    <a16:rowId xmlns:a16="http://schemas.microsoft.com/office/drawing/2014/main" val="3762506505"/>
                  </a:ext>
                </a:extLst>
              </a:tr>
              <a:tr h="281643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solidFill>
                            <a:srgbClr val="6B6B6B"/>
                          </a:solidFill>
                          <a:latin typeface="Gill Sans MT" panose="020B0502020104020203" pitchFamily="34" charset="0"/>
                        </a:rPr>
                        <a:t>General Fund</a:t>
                      </a:r>
                    </a:p>
                  </a:txBody>
                  <a:tcPr marL="60641" marR="60641" marT="30320" marB="303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accent3"/>
                          </a:solidFill>
                          <a:latin typeface="Gill Sans MT" panose="020B0502020104020203" pitchFamily="34" charset="0"/>
                        </a:rPr>
                        <a:t>77%</a:t>
                      </a:r>
                    </a:p>
                  </a:txBody>
                  <a:tcPr marL="60641" marR="60641" marT="30320" marB="303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accent3"/>
                          </a:solidFill>
                          <a:latin typeface="Gill Sans MT" panose="020B0502020104020203" pitchFamily="34" charset="0"/>
                        </a:rPr>
                        <a:t>79%</a:t>
                      </a:r>
                    </a:p>
                  </a:txBody>
                  <a:tcPr marL="60641" marR="60641" marT="30320" marB="30320"/>
                </a:tc>
                <a:extLst>
                  <a:ext uri="{0D108BD9-81ED-4DB2-BD59-A6C34878D82A}">
                    <a16:rowId xmlns:a16="http://schemas.microsoft.com/office/drawing/2014/main" val="3790787607"/>
                  </a:ext>
                </a:extLst>
              </a:tr>
              <a:tr h="470303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solidFill>
                            <a:srgbClr val="6B6B6B"/>
                          </a:solidFill>
                          <a:latin typeface="Gill Sans MT" panose="020B0502020104020203" pitchFamily="34" charset="0"/>
                        </a:rPr>
                        <a:t>Special Revenue</a:t>
                      </a:r>
                    </a:p>
                  </a:txBody>
                  <a:tcPr marL="60641" marR="60641" marT="30320" marB="303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rgbClr val="6B6B6B"/>
                          </a:solidFill>
                          <a:latin typeface="Gill Sans MT" panose="020B0502020104020203" pitchFamily="34" charset="0"/>
                        </a:rPr>
                        <a:t>7%</a:t>
                      </a:r>
                    </a:p>
                  </a:txBody>
                  <a:tcPr marL="60641" marR="60641" marT="30320" marB="303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rgbClr val="6B6B6B"/>
                          </a:solidFill>
                          <a:latin typeface="Gill Sans MT" panose="020B0502020104020203" pitchFamily="34" charset="0"/>
                        </a:rPr>
                        <a:t>6%</a:t>
                      </a:r>
                    </a:p>
                  </a:txBody>
                  <a:tcPr marL="60641" marR="60641" marT="30320" marB="30320"/>
                </a:tc>
                <a:extLst>
                  <a:ext uri="{0D108BD9-81ED-4DB2-BD59-A6C34878D82A}">
                    <a16:rowId xmlns:a16="http://schemas.microsoft.com/office/drawing/2014/main" val="2135248404"/>
                  </a:ext>
                </a:extLst>
              </a:tr>
              <a:tr h="470303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solidFill>
                            <a:srgbClr val="6B6B6B"/>
                          </a:solidFill>
                          <a:latin typeface="Gill Sans MT" panose="020B0502020104020203" pitchFamily="34" charset="0"/>
                        </a:rPr>
                        <a:t>Capital Project</a:t>
                      </a:r>
                    </a:p>
                  </a:txBody>
                  <a:tcPr marL="60641" marR="60641" marT="30320" marB="303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6B6B6B"/>
                          </a:solidFill>
                          <a:latin typeface="Gill Sans MT" panose="020B0502020104020203" pitchFamily="34" charset="0"/>
                        </a:rPr>
                        <a:t>7%</a:t>
                      </a:r>
                    </a:p>
                  </a:txBody>
                  <a:tcPr marL="60641" marR="60641" marT="30320" marB="303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6B6B6B"/>
                          </a:solidFill>
                          <a:latin typeface="Gill Sans MT" panose="020B0502020104020203" pitchFamily="34" charset="0"/>
                        </a:rPr>
                        <a:t>6%</a:t>
                      </a:r>
                    </a:p>
                  </a:txBody>
                  <a:tcPr marL="60641" marR="60641" marT="30320" marB="30320"/>
                </a:tc>
                <a:extLst>
                  <a:ext uri="{0D108BD9-81ED-4DB2-BD59-A6C34878D82A}">
                    <a16:rowId xmlns:a16="http://schemas.microsoft.com/office/drawing/2014/main" val="1137138770"/>
                  </a:ext>
                </a:extLst>
              </a:tr>
              <a:tr h="281643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solidFill>
                            <a:srgbClr val="6B6B6B"/>
                          </a:solidFill>
                          <a:latin typeface="Gill Sans MT" panose="020B0502020104020203" pitchFamily="34" charset="0"/>
                        </a:rPr>
                        <a:t>Debt Service</a:t>
                      </a:r>
                    </a:p>
                  </a:txBody>
                  <a:tcPr marL="60641" marR="60641" marT="30320" marB="303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rgbClr val="6B6B6B"/>
                          </a:solidFill>
                          <a:latin typeface="Gill Sans MT" panose="020B0502020104020203" pitchFamily="34" charset="0"/>
                        </a:rPr>
                        <a:t>4%</a:t>
                      </a:r>
                    </a:p>
                  </a:txBody>
                  <a:tcPr marL="60641" marR="60641" marT="30320" marB="303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rgbClr val="6B6B6B"/>
                          </a:solidFill>
                          <a:latin typeface="Gill Sans MT" panose="020B0502020104020203" pitchFamily="34" charset="0"/>
                        </a:rPr>
                        <a:t>4%</a:t>
                      </a:r>
                    </a:p>
                  </a:txBody>
                  <a:tcPr marL="60641" marR="60641" marT="30320" marB="30320"/>
                </a:tc>
                <a:extLst>
                  <a:ext uri="{0D108BD9-81ED-4DB2-BD59-A6C34878D82A}">
                    <a16:rowId xmlns:a16="http://schemas.microsoft.com/office/drawing/2014/main" val="3721202742"/>
                  </a:ext>
                </a:extLst>
              </a:tr>
              <a:tr h="470303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solidFill>
                            <a:srgbClr val="6B6B6B"/>
                          </a:solidFill>
                          <a:latin typeface="Gill Sans MT" panose="020B0502020104020203" pitchFamily="34" charset="0"/>
                        </a:rPr>
                        <a:t>Enterprise Funds</a:t>
                      </a:r>
                    </a:p>
                  </a:txBody>
                  <a:tcPr marL="60641" marR="60641" marT="30320" marB="303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rgbClr val="6B6B6B"/>
                          </a:solidFill>
                          <a:latin typeface="Gill Sans MT" panose="020B0502020104020203" pitchFamily="34" charset="0"/>
                        </a:rPr>
                        <a:t>5%</a:t>
                      </a:r>
                    </a:p>
                  </a:txBody>
                  <a:tcPr marL="60641" marR="60641" marT="30320" marB="303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6B6B6B"/>
                          </a:solidFill>
                          <a:latin typeface="Gill Sans MT" panose="020B0502020104020203" pitchFamily="34" charset="0"/>
                        </a:rPr>
                        <a:t>5%</a:t>
                      </a:r>
                    </a:p>
                  </a:txBody>
                  <a:tcPr marL="60641" marR="60641" marT="30320" marB="30320"/>
                </a:tc>
                <a:extLst>
                  <a:ext uri="{0D108BD9-81ED-4DB2-BD59-A6C34878D82A}">
                    <a16:rowId xmlns:a16="http://schemas.microsoft.com/office/drawing/2014/main" val="2183927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939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dirty="0"/>
              <a:t>How is State Funding Determined?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0D2AFC4-A862-2AFA-368C-07F8AEDB829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44100789"/>
              </p:ext>
            </p:extLst>
          </p:nvPr>
        </p:nvGraphicFramePr>
        <p:xfrm>
          <a:off x="457200" y="1669473"/>
          <a:ext cx="8229600" cy="2924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C1C801-981A-6EC0-053A-8AD890F86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200151"/>
            <a:ext cx="8229600" cy="469322"/>
          </a:xfrm>
        </p:spPr>
        <p:txBody>
          <a:bodyPr>
            <a:normAutofit fontScale="77500" lnSpcReduction="20000"/>
          </a:bodyPr>
          <a:lstStyle/>
          <a:p>
            <a:pPr marL="4572" indent="0">
              <a:buNone/>
            </a:pPr>
            <a:r>
              <a:rPr lang="en-US" dirty="0">
                <a:latin typeface="Gill Sans MT" panose="020B0502020104020203" pitchFamily="34" charset="0"/>
              </a:rPr>
              <a:t>Iowa utilizes a Student-Driven Funding Formula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964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D3C46-1586-43A3-255D-540D856DF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248" y="133859"/>
            <a:ext cx="8586952" cy="642938"/>
          </a:xfrm>
        </p:spPr>
        <p:txBody>
          <a:bodyPr>
            <a:normAutofit fontScale="90000"/>
          </a:bodyPr>
          <a:lstStyle/>
          <a:p>
            <a:r>
              <a:rPr lang="en-US" dirty="0"/>
              <a:t>At what Rate has the Legislature Set Supplemental State Aid?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D416A40-3825-6B4E-FC0F-69B3EB43D6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8219990"/>
              </p:ext>
            </p:extLst>
          </p:nvPr>
        </p:nvGraphicFramePr>
        <p:xfrm>
          <a:off x="252248" y="1146345"/>
          <a:ext cx="8663152" cy="3405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100554-3E2D-A78E-7435-48F47751A1B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232635" y="4638653"/>
            <a:ext cx="2887717" cy="488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600" b="1" kern="1200">
                <a:solidFill>
                  <a:schemeClr val="accent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BE833D-02A4-4D6E-9F81-6C49484D2A1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C621BD32-7A54-D302-B701-DD9A49993A3D}"/>
              </a:ext>
            </a:extLst>
          </p:cNvPr>
          <p:cNvSpPr txBox="1"/>
          <p:nvPr/>
        </p:nvSpPr>
        <p:spPr>
          <a:xfrm>
            <a:off x="1444539" y="1613560"/>
            <a:ext cx="2329889" cy="33577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chemeClr val="accent4"/>
                </a:solidFill>
                <a:latin typeface="Gill Sans MT" panose="020B0502020104020203" pitchFamily="34" charset="0"/>
              </a:rPr>
              <a:t>1973 – 1994 Average Annual Growth: 6.22% 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95639C0E-F94C-DF78-073B-9BDFD8C0DF62}"/>
              </a:ext>
            </a:extLst>
          </p:cNvPr>
          <p:cNvSpPr txBox="1"/>
          <p:nvPr/>
        </p:nvSpPr>
        <p:spPr>
          <a:xfrm>
            <a:off x="7134213" y="1613560"/>
            <a:ext cx="1514926" cy="36504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chemeClr val="accent3"/>
                </a:solidFill>
                <a:latin typeface="Gill Sans MT" panose="020B0502020104020203" pitchFamily="34" charset="0"/>
              </a:rPr>
              <a:t>2015 – 2024 Average: 1.99%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749542D-E580-9376-293B-FD5B70FB57A1}"/>
              </a:ext>
            </a:extLst>
          </p:cNvPr>
          <p:cNvCxnSpPr>
            <a:cxnSpLocks/>
          </p:cNvCxnSpPr>
          <p:nvPr/>
        </p:nvCxnSpPr>
        <p:spPr>
          <a:xfrm flipV="1">
            <a:off x="1025619" y="1983108"/>
            <a:ext cx="3167730" cy="14781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6699C59-6209-654B-8023-00BCCAF7D924}"/>
              </a:ext>
            </a:extLst>
          </p:cNvPr>
          <p:cNvCxnSpPr>
            <a:cxnSpLocks/>
          </p:cNvCxnSpPr>
          <p:nvPr/>
        </p:nvCxnSpPr>
        <p:spPr>
          <a:xfrm>
            <a:off x="7068736" y="1978607"/>
            <a:ext cx="1645880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B6815DB-2EE6-2DC7-8EB7-E2F2E019B4B7}"/>
              </a:ext>
            </a:extLst>
          </p:cNvPr>
          <p:cNvCxnSpPr>
            <a:cxnSpLocks/>
          </p:cNvCxnSpPr>
          <p:nvPr/>
        </p:nvCxnSpPr>
        <p:spPr>
          <a:xfrm flipV="1">
            <a:off x="4285247" y="1978607"/>
            <a:ext cx="2743200" cy="9002"/>
          </a:xfrm>
          <a:prstGeom prst="line">
            <a:avLst/>
          </a:prstGeom>
          <a:ln>
            <a:headEnd type="diamond" w="med" len="med"/>
            <a:tailEnd type="diamond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842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AA6C4-6217-849A-C515-50696BF78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District’s Enrollment Trend?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D7DD18-36D3-5555-4F34-E9B0D1808EA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636365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600" b="1" kern="1200">
                <a:solidFill>
                  <a:schemeClr val="accent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BE833D-02A4-4D6E-9F81-6C49484D2A1D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BA00223-E18B-7C14-B8B9-C7C5047D3A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8056462"/>
              </p:ext>
            </p:extLst>
          </p:nvPr>
        </p:nvGraphicFramePr>
        <p:xfrm>
          <a:off x="358445" y="1063229"/>
          <a:ext cx="4137209" cy="264596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400856">
                  <a:extLst>
                    <a:ext uri="{9D8B030D-6E8A-4147-A177-3AD203B41FA5}">
                      <a16:colId xmlns:a16="http://schemas.microsoft.com/office/drawing/2014/main" val="1659369946"/>
                    </a:ext>
                  </a:extLst>
                </a:gridCol>
                <a:gridCol w="2736353">
                  <a:extLst>
                    <a:ext uri="{9D8B030D-6E8A-4147-A177-3AD203B41FA5}">
                      <a16:colId xmlns:a16="http://schemas.microsoft.com/office/drawing/2014/main" val="2644509822"/>
                    </a:ext>
                  </a:extLst>
                </a:gridCol>
              </a:tblGrid>
              <a:tr h="272248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chemeClr val="accent1"/>
                          </a:solidFill>
                          <a:latin typeface="Gill Sans MT" panose="020B0502020104020203" pitchFamily="34" charset="0"/>
                        </a:rPr>
                        <a:t>School Year</a:t>
                      </a:r>
                    </a:p>
                  </a:txBody>
                  <a:tcPr marL="45645" marR="45645" marT="22823" marB="2282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chemeClr val="accent1"/>
                          </a:solidFill>
                          <a:latin typeface="Gill Sans MT" panose="020B0502020104020203" pitchFamily="34" charset="0"/>
                        </a:rPr>
                        <a:t>Certified Enrollment</a:t>
                      </a:r>
                    </a:p>
                  </a:txBody>
                  <a:tcPr marL="45645" marR="45645" marT="22823" marB="22823"/>
                </a:tc>
                <a:extLst>
                  <a:ext uri="{0D108BD9-81ED-4DB2-BD59-A6C34878D82A}">
                    <a16:rowId xmlns:a16="http://schemas.microsoft.com/office/drawing/2014/main" val="2165732198"/>
                  </a:ext>
                </a:extLst>
              </a:tr>
              <a:tr h="272248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rgbClr val="6B6B6B"/>
                          </a:solidFill>
                          <a:latin typeface="Gill Sans MT" panose="020B0502020104020203" pitchFamily="34" charset="0"/>
                        </a:rPr>
                        <a:t>2018-19</a:t>
                      </a:r>
                    </a:p>
                  </a:txBody>
                  <a:tcPr marL="45645" marR="45645" marT="22823" marB="2282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rgbClr val="6B6B6B"/>
                          </a:solidFill>
                          <a:latin typeface="Gill Sans MT" panose="020B0502020104020203" pitchFamily="34" charset="0"/>
                        </a:rPr>
                        <a:t>269 fewer students</a:t>
                      </a:r>
                    </a:p>
                  </a:txBody>
                  <a:tcPr marL="45645" marR="45645" marT="22823" marB="22823"/>
                </a:tc>
                <a:extLst>
                  <a:ext uri="{0D108BD9-81ED-4DB2-BD59-A6C34878D82A}">
                    <a16:rowId xmlns:a16="http://schemas.microsoft.com/office/drawing/2014/main" val="3074290111"/>
                  </a:ext>
                </a:extLst>
              </a:tr>
              <a:tr h="272248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rgbClr val="6B6B6B"/>
                          </a:solidFill>
                          <a:latin typeface="Gill Sans MT" panose="020B0502020104020203" pitchFamily="34" charset="0"/>
                        </a:rPr>
                        <a:t>2019-20</a:t>
                      </a:r>
                    </a:p>
                  </a:txBody>
                  <a:tcPr marL="45645" marR="45645" marT="22823" marB="2282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rgbClr val="6B6B6B"/>
                          </a:solidFill>
                          <a:latin typeface="Gill Sans MT" panose="020B0502020104020203" pitchFamily="34" charset="0"/>
                        </a:rPr>
                        <a:t>182 fewer students</a:t>
                      </a:r>
                    </a:p>
                  </a:txBody>
                  <a:tcPr marL="45645" marR="45645" marT="22823" marB="22823"/>
                </a:tc>
                <a:extLst>
                  <a:ext uri="{0D108BD9-81ED-4DB2-BD59-A6C34878D82A}">
                    <a16:rowId xmlns:a16="http://schemas.microsoft.com/office/drawing/2014/main" val="195785398"/>
                  </a:ext>
                </a:extLst>
              </a:tr>
              <a:tr h="272248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rgbClr val="6B6B6B"/>
                          </a:solidFill>
                          <a:latin typeface="Gill Sans MT" panose="020B0502020104020203" pitchFamily="34" charset="0"/>
                        </a:rPr>
                        <a:t>2020-21</a:t>
                      </a:r>
                    </a:p>
                  </a:txBody>
                  <a:tcPr marL="45645" marR="45645" marT="22823" marB="2282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6B6B6B"/>
                          </a:solidFill>
                          <a:latin typeface="Gill Sans MT" panose="020B0502020104020203" pitchFamily="34" charset="0"/>
                        </a:rPr>
                        <a:t>985 fewer students</a:t>
                      </a:r>
                    </a:p>
                  </a:txBody>
                  <a:tcPr marL="45645" marR="45645" marT="22823" marB="22823"/>
                </a:tc>
                <a:extLst>
                  <a:ext uri="{0D108BD9-81ED-4DB2-BD59-A6C34878D82A}">
                    <a16:rowId xmlns:a16="http://schemas.microsoft.com/office/drawing/2014/main" val="3526489938"/>
                  </a:ext>
                </a:extLst>
              </a:tr>
              <a:tr h="272248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rgbClr val="6B6B6B"/>
                          </a:solidFill>
                          <a:latin typeface="Gill Sans MT" panose="020B0502020104020203" pitchFamily="34" charset="0"/>
                        </a:rPr>
                        <a:t>2021-22</a:t>
                      </a:r>
                    </a:p>
                  </a:txBody>
                  <a:tcPr marL="45645" marR="45645" marT="22823" marB="2282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rgbClr val="6B6B6B"/>
                          </a:solidFill>
                          <a:latin typeface="Gill Sans MT" panose="020B0502020104020203" pitchFamily="34" charset="0"/>
                        </a:rPr>
                        <a:t>598 fewer students</a:t>
                      </a:r>
                    </a:p>
                  </a:txBody>
                  <a:tcPr marL="45645" marR="45645" marT="22823" marB="22823"/>
                </a:tc>
                <a:extLst>
                  <a:ext uri="{0D108BD9-81ED-4DB2-BD59-A6C34878D82A}">
                    <a16:rowId xmlns:a16="http://schemas.microsoft.com/office/drawing/2014/main" val="2485576944"/>
                  </a:ext>
                </a:extLst>
              </a:tr>
              <a:tr h="272248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6B6B6B"/>
                          </a:solidFill>
                          <a:latin typeface="Gill Sans MT" panose="020B0502020104020203" pitchFamily="34" charset="0"/>
                        </a:rPr>
                        <a:t>2022-23</a:t>
                      </a:r>
                    </a:p>
                  </a:txBody>
                  <a:tcPr marL="45645" marR="45645" marT="22823" marB="2282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6B6B6B"/>
                          </a:solidFill>
                          <a:latin typeface="Gill Sans MT" panose="020B0502020104020203" pitchFamily="34" charset="0"/>
                        </a:rPr>
                        <a:t>250 fewer students</a:t>
                      </a:r>
                    </a:p>
                  </a:txBody>
                  <a:tcPr marL="45645" marR="45645" marT="22823" marB="22823"/>
                </a:tc>
                <a:extLst>
                  <a:ext uri="{0D108BD9-81ED-4DB2-BD59-A6C34878D82A}">
                    <a16:rowId xmlns:a16="http://schemas.microsoft.com/office/drawing/2014/main" val="1456992223"/>
                  </a:ext>
                </a:extLst>
              </a:tr>
              <a:tr h="272248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6B6B6B"/>
                          </a:solidFill>
                          <a:latin typeface="Gill Sans MT" panose="020B0502020104020203" pitchFamily="34" charset="0"/>
                        </a:rPr>
                        <a:t>2023-24</a:t>
                      </a:r>
                    </a:p>
                  </a:txBody>
                  <a:tcPr marL="45645" marR="45645" marT="22823" marB="2282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6B6B6B"/>
                          </a:solidFill>
                          <a:latin typeface="Gill Sans MT" panose="020B0502020104020203" pitchFamily="34" charset="0"/>
                        </a:rPr>
                        <a:t>416 students</a:t>
                      </a:r>
                    </a:p>
                  </a:txBody>
                  <a:tcPr marL="45645" marR="45645" marT="22823" marB="22823"/>
                </a:tc>
                <a:extLst>
                  <a:ext uri="{0D108BD9-81ED-4DB2-BD59-A6C34878D82A}">
                    <a16:rowId xmlns:a16="http://schemas.microsoft.com/office/drawing/2014/main" val="2923015472"/>
                  </a:ext>
                </a:extLst>
              </a:tr>
              <a:tr h="309783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rgbClr val="6B6B6B"/>
                          </a:solidFill>
                          <a:latin typeface="Gill Sans MT" panose="020B0502020104020203" pitchFamily="34" charset="0"/>
                        </a:rPr>
                        <a:t>2024-2025</a:t>
                      </a:r>
                    </a:p>
                  </a:txBody>
                  <a:tcPr marL="45645" marR="45645" marT="22823" marB="228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rgbClr val="6B6B6B"/>
                          </a:solidFill>
                          <a:latin typeface="Gill Sans MT" panose="020B0502020104020203" pitchFamily="34" charset="0"/>
                        </a:rPr>
                        <a:t>?</a:t>
                      </a:r>
                    </a:p>
                  </a:txBody>
                  <a:tcPr marL="45645" marR="45645" marT="22823" marB="22823" anchor="ctr"/>
                </a:tc>
                <a:extLst>
                  <a:ext uri="{0D108BD9-81ED-4DB2-BD59-A6C34878D82A}">
                    <a16:rowId xmlns:a16="http://schemas.microsoft.com/office/drawing/2014/main" val="3956651857"/>
                  </a:ext>
                </a:extLst>
              </a:tr>
              <a:tr h="309783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rgbClr val="6B6B6B"/>
                          </a:solidFill>
                          <a:latin typeface="Gill Sans MT" panose="020B0502020104020203" pitchFamily="34" charset="0"/>
                        </a:rPr>
                        <a:t>Cumulative</a:t>
                      </a:r>
                    </a:p>
                  </a:txBody>
                  <a:tcPr marL="45645" marR="45645" marT="22823" marB="228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rgbClr val="6B6B6B"/>
                          </a:solidFill>
                          <a:highlight>
                            <a:srgbClr val="FFFF00"/>
                          </a:highlight>
                          <a:latin typeface="Gill Sans MT" panose="020B0502020104020203" pitchFamily="34" charset="0"/>
                        </a:rPr>
                        <a:t>XXXX</a:t>
                      </a:r>
                      <a:r>
                        <a:rPr lang="en-US" sz="1600" b="1" dirty="0">
                          <a:solidFill>
                            <a:srgbClr val="6B6B6B"/>
                          </a:solidFill>
                          <a:latin typeface="Gill Sans MT" panose="020B0502020104020203" pitchFamily="34" charset="0"/>
                        </a:rPr>
                        <a:t> fewer students</a:t>
                      </a:r>
                    </a:p>
                  </a:txBody>
                  <a:tcPr marL="45645" marR="45645" marT="22823" marB="22823" anchor="ctr"/>
                </a:tc>
                <a:extLst>
                  <a:ext uri="{0D108BD9-81ED-4DB2-BD59-A6C34878D82A}">
                    <a16:rowId xmlns:a16="http://schemas.microsoft.com/office/drawing/2014/main" val="4076171082"/>
                  </a:ext>
                </a:extLst>
              </a:tr>
            </a:tbl>
          </a:graphicData>
        </a:graphic>
      </p:graphicFrame>
      <p:graphicFrame>
        <p:nvGraphicFramePr>
          <p:cNvPr id="20" name="Table 23">
            <a:extLst>
              <a:ext uri="{FF2B5EF4-FFF2-40B4-BE49-F238E27FC236}">
                <a16:creationId xmlns:a16="http://schemas.microsoft.com/office/drawing/2014/main" id="{D548EBBB-CD51-879B-EC74-D41605B68F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616441"/>
              </p:ext>
            </p:extLst>
          </p:nvPr>
        </p:nvGraphicFramePr>
        <p:xfrm>
          <a:off x="4629150" y="1063229"/>
          <a:ext cx="4137209" cy="198985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499978">
                  <a:extLst>
                    <a:ext uri="{9D8B030D-6E8A-4147-A177-3AD203B41FA5}">
                      <a16:colId xmlns:a16="http://schemas.microsoft.com/office/drawing/2014/main" val="1421574004"/>
                    </a:ext>
                  </a:extLst>
                </a:gridCol>
                <a:gridCol w="2637231">
                  <a:extLst>
                    <a:ext uri="{9D8B030D-6E8A-4147-A177-3AD203B41FA5}">
                      <a16:colId xmlns:a16="http://schemas.microsoft.com/office/drawing/2014/main" val="3039484997"/>
                    </a:ext>
                  </a:extLst>
                </a:gridCol>
              </a:tblGrid>
              <a:tr h="290885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accent1"/>
                          </a:solidFill>
                          <a:latin typeface="Gill Sans MT" panose="020B0502020104020203" pitchFamily="34" charset="0"/>
                        </a:rPr>
                        <a:t>2,000 Students is the Equivalent of:</a:t>
                      </a:r>
                    </a:p>
                  </a:txBody>
                  <a:tcPr marL="51435" marR="51435" marT="25718" marB="25718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0896856"/>
                  </a:ext>
                </a:extLst>
              </a:tr>
              <a:tr h="29088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i="1" dirty="0">
                        <a:latin typeface="Gill Sans MT" panose="020B0502020104020203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rgbClr val="6B6B6B"/>
                          </a:solidFill>
                          <a:latin typeface="Gill Sans MT" panose="020B0502020104020203" pitchFamily="34" charset="0"/>
                        </a:rPr>
                        <a:t>one large high school</a:t>
                      </a:r>
                      <a:endParaRPr lang="en-US" sz="1600" i="1">
                        <a:solidFill>
                          <a:srgbClr val="6B6B6B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303949887"/>
                  </a:ext>
                </a:extLst>
              </a:tr>
              <a:tr h="290885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6B6B6B"/>
                          </a:solidFill>
                          <a:latin typeface="Gill Sans MT" panose="020B0502020104020203" pitchFamily="34" charset="0"/>
                        </a:rPr>
                        <a:t>OR</a:t>
                      </a:r>
                    </a:p>
                  </a:txBody>
                  <a:tcPr marL="51435" marR="51435" marT="25718" marB="25718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6586"/>
                  </a:ext>
                </a:extLst>
              </a:tr>
              <a:tr h="29088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i="1">
                        <a:latin typeface="Gill Sans MT" panose="020B0502020104020203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6B6B6B"/>
                          </a:solidFill>
                          <a:latin typeface="Gill Sans MT" panose="020B0502020104020203" pitchFamily="34" charset="0"/>
                        </a:rPr>
                        <a:t>three middle schools</a:t>
                      </a:r>
                      <a:endParaRPr lang="en-US" sz="1600" i="1" dirty="0">
                        <a:solidFill>
                          <a:srgbClr val="6B6B6B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2629423798"/>
                  </a:ext>
                </a:extLst>
              </a:tr>
              <a:tr h="290885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6B6B6B"/>
                          </a:solidFill>
                          <a:latin typeface="Gill Sans MT" panose="020B0502020104020203" pitchFamily="34" charset="0"/>
                        </a:rPr>
                        <a:t>OR</a:t>
                      </a:r>
                    </a:p>
                  </a:txBody>
                  <a:tcPr marL="51435" marR="51435" marT="25718" marB="25718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4147689"/>
                  </a:ext>
                </a:extLst>
              </a:tr>
              <a:tr h="51347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i="1">
                        <a:latin typeface="Gill Sans MT" panose="020B0502020104020203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6B6B6B"/>
                          </a:solidFill>
                          <a:latin typeface="Gill Sans MT" panose="020B0502020104020203" pitchFamily="34" charset="0"/>
                        </a:rPr>
                        <a:t>six elementary schools</a:t>
                      </a:r>
                    </a:p>
                  </a:txBody>
                  <a:tcPr marL="51435" marR="51435" marT="25718" marB="25718" anchor="ctr"/>
                </a:tc>
                <a:extLst>
                  <a:ext uri="{0D108BD9-81ED-4DB2-BD59-A6C34878D82A}">
                    <a16:rowId xmlns:a16="http://schemas.microsoft.com/office/drawing/2014/main" val="3580298275"/>
                  </a:ext>
                </a:extLst>
              </a:tr>
            </a:tbl>
          </a:graphicData>
        </a:graphic>
      </p:graphicFrame>
      <p:pic>
        <p:nvPicPr>
          <p:cNvPr id="22" name="Graphic 21" descr="Schoolhouse with solid fill">
            <a:extLst>
              <a:ext uri="{FF2B5EF4-FFF2-40B4-BE49-F238E27FC236}">
                <a16:creationId xmlns:a16="http://schemas.microsoft.com/office/drawing/2014/main" id="{38585213-BC41-5EF1-DD7B-9142FDCB83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02560" y="1661996"/>
            <a:ext cx="338626" cy="25717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D04AD52-F685-CBE9-10D1-B669ADDC5590}"/>
              </a:ext>
            </a:extLst>
          </p:cNvPr>
          <p:cNvGrpSpPr/>
          <p:nvPr/>
        </p:nvGrpSpPr>
        <p:grpSpPr>
          <a:xfrm>
            <a:off x="4788999" y="2591088"/>
            <a:ext cx="971227" cy="450726"/>
            <a:chOff x="814282" y="4060003"/>
            <a:chExt cx="1315640" cy="60834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1004FAE-5345-A683-2FF4-7FF30B0E4163}"/>
                </a:ext>
              </a:extLst>
            </p:cNvPr>
            <p:cNvGrpSpPr/>
            <p:nvPr/>
          </p:nvGrpSpPr>
          <p:grpSpPr>
            <a:xfrm>
              <a:off x="814282" y="4060003"/>
              <a:ext cx="1315640" cy="347228"/>
              <a:chOff x="814282" y="4060003"/>
              <a:chExt cx="1315640" cy="347228"/>
            </a:xfrm>
          </p:grpSpPr>
          <p:pic>
            <p:nvPicPr>
              <p:cNvPr id="23" name="Graphic 22" descr="Schoolhouse with solid fill">
                <a:extLst>
                  <a:ext uri="{FF2B5EF4-FFF2-40B4-BE49-F238E27FC236}">
                    <a16:creationId xmlns:a16="http://schemas.microsoft.com/office/drawing/2014/main" id="{9776DC57-8939-C58D-5D27-F7C47787F2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814282" y="4060003"/>
                <a:ext cx="457200" cy="347228"/>
              </a:xfrm>
              <a:prstGeom prst="rect">
                <a:avLst/>
              </a:prstGeom>
            </p:spPr>
          </p:pic>
          <p:pic>
            <p:nvPicPr>
              <p:cNvPr id="24" name="Graphic 23" descr="Schoolhouse with solid fill">
                <a:extLst>
                  <a:ext uri="{FF2B5EF4-FFF2-40B4-BE49-F238E27FC236}">
                    <a16:creationId xmlns:a16="http://schemas.microsoft.com/office/drawing/2014/main" id="{6C190ACA-B104-D518-198F-1438235201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672722" y="4060003"/>
                <a:ext cx="457200" cy="347228"/>
              </a:xfrm>
              <a:prstGeom prst="rect">
                <a:avLst/>
              </a:prstGeom>
            </p:spPr>
          </p:pic>
          <p:pic>
            <p:nvPicPr>
              <p:cNvPr id="25" name="Graphic 24" descr="Schoolhouse with solid fill">
                <a:extLst>
                  <a:ext uri="{FF2B5EF4-FFF2-40B4-BE49-F238E27FC236}">
                    <a16:creationId xmlns:a16="http://schemas.microsoft.com/office/drawing/2014/main" id="{C6964A70-2E6D-FB24-E971-584EC8B50E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243502" y="4060003"/>
                <a:ext cx="457200" cy="347228"/>
              </a:xfrm>
              <a:prstGeom prst="rect">
                <a:avLst/>
              </a:prstGeom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A668487-F009-AB40-B3C7-1CD850C7A926}"/>
                </a:ext>
              </a:extLst>
            </p:cNvPr>
            <p:cNvGrpSpPr/>
            <p:nvPr/>
          </p:nvGrpSpPr>
          <p:grpSpPr>
            <a:xfrm>
              <a:off x="814282" y="4318751"/>
              <a:ext cx="1279920" cy="349599"/>
              <a:chOff x="2085467" y="4058844"/>
              <a:chExt cx="1279920" cy="349599"/>
            </a:xfrm>
          </p:grpSpPr>
          <p:pic>
            <p:nvPicPr>
              <p:cNvPr id="26" name="Graphic 25" descr="Schoolhouse with solid fill">
                <a:extLst>
                  <a:ext uri="{FF2B5EF4-FFF2-40B4-BE49-F238E27FC236}">
                    <a16:creationId xmlns:a16="http://schemas.microsoft.com/office/drawing/2014/main" id="{6ED46957-8CC1-A043-104B-6D9F8125FA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085467" y="4061215"/>
                <a:ext cx="457200" cy="347228"/>
              </a:xfrm>
              <a:prstGeom prst="rect">
                <a:avLst/>
              </a:prstGeom>
            </p:spPr>
          </p:pic>
          <p:pic>
            <p:nvPicPr>
              <p:cNvPr id="27" name="Graphic 26" descr="Schoolhouse with solid fill">
                <a:extLst>
                  <a:ext uri="{FF2B5EF4-FFF2-40B4-BE49-F238E27FC236}">
                    <a16:creationId xmlns:a16="http://schemas.microsoft.com/office/drawing/2014/main" id="{463861A9-7529-B9AB-FA2A-FD2B096AF2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908187" y="4058844"/>
                <a:ext cx="457200" cy="347228"/>
              </a:xfrm>
              <a:prstGeom prst="rect">
                <a:avLst/>
              </a:prstGeom>
            </p:spPr>
          </p:pic>
          <p:pic>
            <p:nvPicPr>
              <p:cNvPr id="28" name="Graphic 27" descr="Schoolhouse with solid fill">
                <a:extLst>
                  <a:ext uri="{FF2B5EF4-FFF2-40B4-BE49-F238E27FC236}">
                    <a16:creationId xmlns:a16="http://schemas.microsoft.com/office/drawing/2014/main" id="{B5CD5333-DC71-3886-AA76-08640B141B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506947" y="4058844"/>
                <a:ext cx="457200" cy="347228"/>
              </a:xfrm>
              <a:prstGeom prst="rect">
                <a:avLst/>
              </a:prstGeom>
            </p:spPr>
          </p:pic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193D0D5-BBF0-293C-1687-D833F34D6589}"/>
              </a:ext>
            </a:extLst>
          </p:cNvPr>
          <p:cNvGrpSpPr/>
          <p:nvPr/>
        </p:nvGrpSpPr>
        <p:grpSpPr>
          <a:xfrm>
            <a:off x="4765596" y="2234632"/>
            <a:ext cx="994631" cy="257175"/>
            <a:chOff x="1106974" y="3119743"/>
            <a:chExt cx="1768233" cy="488491"/>
          </a:xfrm>
        </p:grpSpPr>
        <p:pic>
          <p:nvPicPr>
            <p:cNvPr id="29" name="Graphic 28" descr="Schoolhouse with solid fill">
              <a:extLst>
                <a:ext uri="{FF2B5EF4-FFF2-40B4-BE49-F238E27FC236}">
                  <a16:creationId xmlns:a16="http://schemas.microsoft.com/office/drawing/2014/main" id="{7B6AF74B-7D16-F1DF-5F4D-AB1BD65536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06974" y="3119743"/>
              <a:ext cx="640080" cy="486120"/>
            </a:xfrm>
            <a:prstGeom prst="rect">
              <a:avLst/>
            </a:prstGeom>
          </p:spPr>
        </p:pic>
        <p:pic>
          <p:nvPicPr>
            <p:cNvPr id="30" name="Graphic 29" descr="Schoolhouse with solid fill">
              <a:extLst>
                <a:ext uri="{FF2B5EF4-FFF2-40B4-BE49-F238E27FC236}">
                  <a16:creationId xmlns:a16="http://schemas.microsoft.com/office/drawing/2014/main" id="{AA956765-55BE-F523-E7A4-5D76D0CF5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673987" y="3119743"/>
              <a:ext cx="640080" cy="486120"/>
            </a:xfrm>
            <a:prstGeom prst="rect">
              <a:avLst/>
            </a:prstGeom>
          </p:spPr>
        </p:pic>
        <p:pic>
          <p:nvPicPr>
            <p:cNvPr id="31" name="Graphic 30" descr="Schoolhouse with solid fill">
              <a:extLst>
                <a:ext uri="{FF2B5EF4-FFF2-40B4-BE49-F238E27FC236}">
                  <a16:creationId xmlns:a16="http://schemas.microsoft.com/office/drawing/2014/main" id="{B763290B-A552-B593-F7F4-48414E54F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35127" y="3122114"/>
              <a:ext cx="640080" cy="4861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3006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649" y="266317"/>
            <a:ext cx="6832385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0" dirty="0"/>
              <a:t>Expenditures</a:t>
            </a:r>
            <a:r>
              <a:rPr spc="-135" dirty="0"/>
              <a:t> </a:t>
            </a:r>
            <a:r>
              <a:rPr spc="-105" dirty="0"/>
              <a:t>by</a:t>
            </a:r>
            <a:r>
              <a:rPr spc="-90" dirty="0"/>
              <a:t> </a:t>
            </a:r>
            <a:r>
              <a:rPr spc="-10" dirty="0"/>
              <a:t>Function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0299" y="1058049"/>
            <a:ext cx="27051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i="1" spc="-21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(FY</a:t>
            </a:r>
            <a:r>
              <a:rPr sz="2800" b="1" i="1" spc="2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800" b="1" i="1" spc="-1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2023</a:t>
            </a:r>
            <a:r>
              <a:rPr sz="2800" b="1" i="1" spc="-22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800" b="1" i="1" spc="-13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Actuals)</a:t>
            </a:r>
            <a:endParaRPr sz="28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813885" y="1542454"/>
            <a:ext cx="2709545" cy="2709545"/>
            <a:chOff x="1813885" y="1542454"/>
            <a:chExt cx="2709545" cy="2709545"/>
          </a:xfrm>
        </p:grpSpPr>
        <p:sp>
          <p:nvSpPr>
            <p:cNvPr id="5" name="object 5"/>
            <p:cNvSpPr/>
            <p:nvPr/>
          </p:nvSpPr>
          <p:spPr>
            <a:xfrm>
              <a:off x="2581352" y="1551979"/>
              <a:ext cx="1932939" cy="2690495"/>
            </a:xfrm>
            <a:custGeom>
              <a:avLst/>
              <a:gdLst/>
              <a:ahLst/>
              <a:cxnLst/>
              <a:rect l="l" t="t" r="r" b="b"/>
              <a:pathLst>
                <a:path w="1932939" h="2690495">
                  <a:moveTo>
                    <a:pt x="587184" y="0"/>
                  </a:moveTo>
                  <a:lnTo>
                    <a:pt x="587184" y="672604"/>
                  </a:lnTo>
                  <a:lnTo>
                    <a:pt x="637890" y="674518"/>
                  </a:lnTo>
                  <a:lnTo>
                    <a:pt x="688165" y="680228"/>
                  </a:lnTo>
                  <a:lnTo>
                    <a:pt x="737801" y="689686"/>
                  </a:lnTo>
                  <a:lnTo>
                    <a:pt x="786587" y="702843"/>
                  </a:lnTo>
                  <a:lnTo>
                    <a:pt x="834313" y="719653"/>
                  </a:lnTo>
                  <a:lnTo>
                    <a:pt x="880770" y="740067"/>
                  </a:lnTo>
                  <a:lnTo>
                    <a:pt x="923250" y="762552"/>
                  </a:lnTo>
                  <a:lnTo>
                    <a:pt x="963468" y="787611"/>
                  </a:lnTo>
                  <a:lnTo>
                    <a:pt x="1001373" y="815090"/>
                  </a:lnTo>
                  <a:lnTo>
                    <a:pt x="1036911" y="844838"/>
                  </a:lnTo>
                  <a:lnTo>
                    <a:pt x="1070029" y="876702"/>
                  </a:lnTo>
                  <a:lnTo>
                    <a:pt x="1100675" y="910530"/>
                  </a:lnTo>
                  <a:lnTo>
                    <a:pt x="1128796" y="946171"/>
                  </a:lnTo>
                  <a:lnTo>
                    <a:pt x="1154339" y="983472"/>
                  </a:lnTo>
                  <a:lnTo>
                    <a:pt x="1177252" y="1022281"/>
                  </a:lnTo>
                  <a:lnTo>
                    <a:pt x="1197482" y="1062446"/>
                  </a:lnTo>
                  <a:lnTo>
                    <a:pt x="1214976" y="1103815"/>
                  </a:lnTo>
                  <a:lnTo>
                    <a:pt x="1229682" y="1146236"/>
                  </a:lnTo>
                  <a:lnTo>
                    <a:pt x="1241546" y="1189557"/>
                  </a:lnTo>
                  <a:lnTo>
                    <a:pt x="1250517" y="1233625"/>
                  </a:lnTo>
                  <a:lnTo>
                    <a:pt x="1256541" y="1278289"/>
                  </a:lnTo>
                  <a:lnTo>
                    <a:pt x="1259565" y="1323397"/>
                  </a:lnTo>
                  <a:lnTo>
                    <a:pt x="1259537" y="1368796"/>
                  </a:lnTo>
                  <a:lnTo>
                    <a:pt x="1256405" y="1414334"/>
                  </a:lnTo>
                  <a:lnTo>
                    <a:pt x="1250115" y="1459860"/>
                  </a:lnTo>
                  <a:lnTo>
                    <a:pt x="1240615" y="1505221"/>
                  </a:lnTo>
                  <a:lnTo>
                    <a:pt x="1227852" y="1550265"/>
                  </a:lnTo>
                  <a:lnTo>
                    <a:pt x="1211773" y="1594841"/>
                  </a:lnTo>
                  <a:lnTo>
                    <a:pt x="1192326" y="1638795"/>
                  </a:lnTo>
                  <a:lnTo>
                    <a:pt x="1169840" y="1681275"/>
                  </a:lnTo>
                  <a:lnTo>
                    <a:pt x="1144782" y="1721494"/>
                  </a:lnTo>
                  <a:lnTo>
                    <a:pt x="1117302" y="1759398"/>
                  </a:lnTo>
                  <a:lnTo>
                    <a:pt x="1087554" y="1794936"/>
                  </a:lnTo>
                  <a:lnTo>
                    <a:pt x="1055690" y="1828055"/>
                  </a:lnTo>
                  <a:lnTo>
                    <a:pt x="1021861" y="1858701"/>
                  </a:lnTo>
                  <a:lnTo>
                    <a:pt x="986219" y="1886823"/>
                  </a:lnTo>
                  <a:lnTo>
                    <a:pt x="948918" y="1912367"/>
                  </a:lnTo>
                  <a:lnTo>
                    <a:pt x="910108" y="1935281"/>
                  </a:lnTo>
                  <a:lnTo>
                    <a:pt x="869943" y="1955511"/>
                  </a:lnTo>
                  <a:lnTo>
                    <a:pt x="828573" y="1973006"/>
                  </a:lnTo>
                  <a:lnTo>
                    <a:pt x="786152" y="1987712"/>
                  </a:lnTo>
                  <a:lnTo>
                    <a:pt x="742831" y="1999576"/>
                  </a:lnTo>
                  <a:lnTo>
                    <a:pt x="698762" y="2008547"/>
                  </a:lnTo>
                  <a:lnTo>
                    <a:pt x="654098" y="2014571"/>
                  </a:lnTo>
                  <a:lnTo>
                    <a:pt x="608990" y="2017596"/>
                  </a:lnTo>
                  <a:lnTo>
                    <a:pt x="563592" y="2017568"/>
                  </a:lnTo>
                  <a:lnTo>
                    <a:pt x="518053" y="2014435"/>
                  </a:lnTo>
                  <a:lnTo>
                    <a:pt x="472528" y="2008145"/>
                  </a:lnTo>
                  <a:lnTo>
                    <a:pt x="427168" y="1998644"/>
                  </a:lnTo>
                  <a:lnTo>
                    <a:pt x="382125" y="1985880"/>
                  </a:lnTo>
                  <a:lnTo>
                    <a:pt x="337551" y="1969800"/>
                  </a:lnTo>
                  <a:lnTo>
                    <a:pt x="293598" y="1950351"/>
                  </a:lnTo>
                  <a:lnTo>
                    <a:pt x="0" y="2555494"/>
                  </a:lnTo>
                  <a:lnTo>
                    <a:pt x="46112" y="2576802"/>
                  </a:lnTo>
                  <a:lnTo>
                    <a:pt x="92913" y="2596321"/>
                  </a:lnTo>
                  <a:lnTo>
                    <a:pt x="140348" y="2614037"/>
                  </a:lnTo>
                  <a:lnTo>
                    <a:pt x="188365" y="2629940"/>
                  </a:lnTo>
                  <a:lnTo>
                    <a:pt x="236913" y="2644017"/>
                  </a:lnTo>
                  <a:lnTo>
                    <a:pt x="285938" y="2656255"/>
                  </a:lnTo>
                  <a:lnTo>
                    <a:pt x="335389" y="2666644"/>
                  </a:lnTo>
                  <a:lnTo>
                    <a:pt x="385212" y="2675171"/>
                  </a:lnTo>
                  <a:lnTo>
                    <a:pt x="435356" y="2681824"/>
                  </a:lnTo>
                  <a:lnTo>
                    <a:pt x="485767" y="2686590"/>
                  </a:lnTo>
                  <a:lnTo>
                    <a:pt x="536394" y="2689459"/>
                  </a:lnTo>
                  <a:lnTo>
                    <a:pt x="587184" y="2690418"/>
                  </a:lnTo>
                  <a:lnTo>
                    <a:pt x="635432" y="2689569"/>
                  </a:lnTo>
                  <a:lnTo>
                    <a:pt x="683253" y="2687041"/>
                  </a:lnTo>
                  <a:lnTo>
                    <a:pt x="730618" y="2682861"/>
                  </a:lnTo>
                  <a:lnTo>
                    <a:pt x="777499" y="2677060"/>
                  </a:lnTo>
                  <a:lnTo>
                    <a:pt x="823868" y="2669664"/>
                  </a:lnTo>
                  <a:lnTo>
                    <a:pt x="869695" y="2660703"/>
                  </a:lnTo>
                  <a:lnTo>
                    <a:pt x="914952" y="2650205"/>
                  </a:lnTo>
                  <a:lnTo>
                    <a:pt x="959612" y="2638198"/>
                  </a:lnTo>
                  <a:lnTo>
                    <a:pt x="1003645" y="2624711"/>
                  </a:lnTo>
                  <a:lnTo>
                    <a:pt x="1047023" y="2609772"/>
                  </a:lnTo>
                  <a:lnTo>
                    <a:pt x="1089717" y="2593411"/>
                  </a:lnTo>
                  <a:lnTo>
                    <a:pt x="1131700" y="2575654"/>
                  </a:lnTo>
                  <a:lnTo>
                    <a:pt x="1172943" y="2556531"/>
                  </a:lnTo>
                  <a:lnTo>
                    <a:pt x="1213416" y="2536070"/>
                  </a:lnTo>
                  <a:lnTo>
                    <a:pt x="1253093" y="2514300"/>
                  </a:lnTo>
                  <a:lnTo>
                    <a:pt x="1291944" y="2491249"/>
                  </a:lnTo>
                  <a:lnTo>
                    <a:pt x="1329940" y="2466946"/>
                  </a:lnTo>
                  <a:lnTo>
                    <a:pt x="1367054" y="2441418"/>
                  </a:lnTo>
                  <a:lnTo>
                    <a:pt x="1403258" y="2414695"/>
                  </a:lnTo>
                  <a:lnTo>
                    <a:pt x="1438521" y="2386804"/>
                  </a:lnTo>
                  <a:lnTo>
                    <a:pt x="1472817" y="2357775"/>
                  </a:lnTo>
                  <a:lnTo>
                    <a:pt x="1506116" y="2327636"/>
                  </a:lnTo>
                  <a:lnTo>
                    <a:pt x="1538390" y="2296415"/>
                  </a:lnTo>
                  <a:lnTo>
                    <a:pt x="1569611" y="2264141"/>
                  </a:lnTo>
                  <a:lnTo>
                    <a:pt x="1599750" y="2230842"/>
                  </a:lnTo>
                  <a:lnTo>
                    <a:pt x="1628779" y="2196546"/>
                  </a:lnTo>
                  <a:lnTo>
                    <a:pt x="1656670" y="2161282"/>
                  </a:lnTo>
                  <a:lnTo>
                    <a:pt x="1683393" y="2125079"/>
                  </a:lnTo>
                  <a:lnTo>
                    <a:pt x="1708921" y="2087965"/>
                  </a:lnTo>
                  <a:lnTo>
                    <a:pt x="1733224" y="2049969"/>
                  </a:lnTo>
                  <a:lnTo>
                    <a:pt x="1756275" y="2011118"/>
                  </a:lnTo>
                  <a:lnTo>
                    <a:pt x="1778046" y="1971441"/>
                  </a:lnTo>
                  <a:lnTo>
                    <a:pt x="1798506" y="1930968"/>
                  </a:lnTo>
                  <a:lnTo>
                    <a:pt x="1817629" y="1889725"/>
                  </a:lnTo>
                  <a:lnTo>
                    <a:pt x="1835386" y="1847742"/>
                  </a:lnTo>
                  <a:lnTo>
                    <a:pt x="1851748" y="1805048"/>
                  </a:lnTo>
                  <a:lnTo>
                    <a:pt x="1866686" y="1761670"/>
                  </a:lnTo>
                  <a:lnTo>
                    <a:pt x="1880173" y="1717637"/>
                  </a:lnTo>
                  <a:lnTo>
                    <a:pt x="1892180" y="1672977"/>
                  </a:lnTo>
                  <a:lnTo>
                    <a:pt x="1902678" y="1627720"/>
                  </a:lnTo>
                  <a:lnTo>
                    <a:pt x="1911639" y="1581892"/>
                  </a:lnTo>
                  <a:lnTo>
                    <a:pt x="1919035" y="1535524"/>
                  </a:lnTo>
                  <a:lnTo>
                    <a:pt x="1924836" y="1488643"/>
                  </a:lnTo>
                  <a:lnTo>
                    <a:pt x="1929016" y="1441278"/>
                  </a:lnTo>
                  <a:lnTo>
                    <a:pt x="1931544" y="1393457"/>
                  </a:lnTo>
                  <a:lnTo>
                    <a:pt x="1932393" y="1345209"/>
                  </a:lnTo>
                  <a:lnTo>
                    <a:pt x="1931544" y="1296961"/>
                  </a:lnTo>
                  <a:lnTo>
                    <a:pt x="1929016" y="1249140"/>
                  </a:lnTo>
                  <a:lnTo>
                    <a:pt x="1924836" y="1201775"/>
                  </a:lnTo>
                  <a:lnTo>
                    <a:pt x="1919035" y="1154894"/>
                  </a:lnTo>
                  <a:lnTo>
                    <a:pt x="1911639" y="1108525"/>
                  </a:lnTo>
                  <a:lnTo>
                    <a:pt x="1902678" y="1062698"/>
                  </a:lnTo>
                  <a:lnTo>
                    <a:pt x="1892180" y="1017441"/>
                  </a:lnTo>
                  <a:lnTo>
                    <a:pt x="1880173" y="972781"/>
                  </a:lnTo>
                  <a:lnTo>
                    <a:pt x="1866686" y="928748"/>
                  </a:lnTo>
                  <a:lnTo>
                    <a:pt x="1851748" y="885370"/>
                  </a:lnTo>
                  <a:lnTo>
                    <a:pt x="1835386" y="842675"/>
                  </a:lnTo>
                  <a:lnTo>
                    <a:pt x="1817629" y="800693"/>
                  </a:lnTo>
                  <a:lnTo>
                    <a:pt x="1798506" y="759450"/>
                  </a:lnTo>
                  <a:lnTo>
                    <a:pt x="1778046" y="718976"/>
                  </a:lnTo>
                  <a:lnTo>
                    <a:pt x="1756275" y="679300"/>
                  </a:lnTo>
                  <a:lnTo>
                    <a:pt x="1733224" y="640449"/>
                  </a:lnTo>
                  <a:lnTo>
                    <a:pt x="1708921" y="602452"/>
                  </a:lnTo>
                  <a:lnTo>
                    <a:pt x="1683393" y="565338"/>
                  </a:lnTo>
                  <a:lnTo>
                    <a:pt x="1656670" y="529135"/>
                  </a:lnTo>
                  <a:lnTo>
                    <a:pt x="1628779" y="493872"/>
                  </a:lnTo>
                  <a:lnTo>
                    <a:pt x="1599750" y="459576"/>
                  </a:lnTo>
                  <a:lnTo>
                    <a:pt x="1569611" y="426277"/>
                  </a:lnTo>
                  <a:lnTo>
                    <a:pt x="1538390" y="394003"/>
                  </a:lnTo>
                  <a:lnTo>
                    <a:pt x="1506116" y="362782"/>
                  </a:lnTo>
                  <a:lnTo>
                    <a:pt x="1472817" y="332642"/>
                  </a:lnTo>
                  <a:lnTo>
                    <a:pt x="1438521" y="303613"/>
                  </a:lnTo>
                  <a:lnTo>
                    <a:pt x="1403258" y="275723"/>
                  </a:lnTo>
                  <a:lnTo>
                    <a:pt x="1367054" y="249000"/>
                  </a:lnTo>
                  <a:lnTo>
                    <a:pt x="1329940" y="223472"/>
                  </a:lnTo>
                  <a:lnTo>
                    <a:pt x="1291944" y="199169"/>
                  </a:lnTo>
                  <a:lnTo>
                    <a:pt x="1253093" y="176118"/>
                  </a:lnTo>
                  <a:lnTo>
                    <a:pt x="1213416" y="154347"/>
                  </a:lnTo>
                  <a:lnTo>
                    <a:pt x="1172943" y="133887"/>
                  </a:lnTo>
                  <a:lnTo>
                    <a:pt x="1131700" y="114764"/>
                  </a:lnTo>
                  <a:lnTo>
                    <a:pt x="1089717" y="97007"/>
                  </a:lnTo>
                  <a:lnTo>
                    <a:pt x="1047023" y="80645"/>
                  </a:lnTo>
                  <a:lnTo>
                    <a:pt x="1003645" y="65707"/>
                  </a:lnTo>
                  <a:lnTo>
                    <a:pt x="959612" y="52220"/>
                  </a:lnTo>
                  <a:lnTo>
                    <a:pt x="914952" y="40213"/>
                  </a:lnTo>
                  <a:lnTo>
                    <a:pt x="869695" y="29715"/>
                  </a:lnTo>
                  <a:lnTo>
                    <a:pt x="823868" y="20754"/>
                  </a:lnTo>
                  <a:lnTo>
                    <a:pt x="777499" y="13358"/>
                  </a:lnTo>
                  <a:lnTo>
                    <a:pt x="730618" y="7556"/>
                  </a:lnTo>
                  <a:lnTo>
                    <a:pt x="683253" y="3377"/>
                  </a:lnTo>
                  <a:lnTo>
                    <a:pt x="635432" y="849"/>
                  </a:lnTo>
                  <a:lnTo>
                    <a:pt x="587184" y="0"/>
                  </a:lnTo>
                  <a:close/>
                </a:path>
              </a:pathLst>
            </a:custGeom>
            <a:solidFill>
              <a:srgbClr val="0136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81352" y="1551979"/>
              <a:ext cx="1932939" cy="2690495"/>
            </a:xfrm>
            <a:custGeom>
              <a:avLst/>
              <a:gdLst/>
              <a:ahLst/>
              <a:cxnLst/>
              <a:rect l="l" t="t" r="r" b="b"/>
              <a:pathLst>
                <a:path w="1932939" h="2690495">
                  <a:moveTo>
                    <a:pt x="587184" y="0"/>
                  </a:moveTo>
                  <a:lnTo>
                    <a:pt x="635432" y="849"/>
                  </a:lnTo>
                  <a:lnTo>
                    <a:pt x="683253" y="3377"/>
                  </a:lnTo>
                  <a:lnTo>
                    <a:pt x="730618" y="7556"/>
                  </a:lnTo>
                  <a:lnTo>
                    <a:pt x="777499" y="13358"/>
                  </a:lnTo>
                  <a:lnTo>
                    <a:pt x="823868" y="20754"/>
                  </a:lnTo>
                  <a:lnTo>
                    <a:pt x="869695" y="29715"/>
                  </a:lnTo>
                  <a:lnTo>
                    <a:pt x="914952" y="40213"/>
                  </a:lnTo>
                  <a:lnTo>
                    <a:pt x="959612" y="52220"/>
                  </a:lnTo>
                  <a:lnTo>
                    <a:pt x="1003645" y="65707"/>
                  </a:lnTo>
                  <a:lnTo>
                    <a:pt x="1047023" y="80645"/>
                  </a:lnTo>
                  <a:lnTo>
                    <a:pt x="1089717" y="97007"/>
                  </a:lnTo>
                  <a:lnTo>
                    <a:pt x="1131700" y="114764"/>
                  </a:lnTo>
                  <a:lnTo>
                    <a:pt x="1172943" y="133887"/>
                  </a:lnTo>
                  <a:lnTo>
                    <a:pt x="1213416" y="154347"/>
                  </a:lnTo>
                  <a:lnTo>
                    <a:pt x="1253093" y="176118"/>
                  </a:lnTo>
                  <a:lnTo>
                    <a:pt x="1291944" y="199169"/>
                  </a:lnTo>
                  <a:lnTo>
                    <a:pt x="1329940" y="223472"/>
                  </a:lnTo>
                  <a:lnTo>
                    <a:pt x="1367054" y="249000"/>
                  </a:lnTo>
                  <a:lnTo>
                    <a:pt x="1403258" y="275723"/>
                  </a:lnTo>
                  <a:lnTo>
                    <a:pt x="1438521" y="303613"/>
                  </a:lnTo>
                  <a:lnTo>
                    <a:pt x="1472817" y="332642"/>
                  </a:lnTo>
                  <a:lnTo>
                    <a:pt x="1506116" y="362782"/>
                  </a:lnTo>
                  <a:lnTo>
                    <a:pt x="1538390" y="394003"/>
                  </a:lnTo>
                  <a:lnTo>
                    <a:pt x="1569611" y="426277"/>
                  </a:lnTo>
                  <a:lnTo>
                    <a:pt x="1599750" y="459576"/>
                  </a:lnTo>
                  <a:lnTo>
                    <a:pt x="1628779" y="493872"/>
                  </a:lnTo>
                  <a:lnTo>
                    <a:pt x="1656670" y="529135"/>
                  </a:lnTo>
                  <a:lnTo>
                    <a:pt x="1683393" y="565338"/>
                  </a:lnTo>
                  <a:lnTo>
                    <a:pt x="1708921" y="602452"/>
                  </a:lnTo>
                  <a:lnTo>
                    <a:pt x="1733224" y="640449"/>
                  </a:lnTo>
                  <a:lnTo>
                    <a:pt x="1756275" y="679300"/>
                  </a:lnTo>
                  <a:lnTo>
                    <a:pt x="1778046" y="718976"/>
                  </a:lnTo>
                  <a:lnTo>
                    <a:pt x="1798506" y="759450"/>
                  </a:lnTo>
                  <a:lnTo>
                    <a:pt x="1817629" y="800693"/>
                  </a:lnTo>
                  <a:lnTo>
                    <a:pt x="1835386" y="842675"/>
                  </a:lnTo>
                  <a:lnTo>
                    <a:pt x="1851748" y="885370"/>
                  </a:lnTo>
                  <a:lnTo>
                    <a:pt x="1866686" y="928748"/>
                  </a:lnTo>
                  <a:lnTo>
                    <a:pt x="1880173" y="972781"/>
                  </a:lnTo>
                  <a:lnTo>
                    <a:pt x="1892180" y="1017441"/>
                  </a:lnTo>
                  <a:lnTo>
                    <a:pt x="1902678" y="1062698"/>
                  </a:lnTo>
                  <a:lnTo>
                    <a:pt x="1911639" y="1108525"/>
                  </a:lnTo>
                  <a:lnTo>
                    <a:pt x="1919035" y="1154894"/>
                  </a:lnTo>
                  <a:lnTo>
                    <a:pt x="1924836" y="1201775"/>
                  </a:lnTo>
                  <a:lnTo>
                    <a:pt x="1929016" y="1249140"/>
                  </a:lnTo>
                  <a:lnTo>
                    <a:pt x="1931544" y="1296961"/>
                  </a:lnTo>
                  <a:lnTo>
                    <a:pt x="1932393" y="1345209"/>
                  </a:lnTo>
                  <a:lnTo>
                    <a:pt x="1931544" y="1393457"/>
                  </a:lnTo>
                  <a:lnTo>
                    <a:pt x="1929016" y="1441278"/>
                  </a:lnTo>
                  <a:lnTo>
                    <a:pt x="1924836" y="1488643"/>
                  </a:lnTo>
                  <a:lnTo>
                    <a:pt x="1919035" y="1535524"/>
                  </a:lnTo>
                  <a:lnTo>
                    <a:pt x="1911639" y="1581892"/>
                  </a:lnTo>
                  <a:lnTo>
                    <a:pt x="1902678" y="1627720"/>
                  </a:lnTo>
                  <a:lnTo>
                    <a:pt x="1892180" y="1672977"/>
                  </a:lnTo>
                  <a:lnTo>
                    <a:pt x="1880173" y="1717637"/>
                  </a:lnTo>
                  <a:lnTo>
                    <a:pt x="1866686" y="1761670"/>
                  </a:lnTo>
                  <a:lnTo>
                    <a:pt x="1851748" y="1805048"/>
                  </a:lnTo>
                  <a:lnTo>
                    <a:pt x="1835386" y="1847742"/>
                  </a:lnTo>
                  <a:lnTo>
                    <a:pt x="1817629" y="1889725"/>
                  </a:lnTo>
                  <a:lnTo>
                    <a:pt x="1798506" y="1930968"/>
                  </a:lnTo>
                  <a:lnTo>
                    <a:pt x="1778046" y="1971441"/>
                  </a:lnTo>
                  <a:lnTo>
                    <a:pt x="1756275" y="2011118"/>
                  </a:lnTo>
                  <a:lnTo>
                    <a:pt x="1733224" y="2049969"/>
                  </a:lnTo>
                  <a:lnTo>
                    <a:pt x="1708921" y="2087965"/>
                  </a:lnTo>
                  <a:lnTo>
                    <a:pt x="1683393" y="2125079"/>
                  </a:lnTo>
                  <a:lnTo>
                    <a:pt x="1656670" y="2161282"/>
                  </a:lnTo>
                  <a:lnTo>
                    <a:pt x="1628779" y="2196546"/>
                  </a:lnTo>
                  <a:lnTo>
                    <a:pt x="1599750" y="2230842"/>
                  </a:lnTo>
                  <a:lnTo>
                    <a:pt x="1569611" y="2264141"/>
                  </a:lnTo>
                  <a:lnTo>
                    <a:pt x="1538390" y="2296415"/>
                  </a:lnTo>
                  <a:lnTo>
                    <a:pt x="1506116" y="2327636"/>
                  </a:lnTo>
                  <a:lnTo>
                    <a:pt x="1472817" y="2357775"/>
                  </a:lnTo>
                  <a:lnTo>
                    <a:pt x="1438521" y="2386804"/>
                  </a:lnTo>
                  <a:lnTo>
                    <a:pt x="1403258" y="2414695"/>
                  </a:lnTo>
                  <a:lnTo>
                    <a:pt x="1367054" y="2441418"/>
                  </a:lnTo>
                  <a:lnTo>
                    <a:pt x="1329940" y="2466946"/>
                  </a:lnTo>
                  <a:lnTo>
                    <a:pt x="1291944" y="2491249"/>
                  </a:lnTo>
                  <a:lnTo>
                    <a:pt x="1253093" y="2514300"/>
                  </a:lnTo>
                  <a:lnTo>
                    <a:pt x="1213416" y="2536070"/>
                  </a:lnTo>
                  <a:lnTo>
                    <a:pt x="1172943" y="2556531"/>
                  </a:lnTo>
                  <a:lnTo>
                    <a:pt x="1131700" y="2575654"/>
                  </a:lnTo>
                  <a:lnTo>
                    <a:pt x="1089717" y="2593411"/>
                  </a:lnTo>
                  <a:lnTo>
                    <a:pt x="1047023" y="2609772"/>
                  </a:lnTo>
                  <a:lnTo>
                    <a:pt x="1003645" y="2624711"/>
                  </a:lnTo>
                  <a:lnTo>
                    <a:pt x="959612" y="2638198"/>
                  </a:lnTo>
                  <a:lnTo>
                    <a:pt x="914952" y="2650205"/>
                  </a:lnTo>
                  <a:lnTo>
                    <a:pt x="869695" y="2660703"/>
                  </a:lnTo>
                  <a:lnTo>
                    <a:pt x="823868" y="2669664"/>
                  </a:lnTo>
                  <a:lnTo>
                    <a:pt x="777499" y="2677060"/>
                  </a:lnTo>
                  <a:lnTo>
                    <a:pt x="730618" y="2682861"/>
                  </a:lnTo>
                  <a:lnTo>
                    <a:pt x="683253" y="2687041"/>
                  </a:lnTo>
                  <a:lnTo>
                    <a:pt x="635432" y="2689569"/>
                  </a:lnTo>
                  <a:lnTo>
                    <a:pt x="587184" y="2690418"/>
                  </a:lnTo>
                  <a:lnTo>
                    <a:pt x="536394" y="2689459"/>
                  </a:lnTo>
                  <a:lnTo>
                    <a:pt x="485767" y="2686590"/>
                  </a:lnTo>
                  <a:lnTo>
                    <a:pt x="435356" y="2681824"/>
                  </a:lnTo>
                  <a:lnTo>
                    <a:pt x="385212" y="2675171"/>
                  </a:lnTo>
                  <a:lnTo>
                    <a:pt x="335389" y="2666644"/>
                  </a:lnTo>
                  <a:lnTo>
                    <a:pt x="285938" y="2656255"/>
                  </a:lnTo>
                  <a:lnTo>
                    <a:pt x="236913" y="2644017"/>
                  </a:lnTo>
                  <a:lnTo>
                    <a:pt x="188365" y="2629940"/>
                  </a:lnTo>
                  <a:lnTo>
                    <a:pt x="140348" y="2614037"/>
                  </a:lnTo>
                  <a:lnTo>
                    <a:pt x="92913" y="2596321"/>
                  </a:lnTo>
                  <a:lnTo>
                    <a:pt x="46112" y="2576802"/>
                  </a:lnTo>
                  <a:lnTo>
                    <a:pt x="0" y="2555494"/>
                  </a:lnTo>
                  <a:lnTo>
                    <a:pt x="293598" y="1950351"/>
                  </a:lnTo>
                  <a:lnTo>
                    <a:pt x="337551" y="1969800"/>
                  </a:lnTo>
                  <a:lnTo>
                    <a:pt x="382125" y="1985880"/>
                  </a:lnTo>
                  <a:lnTo>
                    <a:pt x="427168" y="1998644"/>
                  </a:lnTo>
                  <a:lnTo>
                    <a:pt x="472528" y="2008145"/>
                  </a:lnTo>
                  <a:lnTo>
                    <a:pt x="518053" y="2014435"/>
                  </a:lnTo>
                  <a:lnTo>
                    <a:pt x="563592" y="2017568"/>
                  </a:lnTo>
                  <a:lnTo>
                    <a:pt x="608990" y="2017596"/>
                  </a:lnTo>
                  <a:lnTo>
                    <a:pt x="654098" y="2014571"/>
                  </a:lnTo>
                  <a:lnTo>
                    <a:pt x="698762" y="2008547"/>
                  </a:lnTo>
                  <a:lnTo>
                    <a:pt x="742831" y="1999576"/>
                  </a:lnTo>
                  <a:lnTo>
                    <a:pt x="786152" y="1987712"/>
                  </a:lnTo>
                  <a:lnTo>
                    <a:pt x="828573" y="1973006"/>
                  </a:lnTo>
                  <a:lnTo>
                    <a:pt x="869943" y="1955511"/>
                  </a:lnTo>
                  <a:lnTo>
                    <a:pt x="910108" y="1935281"/>
                  </a:lnTo>
                  <a:lnTo>
                    <a:pt x="948918" y="1912367"/>
                  </a:lnTo>
                  <a:lnTo>
                    <a:pt x="986219" y="1886823"/>
                  </a:lnTo>
                  <a:lnTo>
                    <a:pt x="1021861" y="1858701"/>
                  </a:lnTo>
                  <a:lnTo>
                    <a:pt x="1055690" y="1828055"/>
                  </a:lnTo>
                  <a:lnTo>
                    <a:pt x="1087554" y="1794936"/>
                  </a:lnTo>
                  <a:lnTo>
                    <a:pt x="1117302" y="1759398"/>
                  </a:lnTo>
                  <a:lnTo>
                    <a:pt x="1144782" y="1721494"/>
                  </a:lnTo>
                  <a:lnTo>
                    <a:pt x="1169840" y="1681275"/>
                  </a:lnTo>
                  <a:lnTo>
                    <a:pt x="1192326" y="1638795"/>
                  </a:lnTo>
                  <a:lnTo>
                    <a:pt x="1211773" y="1594841"/>
                  </a:lnTo>
                  <a:lnTo>
                    <a:pt x="1227852" y="1550265"/>
                  </a:lnTo>
                  <a:lnTo>
                    <a:pt x="1240615" y="1505221"/>
                  </a:lnTo>
                  <a:lnTo>
                    <a:pt x="1250115" y="1459860"/>
                  </a:lnTo>
                  <a:lnTo>
                    <a:pt x="1256405" y="1414334"/>
                  </a:lnTo>
                  <a:lnTo>
                    <a:pt x="1259537" y="1368796"/>
                  </a:lnTo>
                  <a:lnTo>
                    <a:pt x="1259565" y="1323397"/>
                  </a:lnTo>
                  <a:lnTo>
                    <a:pt x="1256541" y="1278289"/>
                  </a:lnTo>
                  <a:lnTo>
                    <a:pt x="1250517" y="1233625"/>
                  </a:lnTo>
                  <a:lnTo>
                    <a:pt x="1241546" y="1189557"/>
                  </a:lnTo>
                  <a:lnTo>
                    <a:pt x="1229682" y="1146236"/>
                  </a:lnTo>
                  <a:lnTo>
                    <a:pt x="1214976" y="1103815"/>
                  </a:lnTo>
                  <a:lnTo>
                    <a:pt x="1197482" y="1062446"/>
                  </a:lnTo>
                  <a:lnTo>
                    <a:pt x="1177252" y="1022281"/>
                  </a:lnTo>
                  <a:lnTo>
                    <a:pt x="1154339" y="983472"/>
                  </a:lnTo>
                  <a:lnTo>
                    <a:pt x="1128796" y="946171"/>
                  </a:lnTo>
                  <a:lnTo>
                    <a:pt x="1100675" y="910530"/>
                  </a:lnTo>
                  <a:lnTo>
                    <a:pt x="1070029" y="876702"/>
                  </a:lnTo>
                  <a:lnTo>
                    <a:pt x="1036911" y="844838"/>
                  </a:lnTo>
                  <a:lnTo>
                    <a:pt x="1001373" y="815090"/>
                  </a:lnTo>
                  <a:lnTo>
                    <a:pt x="963468" y="787611"/>
                  </a:lnTo>
                  <a:lnTo>
                    <a:pt x="923250" y="762552"/>
                  </a:lnTo>
                  <a:lnTo>
                    <a:pt x="880770" y="740067"/>
                  </a:lnTo>
                  <a:lnTo>
                    <a:pt x="834313" y="719653"/>
                  </a:lnTo>
                  <a:lnTo>
                    <a:pt x="786587" y="702843"/>
                  </a:lnTo>
                  <a:lnTo>
                    <a:pt x="737801" y="689686"/>
                  </a:lnTo>
                  <a:lnTo>
                    <a:pt x="688165" y="680228"/>
                  </a:lnTo>
                  <a:lnTo>
                    <a:pt x="637890" y="674518"/>
                  </a:lnTo>
                  <a:lnTo>
                    <a:pt x="587184" y="672604"/>
                  </a:lnTo>
                  <a:lnTo>
                    <a:pt x="587184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53049" y="3037794"/>
              <a:ext cx="1022350" cy="1069975"/>
            </a:xfrm>
            <a:custGeom>
              <a:avLst/>
              <a:gdLst/>
              <a:ahLst/>
              <a:cxnLst/>
              <a:rect l="l" t="t" r="r" b="b"/>
              <a:pathLst>
                <a:path w="1022350" h="1069975">
                  <a:moveTo>
                    <a:pt x="657745" y="0"/>
                  </a:moveTo>
                  <a:lnTo>
                    <a:pt x="0" y="140614"/>
                  </a:lnTo>
                  <a:lnTo>
                    <a:pt x="11268" y="188950"/>
                  </a:lnTo>
                  <a:lnTo>
                    <a:pt x="24254" y="236648"/>
                  </a:lnTo>
                  <a:lnTo>
                    <a:pt x="38928" y="283668"/>
                  </a:lnTo>
                  <a:lnTo>
                    <a:pt x="55260" y="329973"/>
                  </a:lnTo>
                  <a:lnTo>
                    <a:pt x="73220" y="375525"/>
                  </a:lnTo>
                  <a:lnTo>
                    <a:pt x="92778" y="420285"/>
                  </a:lnTo>
                  <a:lnTo>
                    <a:pt x="113904" y="464216"/>
                  </a:lnTo>
                  <a:lnTo>
                    <a:pt x="136569" y="507280"/>
                  </a:lnTo>
                  <a:lnTo>
                    <a:pt x="160742" y="549437"/>
                  </a:lnTo>
                  <a:lnTo>
                    <a:pt x="186394" y="590651"/>
                  </a:lnTo>
                  <a:lnTo>
                    <a:pt x="213494" y="630883"/>
                  </a:lnTo>
                  <a:lnTo>
                    <a:pt x="242014" y="670095"/>
                  </a:lnTo>
                  <a:lnTo>
                    <a:pt x="271923" y="708248"/>
                  </a:lnTo>
                  <a:lnTo>
                    <a:pt x="303191" y="745306"/>
                  </a:lnTo>
                  <a:lnTo>
                    <a:pt x="335788" y="781229"/>
                  </a:lnTo>
                  <a:lnTo>
                    <a:pt x="369685" y="815979"/>
                  </a:lnTo>
                  <a:lnTo>
                    <a:pt x="404852" y="849519"/>
                  </a:lnTo>
                  <a:lnTo>
                    <a:pt x="441258" y="881810"/>
                  </a:lnTo>
                  <a:lnTo>
                    <a:pt x="478874" y="912815"/>
                  </a:lnTo>
                  <a:lnTo>
                    <a:pt x="517670" y="942494"/>
                  </a:lnTo>
                  <a:lnTo>
                    <a:pt x="557617" y="970810"/>
                  </a:lnTo>
                  <a:lnTo>
                    <a:pt x="598683" y="997725"/>
                  </a:lnTo>
                  <a:lnTo>
                    <a:pt x="640840" y="1023201"/>
                  </a:lnTo>
                  <a:lnTo>
                    <a:pt x="684058" y="1047200"/>
                  </a:lnTo>
                  <a:lnTo>
                    <a:pt x="728306" y="1069682"/>
                  </a:lnTo>
                  <a:lnTo>
                    <a:pt x="1021892" y="464540"/>
                  </a:lnTo>
                  <a:lnTo>
                    <a:pt x="976382" y="440264"/>
                  </a:lnTo>
                  <a:lnTo>
                    <a:pt x="933180" y="412790"/>
                  </a:lnTo>
                  <a:lnTo>
                    <a:pt x="892419" y="382288"/>
                  </a:lnTo>
                  <a:lnTo>
                    <a:pt x="854236" y="348932"/>
                  </a:lnTo>
                  <a:lnTo>
                    <a:pt x="818765" y="312894"/>
                  </a:lnTo>
                  <a:lnTo>
                    <a:pt x="786141" y="274346"/>
                  </a:lnTo>
                  <a:lnTo>
                    <a:pt x="756499" y="233461"/>
                  </a:lnTo>
                  <a:lnTo>
                    <a:pt x="729974" y="190410"/>
                  </a:lnTo>
                  <a:lnTo>
                    <a:pt x="706701" y="145366"/>
                  </a:lnTo>
                  <a:lnTo>
                    <a:pt x="686815" y="98502"/>
                  </a:lnTo>
                  <a:lnTo>
                    <a:pt x="670452" y="49989"/>
                  </a:lnTo>
                  <a:lnTo>
                    <a:pt x="657745" y="0"/>
                  </a:lnTo>
                  <a:close/>
                </a:path>
              </a:pathLst>
            </a:custGeom>
            <a:solidFill>
              <a:srgbClr val="EB9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53049" y="3037794"/>
              <a:ext cx="1022350" cy="1069975"/>
            </a:xfrm>
            <a:custGeom>
              <a:avLst/>
              <a:gdLst/>
              <a:ahLst/>
              <a:cxnLst/>
              <a:rect l="l" t="t" r="r" b="b"/>
              <a:pathLst>
                <a:path w="1022350" h="1069975">
                  <a:moveTo>
                    <a:pt x="728306" y="1069682"/>
                  </a:moveTo>
                  <a:lnTo>
                    <a:pt x="684058" y="1047200"/>
                  </a:lnTo>
                  <a:lnTo>
                    <a:pt x="640840" y="1023201"/>
                  </a:lnTo>
                  <a:lnTo>
                    <a:pt x="598683" y="997725"/>
                  </a:lnTo>
                  <a:lnTo>
                    <a:pt x="557617" y="970810"/>
                  </a:lnTo>
                  <a:lnTo>
                    <a:pt x="517670" y="942494"/>
                  </a:lnTo>
                  <a:lnTo>
                    <a:pt x="478874" y="912815"/>
                  </a:lnTo>
                  <a:lnTo>
                    <a:pt x="441258" y="881810"/>
                  </a:lnTo>
                  <a:lnTo>
                    <a:pt x="404852" y="849519"/>
                  </a:lnTo>
                  <a:lnTo>
                    <a:pt x="369685" y="815979"/>
                  </a:lnTo>
                  <a:lnTo>
                    <a:pt x="335788" y="781229"/>
                  </a:lnTo>
                  <a:lnTo>
                    <a:pt x="303191" y="745306"/>
                  </a:lnTo>
                  <a:lnTo>
                    <a:pt x="271923" y="708248"/>
                  </a:lnTo>
                  <a:lnTo>
                    <a:pt x="242014" y="670095"/>
                  </a:lnTo>
                  <a:lnTo>
                    <a:pt x="213494" y="630883"/>
                  </a:lnTo>
                  <a:lnTo>
                    <a:pt x="186394" y="590651"/>
                  </a:lnTo>
                  <a:lnTo>
                    <a:pt x="160742" y="549437"/>
                  </a:lnTo>
                  <a:lnTo>
                    <a:pt x="136569" y="507280"/>
                  </a:lnTo>
                  <a:lnTo>
                    <a:pt x="113904" y="464216"/>
                  </a:lnTo>
                  <a:lnTo>
                    <a:pt x="92778" y="420285"/>
                  </a:lnTo>
                  <a:lnTo>
                    <a:pt x="73220" y="375525"/>
                  </a:lnTo>
                  <a:lnTo>
                    <a:pt x="55260" y="329973"/>
                  </a:lnTo>
                  <a:lnTo>
                    <a:pt x="38928" y="283668"/>
                  </a:lnTo>
                  <a:lnTo>
                    <a:pt x="24254" y="236648"/>
                  </a:lnTo>
                  <a:lnTo>
                    <a:pt x="11268" y="188950"/>
                  </a:lnTo>
                  <a:lnTo>
                    <a:pt x="0" y="140614"/>
                  </a:lnTo>
                  <a:lnTo>
                    <a:pt x="657745" y="0"/>
                  </a:lnTo>
                  <a:lnTo>
                    <a:pt x="670452" y="49989"/>
                  </a:lnTo>
                  <a:lnTo>
                    <a:pt x="686815" y="98502"/>
                  </a:lnTo>
                  <a:lnTo>
                    <a:pt x="706701" y="145366"/>
                  </a:lnTo>
                  <a:lnTo>
                    <a:pt x="729974" y="190410"/>
                  </a:lnTo>
                  <a:lnTo>
                    <a:pt x="756499" y="233461"/>
                  </a:lnTo>
                  <a:lnTo>
                    <a:pt x="786141" y="274346"/>
                  </a:lnTo>
                  <a:lnTo>
                    <a:pt x="818765" y="312894"/>
                  </a:lnTo>
                  <a:lnTo>
                    <a:pt x="854236" y="348932"/>
                  </a:lnTo>
                  <a:lnTo>
                    <a:pt x="892419" y="382288"/>
                  </a:lnTo>
                  <a:lnTo>
                    <a:pt x="933180" y="412790"/>
                  </a:lnTo>
                  <a:lnTo>
                    <a:pt x="976382" y="440264"/>
                  </a:lnTo>
                  <a:lnTo>
                    <a:pt x="1021892" y="464540"/>
                  </a:lnTo>
                  <a:lnTo>
                    <a:pt x="728306" y="1069682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33481" y="2979661"/>
              <a:ext cx="677545" cy="198755"/>
            </a:xfrm>
            <a:custGeom>
              <a:avLst/>
              <a:gdLst/>
              <a:ahLst/>
              <a:cxnLst/>
              <a:rect l="l" t="t" r="r" b="b"/>
              <a:pathLst>
                <a:path w="677544" h="198755">
                  <a:moveTo>
                    <a:pt x="667524" y="0"/>
                  </a:moveTo>
                  <a:lnTo>
                    <a:pt x="0" y="82473"/>
                  </a:lnTo>
                  <a:lnTo>
                    <a:pt x="3938" y="111697"/>
                  </a:lnTo>
                  <a:lnTo>
                    <a:pt x="8513" y="140822"/>
                  </a:lnTo>
                  <a:lnTo>
                    <a:pt x="13724" y="169840"/>
                  </a:lnTo>
                  <a:lnTo>
                    <a:pt x="19570" y="198742"/>
                  </a:lnTo>
                  <a:lnTo>
                    <a:pt x="677316" y="58140"/>
                  </a:lnTo>
                  <a:lnTo>
                    <a:pt x="674389" y="43689"/>
                  </a:lnTo>
                  <a:lnTo>
                    <a:pt x="671782" y="29179"/>
                  </a:lnTo>
                  <a:lnTo>
                    <a:pt x="669493" y="14615"/>
                  </a:lnTo>
                  <a:lnTo>
                    <a:pt x="667524" y="0"/>
                  </a:lnTo>
                  <a:close/>
                </a:path>
              </a:pathLst>
            </a:custGeom>
            <a:solidFill>
              <a:srgbClr val="9A36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33481" y="2979661"/>
              <a:ext cx="677545" cy="198755"/>
            </a:xfrm>
            <a:custGeom>
              <a:avLst/>
              <a:gdLst/>
              <a:ahLst/>
              <a:cxnLst/>
              <a:rect l="l" t="t" r="r" b="b"/>
              <a:pathLst>
                <a:path w="677544" h="198755">
                  <a:moveTo>
                    <a:pt x="19570" y="198742"/>
                  </a:moveTo>
                  <a:lnTo>
                    <a:pt x="13724" y="169840"/>
                  </a:lnTo>
                  <a:lnTo>
                    <a:pt x="8513" y="140822"/>
                  </a:lnTo>
                  <a:lnTo>
                    <a:pt x="3938" y="111697"/>
                  </a:lnTo>
                  <a:lnTo>
                    <a:pt x="0" y="82473"/>
                  </a:lnTo>
                  <a:lnTo>
                    <a:pt x="667524" y="0"/>
                  </a:lnTo>
                  <a:lnTo>
                    <a:pt x="669493" y="14615"/>
                  </a:lnTo>
                  <a:lnTo>
                    <a:pt x="671782" y="29179"/>
                  </a:lnTo>
                  <a:lnTo>
                    <a:pt x="674389" y="43689"/>
                  </a:lnTo>
                  <a:lnTo>
                    <a:pt x="677316" y="58140"/>
                  </a:lnTo>
                  <a:lnTo>
                    <a:pt x="19570" y="198742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23410" y="2517411"/>
              <a:ext cx="700405" cy="544830"/>
            </a:xfrm>
            <a:custGeom>
              <a:avLst/>
              <a:gdLst/>
              <a:ahLst/>
              <a:cxnLst/>
              <a:rect l="l" t="t" r="r" b="b"/>
              <a:pathLst>
                <a:path w="700405" h="544830">
                  <a:moveTo>
                    <a:pt x="54633" y="0"/>
                  </a:moveTo>
                  <a:lnTo>
                    <a:pt x="41373" y="48377"/>
                  </a:lnTo>
                  <a:lnTo>
                    <a:pt x="29941" y="97139"/>
                  </a:lnTo>
                  <a:lnTo>
                    <a:pt x="20343" y="146232"/>
                  </a:lnTo>
                  <a:lnTo>
                    <a:pt x="12582" y="195605"/>
                  </a:lnTo>
                  <a:lnTo>
                    <a:pt x="6663" y="245207"/>
                  </a:lnTo>
                  <a:lnTo>
                    <a:pt x="2590" y="294986"/>
                  </a:lnTo>
                  <a:lnTo>
                    <a:pt x="367" y="344890"/>
                  </a:lnTo>
                  <a:lnTo>
                    <a:pt x="0" y="394868"/>
                  </a:lnTo>
                  <a:lnTo>
                    <a:pt x="1491" y="444868"/>
                  </a:lnTo>
                  <a:lnTo>
                    <a:pt x="4846" y="494839"/>
                  </a:lnTo>
                  <a:lnTo>
                    <a:pt x="10069" y="544728"/>
                  </a:lnTo>
                  <a:lnTo>
                    <a:pt x="677594" y="462254"/>
                  </a:lnTo>
                  <a:lnTo>
                    <a:pt x="673087" y="407322"/>
                  </a:lnTo>
                  <a:lnTo>
                    <a:pt x="673084" y="352344"/>
                  </a:lnTo>
                  <a:lnTo>
                    <a:pt x="677564" y="297596"/>
                  </a:lnTo>
                  <a:lnTo>
                    <a:pt x="686504" y="243353"/>
                  </a:lnTo>
                  <a:lnTo>
                    <a:pt x="699882" y="189890"/>
                  </a:lnTo>
                  <a:lnTo>
                    <a:pt x="54633" y="0"/>
                  </a:lnTo>
                  <a:close/>
                </a:path>
              </a:pathLst>
            </a:custGeom>
            <a:solidFill>
              <a:srgbClr val="B0C5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23410" y="2517411"/>
              <a:ext cx="700405" cy="544830"/>
            </a:xfrm>
            <a:custGeom>
              <a:avLst/>
              <a:gdLst/>
              <a:ahLst/>
              <a:cxnLst/>
              <a:rect l="l" t="t" r="r" b="b"/>
              <a:pathLst>
                <a:path w="700405" h="544830">
                  <a:moveTo>
                    <a:pt x="10069" y="544728"/>
                  </a:moveTo>
                  <a:lnTo>
                    <a:pt x="4846" y="494839"/>
                  </a:lnTo>
                  <a:lnTo>
                    <a:pt x="1491" y="444868"/>
                  </a:lnTo>
                  <a:lnTo>
                    <a:pt x="0" y="394868"/>
                  </a:lnTo>
                  <a:lnTo>
                    <a:pt x="367" y="344890"/>
                  </a:lnTo>
                  <a:lnTo>
                    <a:pt x="2590" y="294986"/>
                  </a:lnTo>
                  <a:lnTo>
                    <a:pt x="6663" y="245207"/>
                  </a:lnTo>
                  <a:lnTo>
                    <a:pt x="12582" y="195605"/>
                  </a:lnTo>
                  <a:lnTo>
                    <a:pt x="20343" y="146232"/>
                  </a:lnTo>
                  <a:lnTo>
                    <a:pt x="29941" y="97139"/>
                  </a:lnTo>
                  <a:lnTo>
                    <a:pt x="41373" y="48377"/>
                  </a:lnTo>
                  <a:lnTo>
                    <a:pt x="54633" y="0"/>
                  </a:lnTo>
                  <a:lnTo>
                    <a:pt x="699882" y="189890"/>
                  </a:lnTo>
                  <a:lnTo>
                    <a:pt x="686504" y="243353"/>
                  </a:lnTo>
                  <a:lnTo>
                    <a:pt x="677564" y="297596"/>
                  </a:lnTo>
                  <a:lnTo>
                    <a:pt x="673084" y="352344"/>
                  </a:lnTo>
                  <a:lnTo>
                    <a:pt x="673087" y="407322"/>
                  </a:lnTo>
                  <a:lnTo>
                    <a:pt x="677594" y="462254"/>
                  </a:lnTo>
                  <a:lnTo>
                    <a:pt x="10069" y="544728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78049" y="2203725"/>
              <a:ext cx="714375" cy="504190"/>
            </a:xfrm>
            <a:custGeom>
              <a:avLst/>
              <a:gdLst/>
              <a:ahLst/>
              <a:cxnLst/>
              <a:rect l="l" t="t" r="r" b="b"/>
              <a:pathLst>
                <a:path w="714375" h="504189">
                  <a:moveTo>
                    <a:pt x="137795" y="0"/>
                  </a:moveTo>
                  <a:lnTo>
                    <a:pt x="113246" y="42542"/>
                  </a:lnTo>
                  <a:lnTo>
                    <a:pt x="90286" y="85916"/>
                  </a:lnTo>
                  <a:lnTo>
                    <a:pt x="68934" y="130078"/>
                  </a:lnTo>
                  <a:lnTo>
                    <a:pt x="49210" y="174981"/>
                  </a:lnTo>
                  <a:lnTo>
                    <a:pt x="31133" y="220580"/>
                  </a:lnTo>
                  <a:lnTo>
                    <a:pt x="14723" y="266832"/>
                  </a:lnTo>
                  <a:lnTo>
                    <a:pt x="0" y="313689"/>
                  </a:lnTo>
                  <a:lnTo>
                    <a:pt x="645248" y="503580"/>
                  </a:lnTo>
                  <a:lnTo>
                    <a:pt x="658682" y="462771"/>
                  </a:lnTo>
                  <a:lnTo>
                    <a:pt x="674677" y="422946"/>
                  </a:lnTo>
                  <a:lnTo>
                    <a:pt x="693183" y="384224"/>
                  </a:lnTo>
                  <a:lnTo>
                    <a:pt x="714146" y="346722"/>
                  </a:lnTo>
                  <a:lnTo>
                    <a:pt x="137795" y="0"/>
                  </a:lnTo>
                  <a:close/>
                </a:path>
              </a:pathLst>
            </a:custGeom>
            <a:solidFill>
              <a:srgbClr val="9FC0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878049" y="2203725"/>
              <a:ext cx="714375" cy="504190"/>
            </a:xfrm>
            <a:custGeom>
              <a:avLst/>
              <a:gdLst/>
              <a:ahLst/>
              <a:cxnLst/>
              <a:rect l="l" t="t" r="r" b="b"/>
              <a:pathLst>
                <a:path w="714375" h="504189">
                  <a:moveTo>
                    <a:pt x="0" y="313689"/>
                  </a:moveTo>
                  <a:lnTo>
                    <a:pt x="14723" y="266832"/>
                  </a:lnTo>
                  <a:lnTo>
                    <a:pt x="31133" y="220580"/>
                  </a:lnTo>
                  <a:lnTo>
                    <a:pt x="49210" y="174981"/>
                  </a:lnTo>
                  <a:lnTo>
                    <a:pt x="68934" y="130078"/>
                  </a:lnTo>
                  <a:lnTo>
                    <a:pt x="90286" y="85916"/>
                  </a:lnTo>
                  <a:lnTo>
                    <a:pt x="113246" y="42542"/>
                  </a:lnTo>
                  <a:lnTo>
                    <a:pt x="137795" y="0"/>
                  </a:lnTo>
                  <a:lnTo>
                    <a:pt x="714146" y="346722"/>
                  </a:lnTo>
                  <a:lnTo>
                    <a:pt x="693183" y="384224"/>
                  </a:lnTo>
                  <a:lnTo>
                    <a:pt x="674677" y="422946"/>
                  </a:lnTo>
                  <a:lnTo>
                    <a:pt x="658682" y="462771"/>
                  </a:lnTo>
                  <a:lnTo>
                    <a:pt x="645248" y="503580"/>
                  </a:lnTo>
                  <a:lnTo>
                    <a:pt x="0" y="313689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015848" y="1607063"/>
              <a:ext cx="962660" cy="943610"/>
            </a:xfrm>
            <a:custGeom>
              <a:avLst/>
              <a:gdLst/>
              <a:ahLst/>
              <a:cxnLst/>
              <a:rect l="l" t="t" r="r" b="b"/>
              <a:pathLst>
                <a:path w="962660" h="943610">
                  <a:moveTo>
                    <a:pt x="771690" y="0"/>
                  </a:moveTo>
                  <a:lnTo>
                    <a:pt x="723629" y="15175"/>
                  </a:lnTo>
                  <a:lnTo>
                    <a:pt x="676322" y="32083"/>
                  </a:lnTo>
                  <a:lnTo>
                    <a:pt x="629808" y="50691"/>
                  </a:lnTo>
                  <a:lnTo>
                    <a:pt x="584128" y="70968"/>
                  </a:lnTo>
                  <a:lnTo>
                    <a:pt x="539324" y="92883"/>
                  </a:lnTo>
                  <a:lnTo>
                    <a:pt x="495436" y="116403"/>
                  </a:lnTo>
                  <a:lnTo>
                    <a:pt x="452504" y="141499"/>
                  </a:lnTo>
                  <a:lnTo>
                    <a:pt x="410570" y="168137"/>
                  </a:lnTo>
                  <a:lnTo>
                    <a:pt x="369674" y="196286"/>
                  </a:lnTo>
                  <a:lnTo>
                    <a:pt x="329857" y="225915"/>
                  </a:lnTo>
                  <a:lnTo>
                    <a:pt x="291159" y="256992"/>
                  </a:lnTo>
                  <a:lnTo>
                    <a:pt x="253623" y="289487"/>
                  </a:lnTo>
                  <a:lnTo>
                    <a:pt x="217287" y="323366"/>
                  </a:lnTo>
                  <a:lnTo>
                    <a:pt x="182194" y="358599"/>
                  </a:lnTo>
                  <a:lnTo>
                    <a:pt x="148383" y="395154"/>
                  </a:lnTo>
                  <a:lnTo>
                    <a:pt x="115896" y="433000"/>
                  </a:lnTo>
                  <a:lnTo>
                    <a:pt x="84774" y="472105"/>
                  </a:lnTo>
                  <a:lnTo>
                    <a:pt x="55056" y="512437"/>
                  </a:lnTo>
                  <a:lnTo>
                    <a:pt x="26784" y="553965"/>
                  </a:lnTo>
                  <a:lnTo>
                    <a:pt x="0" y="596658"/>
                  </a:lnTo>
                  <a:lnTo>
                    <a:pt x="576338" y="943394"/>
                  </a:lnTo>
                  <a:lnTo>
                    <a:pt x="603868" y="901282"/>
                  </a:lnTo>
                  <a:lnTo>
                    <a:pt x="634289" y="861563"/>
                  </a:lnTo>
                  <a:lnTo>
                    <a:pt x="667438" y="824362"/>
                  </a:lnTo>
                  <a:lnTo>
                    <a:pt x="703153" y="789807"/>
                  </a:lnTo>
                  <a:lnTo>
                    <a:pt x="741270" y="758021"/>
                  </a:lnTo>
                  <a:lnTo>
                    <a:pt x="781626" y="729132"/>
                  </a:lnTo>
                  <a:lnTo>
                    <a:pt x="824060" y="703266"/>
                  </a:lnTo>
                  <a:lnTo>
                    <a:pt x="868407" y="680547"/>
                  </a:lnTo>
                  <a:lnTo>
                    <a:pt x="914504" y="661103"/>
                  </a:lnTo>
                  <a:lnTo>
                    <a:pt x="962190" y="645058"/>
                  </a:lnTo>
                  <a:lnTo>
                    <a:pt x="771690" y="0"/>
                  </a:lnTo>
                  <a:close/>
                </a:path>
              </a:pathLst>
            </a:custGeom>
            <a:solidFill>
              <a:srgbClr val="8E8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015848" y="1607063"/>
              <a:ext cx="962660" cy="943610"/>
            </a:xfrm>
            <a:custGeom>
              <a:avLst/>
              <a:gdLst/>
              <a:ahLst/>
              <a:cxnLst/>
              <a:rect l="l" t="t" r="r" b="b"/>
              <a:pathLst>
                <a:path w="962660" h="943610">
                  <a:moveTo>
                    <a:pt x="0" y="596658"/>
                  </a:moveTo>
                  <a:lnTo>
                    <a:pt x="26784" y="553965"/>
                  </a:lnTo>
                  <a:lnTo>
                    <a:pt x="55056" y="512437"/>
                  </a:lnTo>
                  <a:lnTo>
                    <a:pt x="84774" y="472105"/>
                  </a:lnTo>
                  <a:lnTo>
                    <a:pt x="115896" y="433000"/>
                  </a:lnTo>
                  <a:lnTo>
                    <a:pt x="148383" y="395154"/>
                  </a:lnTo>
                  <a:lnTo>
                    <a:pt x="182194" y="358599"/>
                  </a:lnTo>
                  <a:lnTo>
                    <a:pt x="217287" y="323366"/>
                  </a:lnTo>
                  <a:lnTo>
                    <a:pt x="253623" y="289487"/>
                  </a:lnTo>
                  <a:lnTo>
                    <a:pt x="291159" y="256992"/>
                  </a:lnTo>
                  <a:lnTo>
                    <a:pt x="329857" y="225915"/>
                  </a:lnTo>
                  <a:lnTo>
                    <a:pt x="369674" y="196286"/>
                  </a:lnTo>
                  <a:lnTo>
                    <a:pt x="410570" y="168137"/>
                  </a:lnTo>
                  <a:lnTo>
                    <a:pt x="452504" y="141499"/>
                  </a:lnTo>
                  <a:lnTo>
                    <a:pt x="495436" y="116403"/>
                  </a:lnTo>
                  <a:lnTo>
                    <a:pt x="539324" y="92883"/>
                  </a:lnTo>
                  <a:lnTo>
                    <a:pt x="584128" y="70968"/>
                  </a:lnTo>
                  <a:lnTo>
                    <a:pt x="629808" y="50691"/>
                  </a:lnTo>
                  <a:lnTo>
                    <a:pt x="676322" y="32083"/>
                  </a:lnTo>
                  <a:lnTo>
                    <a:pt x="723629" y="15175"/>
                  </a:lnTo>
                  <a:lnTo>
                    <a:pt x="771690" y="0"/>
                  </a:lnTo>
                  <a:lnTo>
                    <a:pt x="962190" y="645058"/>
                  </a:lnTo>
                  <a:lnTo>
                    <a:pt x="914504" y="661103"/>
                  </a:lnTo>
                  <a:lnTo>
                    <a:pt x="868407" y="680547"/>
                  </a:lnTo>
                  <a:lnTo>
                    <a:pt x="824060" y="703266"/>
                  </a:lnTo>
                  <a:lnTo>
                    <a:pt x="781626" y="729132"/>
                  </a:lnTo>
                  <a:lnTo>
                    <a:pt x="741270" y="758021"/>
                  </a:lnTo>
                  <a:lnTo>
                    <a:pt x="703153" y="789807"/>
                  </a:lnTo>
                  <a:lnTo>
                    <a:pt x="667438" y="824362"/>
                  </a:lnTo>
                  <a:lnTo>
                    <a:pt x="634289" y="861563"/>
                  </a:lnTo>
                  <a:lnTo>
                    <a:pt x="603868" y="901282"/>
                  </a:lnTo>
                  <a:lnTo>
                    <a:pt x="576338" y="943394"/>
                  </a:lnTo>
                  <a:lnTo>
                    <a:pt x="0" y="596658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787535" y="1551981"/>
              <a:ext cx="381000" cy="700405"/>
            </a:xfrm>
            <a:custGeom>
              <a:avLst/>
              <a:gdLst/>
              <a:ahLst/>
              <a:cxnLst/>
              <a:rect l="l" t="t" r="r" b="b"/>
              <a:pathLst>
                <a:path w="381000" h="700405">
                  <a:moveTo>
                    <a:pt x="381000" y="0"/>
                  </a:moveTo>
                  <a:lnTo>
                    <a:pt x="332670" y="868"/>
                  </a:lnTo>
                  <a:lnTo>
                    <a:pt x="284449" y="3468"/>
                  </a:lnTo>
                  <a:lnTo>
                    <a:pt x="236383" y="7793"/>
                  </a:lnTo>
                  <a:lnTo>
                    <a:pt x="188518" y="13838"/>
                  </a:lnTo>
                  <a:lnTo>
                    <a:pt x="140901" y="21595"/>
                  </a:lnTo>
                  <a:lnTo>
                    <a:pt x="93578" y="31059"/>
                  </a:lnTo>
                  <a:lnTo>
                    <a:pt x="46595" y="42222"/>
                  </a:lnTo>
                  <a:lnTo>
                    <a:pt x="0" y="55079"/>
                  </a:lnTo>
                  <a:lnTo>
                    <a:pt x="190500" y="700138"/>
                  </a:lnTo>
                  <a:lnTo>
                    <a:pt x="237289" y="688131"/>
                  </a:lnTo>
                  <a:lnTo>
                    <a:pt x="284759" y="679523"/>
                  </a:lnTo>
                  <a:lnTo>
                    <a:pt x="332724" y="674338"/>
                  </a:lnTo>
                  <a:lnTo>
                    <a:pt x="381000" y="672604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011F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787535" y="1551981"/>
              <a:ext cx="381000" cy="700405"/>
            </a:xfrm>
            <a:custGeom>
              <a:avLst/>
              <a:gdLst/>
              <a:ahLst/>
              <a:cxnLst/>
              <a:rect l="l" t="t" r="r" b="b"/>
              <a:pathLst>
                <a:path w="381000" h="700405">
                  <a:moveTo>
                    <a:pt x="0" y="55079"/>
                  </a:moveTo>
                  <a:lnTo>
                    <a:pt x="46595" y="42222"/>
                  </a:lnTo>
                  <a:lnTo>
                    <a:pt x="93578" y="31059"/>
                  </a:lnTo>
                  <a:lnTo>
                    <a:pt x="140901" y="21595"/>
                  </a:lnTo>
                  <a:lnTo>
                    <a:pt x="188518" y="13838"/>
                  </a:lnTo>
                  <a:lnTo>
                    <a:pt x="236383" y="7793"/>
                  </a:lnTo>
                  <a:lnTo>
                    <a:pt x="284449" y="3468"/>
                  </a:lnTo>
                  <a:lnTo>
                    <a:pt x="332670" y="868"/>
                  </a:lnTo>
                  <a:lnTo>
                    <a:pt x="381000" y="0"/>
                  </a:lnTo>
                  <a:lnTo>
                    <a:pt x="381000" y="672604"/>
                  </a:lnTo>
                  <a:lnTo>
                    <a:pt x="332724" y="674338"/>
                  </a:lnTo>
                  <a:lnTo>
                    <a:pt x="284759" y="679523"/>
                  </a:lnTo>
                  <a:lnTo>
                    <a:pt x="237289" y="688131"/>
                  </a:lnTo>
                  <a:lnTo>
                    <a:pt x="190500" y="700138"/>
                  </a:lnTo>
                  <a:lnTo>
                    <a:pt x="0" y="55079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969987" y="3011578"/>
            <a:ext cx="3638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282.8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230798" y="3408123"/>
            <a:ext cx="2876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71.5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18103" y="2379832"/>
            <a:ext cx="470534" cy="792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20.1</a:t>
            </a:r>
            <a:endParaRPr sz="1200">
              <a:latin typeface="Arial"/>
              <a:cs typeface="Arial"/>
            </a:endParaRPr>
          </a:p>
          <a:p>
            <a:pPr marL="113664">
              <a:lnSpc>
                <a:spcPct val="100000"/>
              </a:lnSpc>
              <a:spcBef>
                <a:spcPts val="1105"/>
              </a:spcBef>
            </a:pP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32.2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6.9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407695" y="1987402"/>
            <a:ext cx="2876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58.4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880440" y="1786996"/>
            <a:ext cx="2876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22.6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366038" y="1265936"/>
            <a:ext cx="2411730" cy="3092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50" spc="-85" dirty="0">
                <a:solidFill>
                  <a:srgbClr val="838383"/>
                </a:solidFill>
                <a:latin typeface="Arial"/>
                <a:cs typeface="Arial"/>
              </a:rPr>
              <a:t>General</a:t>
            </a:r>
            <a:r>
              <a:rPr sz="1850" spc="-40" dirty="0">
                <a:solidFill>
                  <a:srgbClr val="838383"/>
                </a:solidFill>
                <a:latin typeface="Arial"/>
                <a:cs typeface="Arial"/>
              </a:rPr>
              <a:t> </a:t>
            </a:r>
            <a:r>
              <a:rPr sz="1850" spc="-135" dirty="0">
                <a:solidFill>
                  <a:srgbClr val="838383"/>
                </a:solidFill>
                <a:latin typeface="Arial"/>
                <a:cs typeface="Arial"/>
              </a:rPr>
              <a:t>Fund,</a:t>
            </a:r>
            <a:r>
              <a:rPr sz="1850" spc="-15" dirty="0">
                <a:solidFill>
                  <a:srgbClr val="838383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838383"/>
                </a:solidFill>
                <a:latin typeface="Arial"/>
                <a:cs typeface="Arial"/>
              </a:rPr>
              <a:t>in</a:t>
            </a:r>
            <a:r>
              <a:rPr sz="1850" spc="-20" dirty="0">
                <a:solidFill>
                  <a:srgbClr val="838383"/>
                </a:solidFill>
                <a:latin typeface="Arial"/>
                <a:cs typeface="Arial"/>
              </a:rPr>
              <a:t> </a:t>
            </a:r>
            <a:r>
              <a:rPr sz="1850" spc="-35" dirty="0">
                <a:solidFill>
                  <a:srgbClr val="838383"/>
                </a:solidFill>
                <a:latin typeface="Arial"/>
                <a:cs typeface="Arial"/>
              </a:rPr>
              <a:t>Millions</a:t>
            </a:r>
            <a:endParaRPr sz="185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937884" y="2095880"/>
            <a:ext cx="100330" cy="98425"/>
            <a:chOff x="5937884" y="2095880"/>
            <a:chExt cx="100330" cy="98425"/>
          </a:xfrm>
        </p:grpSpPr>
        <p:sp>
          <p:nvSpPr>
            <p:cNvPr id="26" name="object 26"/>
            <p:cNvSpPr/>
            <p:nvPr/>
          </p:nvSpPr>
          <p:spPr>
            <a:xfrm>
              <a:off x="5947409" y="2105405"/>
              <a:ext cx="81280" cy="79375"/>
            </a:xfrm>
            <a:custGeom>
              <a:avLst/>
              <a:gdLst/>
              <a:ahLst/>
              <a:cxnLst/>
              <a:rect l="l" t="t" r="r" b="b"/>
              <a:pathLst>
                <a:path w="81279" h="79375">
                  <a:moveTo>
                    <a:pt x="80772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80772" y="79248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0136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947409" y="2105405"/>
              <a:ext cx="81280" cy="79375"/>
            </a:xfrm>
            <a:custGeom>
              <a:avLst/>
              <a:gdLst/>
              <a:ahLst/>
              <a:cxnLst/>
              <a:rect l="l" t="t" r="r" b="b"/>
              <a:pathLst>
                <a:path w="81279" h="79375">
                  <a:moveTo>
                    <a:pt x="0" y="0"/>
                  </a:moveTo>
                  <a:lnTo>
                    <a:pt x="80772" y="0"/>
                  </a:lnTo>
                  <a:lnTo>
                    <a:pt x="80772" y="79248"/>
                  </a:lnTo>
                  <a:lnTo>
                    <a:pt x="0" y="79248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6049693" y="1959359"/>
            <a:ext cx="2521585" cy="1781175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1200" spc="-30" dirty="0">
                <a:solidFill>
                  <a:srgbClr val="838383"/>
                </a:solidFill>
                <a:latin typeface="Arial"/>
                <a:cs typeface="Arial"/>
              </a:rPr>
              <a:t>Instruction,</a:t>
            </a:r>
            <a:r>
              <a:rPr sz="1200" spc="-15" dirty="0">
                <a:solidFill>
                  <a:srgbClr val="838383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838383"/>
                </a:solidFill>
                <a:latin typeface="Arial"/>
                <a:cs typeface="Arial"/>
              </a:rPr>
              <a:t>57%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200" spc="-35" dirty="0">
                <a:solidFill>
                  <a:srgbClr val="838383"/>
                </a:solidFill>
                <a:latin typeface="Arial"/>
                <a:cs typeface="Arial"/>
              </a:rPr>
              <a:t>Instructional</a:t>
            </a:r>
            <a:r>
              <a:rPr sz="1200" spc="25" dirty="0">
                <a:solidFill>
                  <a:srgbClr val="838383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838383"/>
                </a:solidFill>
                <a:latin typeface="Arial"/>
                <a:cs typeface="Arial"/>
              </a:rPr>
              <a:t>Support,</a:t>
            </a:r>
            <a:r>
              <a:rPr sz="1200" spc="10" dirty="0">
                <a:solidFill>
                  <a:srgbClr val="838383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838383"/>
                </a:solidFill>
                <a:latin typeface="Arial"/>
                <a:cs typeface="Arial"/>
              </a:rPr>
              <a:t>14%</a:t>
            </a:r>
            <a:endParaRPr sz="1200">
              <a:latin typeface="Arial"/>
              <a:cs typeface="Arial"/>
            </a:endParaRPr>
          </a:p>
          <a:p>
            <a:pPr marL="12700" marR="24765">
              <a:lnSpc>
                <a:spcPct val="137100"/>
              </a:lnSpc>
            </a:pPr>
            <a:r>
              <a:rPr sz="1200" spc="-65" dirty="0">
                <a:solidFill>
                  <a:srgbClr val="838383"/>
                </a:solidFill>
                <a:latin typeface="Arial"/>
                <a:cs typeface="Arial"/>
              </a:rPr>
              <a:t>General</a:t>
            </a:r>
            <a:r>
              <a:rPr sz="1200" spc="20" dirty="0">
                <a:solidFill>
                  <a:srgbClr val="83838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838383"/>
                </a:solidFill>
                <a:latin typeface="Arial"/>
                <a:cs typeface="Arial"/>
              </a:rPr>
              <a:t>&amp;</a:t>
            </a:r>
            <a:r>
              <a:rPr sz="1200" spc="20" dirty="0">
                <a:solidFill>
                  <a:srgbClr val="838383"/>
                </a:solidFill>
                <a:latin typeface="Arial"/>
                <a:cs typeface="Arial"/>
              </a:rPr>
              <a:t> </a:t>
            </a:r>
            <a:r>
              <a:rPr sz="1200" spc="-70" dirty="0">
                <a:solidFill>
                  <a:srgbClr val="838383"/>
                </a:solidFill>
                <a:latin typeface="Arial"/>
                <a:cs typeface="Arial"/>
              </a:rPr>
              <a:t>Executive</a:t>
            </a:r>
            <a:r>
              <a:rPr sz="1200" spc="15" dirty="0">
                <a:solidFill>
                  <a:srgbClr val="838383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838383"/>
                </a:solidFill>
                <a:latin typeface="Arial"/>
                <a:cs typeface="Arial"/>
              </a:rPr>
              <a:t>Administration,</a:t>
            </a:r>
            <a:r>
              <a:rPr sz="1200" spc="25" dirty="0">
                <a:solidFill>
                  <a:srgbClr val="838383"/>
                </a:solidFill>
                <a:latin typeface="Arial"/>
                <a:cs typeface="Arial"/>
              </a:rPr>
              <a:t> </a:t>
            </a:r>
            <a:r>
              <a:rPr sz="1200" spc="-125" dirty="0">
                <a:solidFill>
                  <a:srgbClr val="838383"/>
                </a:solidFill>
                <a:latin typeface="Arial"/>
                <a:cs typeface="Arial"/>
              </a:rPr>
              <a:t>1% </a:t>
            </a:r>
            <a:r>
              <a:rPr sz="1200" spc="-75" dirty="0">
                <a:solidFill>
                  <a:srgbClr val="838383"/>
                </a:solidFill>
                <a:latin typeface="Arial"/>
                <a:cs typeface="Arial"/>
              </a:rPr>
              <a:t>School</a:t>
            </a:r>
            <a:r>
              <a:rPr sz="1200" spc="25" dirty="0">
                <a:solidFill>
                  <a:srgbClr val="838383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838383"/>
                </a:solidFill>
                <a:latin typeface="Arial"/>
                <a:cs typeface="Arial"/>
              </a:rPr>
              <a:t>Administration,</a:t>
            </a:r>
            <a:r>
              <a:rPr sz="1200" spc="15" dirty="0">
                <a:solidFill>
                  <a:srgbClr val="838383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838383"/>
                </a:solidFill>
                <a:latin typeface="Arial"/>
                <a:cs typeface="Arial"/>
              </a:rPr>
              <a:t>7%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37100"/>
              </a:lnSpc>
            </a:pPr>
            <a:r>
              <a:rPr sz="1200" spc="-110" dirty="0">
                <a:solidFill>
                  <a:srgbClr val="838383"/>
                </a:solidFill>
                <a:latin typeface="Arial"/>
                <a:cs typeface="Arial"/>
              </a:rPr>
              <a:t>Business</a:t>
            </a:r>
            <a:r>
              <a:rPr sz="1200" spc="5" dirty="0">
                <a:solidFill>
                  <a:srgbClr val="83838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838383"/>
                </a:solidFill>
                <a:latin typeface="Arial"/>
                <a:cs typeface="Arial"/>
              </a:rPr>
              <a:t>&amp;</a:t>
            </a:r>
            <a:r>
              <a:rPr sz="1200" spc="5" dirty="0">
                <a:solidFill>
                  <a:srgbClr val="838383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838383"/>
                </a:solidFill>
                <a:latin typeface="Arial"/>
                <a:cs typeface="Arial"/>
              </a:rPr>
              <a:t>Central</a:t>
            </a:r>
            <a:r>
              <a:rPr sz="1200" spc="15" dirty="0">
                <a:solidFill>
                  <a:srgbClr val="838383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838383"/>
                </a:solidFill>
                <a:latin typeface="Arial"/>
                <a:cs typeface="Arial"/>
              </a:rPr>
              <a:t>Support</a:t>
            </a:r>
            <a:r>
              <a:rPr sz="1200" spc="5" dirty="0">
                <a:solidFill>
                  <a:srgbClr val="838383"/>
                </a:solidFill>
                <a:latin typeface="Arial"/>
                <a:cs typeface="Arial"/>
              </a:rPr>
              <a:t> </a:t>
            </a:r>
            <a:r>
              <a:rPr sz="1200" spc="-95" dirty="0">
                <a:solidFill>
                  <a:srgbClr val="838383"/>
                </a:solidFill>
                <a:latin typeface="Arial"/>
                <a:cs typeface="Arial"/>
              </a:rPr>
              <a:t>Services,</a:t>
            </a:r>
            <a:r>
              <a:rPr sz="1200" dirty="0">
                <a:solidFill>
                  <a:srgbClr val="838383"/>
                </a:solidFill>
                <a:latin typeface="Arial"/>
                <a:cs typeface="Arial"/>
              </a:rPr>
              <a:t> </a:t>
            </a:r>
            <a:r>
              <a:rPr sz="1200" spc="-100" dirty="0">
                <a:solidFill>
                  <a:srgbClr val="838383"/>
                </a:solidFill>
                <a:latin typeface="Arial"/>
                <a:cs typeface="Arial"/>
              </a:rPr>
              <a:t>4% </a:t>
            </a:r>
            <a:r>
              <a:rPr sz="1200" spc="-75" dirty="0">
                <a:solidFill>
                  <a:srgbClr val="838383"/>
                </a:solidFill>
                <a:latin typeface="Arial"/>
                <a:cs typeface="Arial"/>
              </a:rPr>
              <a:t>Plant</a:t>
            </a:r>
            <a:r>
              <a:rPr sz="1200" spc="-10" dirty="0">
                <a:solidFill>
                  <a:srgbClr val="838383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838383"/>
                </a:solidFill>
                <a:latin typeface="Arial"/>
                <a:cs typeface="Arial"/>
              </a:rPr>
              <a:t>Operations</a:t>
            </a:r>
            <a:r>
              <a:rPr sz="1200" spc="-40" dirty="0">
                <a:solidFill>
                  <a:srgbClr val="83838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838383"/>
                </a:solidFill>
                <a:latin typeface="Arial"/>
                <a:cs typeface="Arial"/>
              </a:rPr>
              <a:t>&amp;</a:t>
            </a:r>
            <a:r>
              <a:rPr sz="1200" spc="-25" dirty="0">
                <a:solidFill>
                  <a:srgbClr val="838383"/>
                </a:solidFill>
                <a:latin typeface="Arial"/>
                <a:cs typeface="Arial"/>
              </a:rPr>
              <a:t> </a:t>
            </a:r>
            <a:r>
              <a:rPr sz="1200" spc="-75" dirty="0">
                <a:solidFill>
                  <a:srgbClr val="838383"/>
                </a:solidFill>
                <a:latin typeface="Arial"/>
                <a:cs typeface="Arial"/>
              </a:rPr>
              <a:t>Maintenance,</a:t>
            </a:r>
            <a:r>
              <a:rPr sz="1200" spc="-5" dirty="0">
                <a:solidFill>
                  <a:srgbClr val="838383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838383"/>
                </a:solidFill>
                <a:latin typeface="Arial"/>
                <a:cs typeface="Arial"/>
              </a:rPr>
              <a:t>12% </a:t>
            </a:r>
            <a:r>
              <a:rPr sz="1200" dirty="0">
                <a:solidFill>
                  <a:srgbClr val="838383"/>
                </a:solidFill>
                <a:latin typeface="Arial"/>
                <a:cs typeface="Arial"/>
              </a:rPr>
              <a:t>Other</a:t>
            </a:r>
            <a:r>
              <a:rPr sz="1200" spc="15" dirty="0">
                <a:solidFill>
                  <a:srgbClr val="838383"/>
                </a:solidFill>
                <a:latin typeface="Arial"/>
                <a:cs typeface="Arial"/>
              </a:rPr>
              <a:t> </a:t>
            </a:r>
            <a:r>
              <a:rPr sz="1200" spc="-105" dirty="0">
                <a:solidFill>
                  <a:srgbClr val="838383"/>
                </a:solidFill>
                <a:latin typeface="Arial"/>
                <a:cs typeface="Arial"/>
              </a:rPr>
              <a:t>Uses,</a:t>
            </a:r>
            <a:r>
              <a:rPr sz="1200" spc="25" dirty="0">
                <a:solidFill>
                  <a:srgbClr val="838383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838383"/>
                </a:solidFill>
                <a:latin typeface="Arial"/>
                <a:cs typeface="Arial"/>
              </a:rPr>
              <a:t>5%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5937884" y="2345817"/>
            <a:ext cx="100330" cy="98425"/>
            <a:chOff x="5937884" y="2345817"/>
            <a:chExt cx="100330" cy="98425"/>
          </a:xfrm>
        </p:grpSpPr>
        <p:sp>
          <p:nvSpPr>
            <p:cNvPr id="30" name="object 30"/>
            <p:cNvSpPr/>
            <p:nvPr/>
          </p:nvSpPr>
          <p:spPr>
            <a:xfrm>
              <a:off x="5947409" y="2355342"/>
              <a:ext cx="81280" cy="79375"/>
            </a:xfrm>
            <a:custGeom>
              <a:avLst/>
              <a:gdLst/>
              <a:ahLst/>
              <a:cxnLst/>
              <a:rect l="l" t="t" r="r" b="b"/>
              <a:pathLst>
                <a:path w="81279" h="79375">
                  <a:moveTo>
                    <a:pt x="80772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80772" y="79248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EB9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947409" y="2355342"/>
              <a:ext cx="81280" cy="79375"/>
            </a:xfrm>
            <a:custGeom>
              <a:avLst/>
              <a:gdLst/>
              <a:ahLst/>
              <a:cxnLst/>
              <a:rect l="l" t="t" r="r" b="b"/>
              <a:pathLst>
                <a:path w="81279" h="79375">
                  <a:moveTo>
                    <a:pt x="0" y="0"/>
                  </a:moveTo>
                  <a:lnTo>
                    <a:pt x="80772" y="0"/>
                  </a:lnTo>
                  <a:lnTo>
                    <a:pt x="80772" y="79248"/>
                  </a:lnTo>
                  <a:lnTo>
                    <a:pt x="0" y="79248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5937884" y="2597276"/>
            <a:ext cx="100330" cy="98425"/>
            <a:chOff x="5937884" y="2597276"/>
            <a:chExt cx="100330" cy="98425"/>
          </a:xfrm>
        </p:grpSpPr>
        <p:sp>
          <p:nvSpPr>
            <p:cNvPr id="33" name="object 33"/>
            <p:cNvSpPr/>
            <p:nvPr/>
          </p:nvSpPr>
          <p:spPr>
            <a:xfrm>
              <a:off x="5947409" y="2606801"/>
              <a:ext cx="81280" cy="79375"/>
            </a:xfrm>
            <a:custGeom>
              <a:avLst/>
              <a:gdLst/>
              <a:ahLst/>
              <a:cxnLst/>
              <a:rect l="l" t="t" r="r" b="b"/>
              <a:pathLst>
                <a:path w="81279" h="79375">
                  <a:moveTo>
                    <a:pt x="80772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80772" y="79248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9A36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947409" y="2606801"/>
              <a:ext cx="81280" cy="79375"/>
            </a:xfrm>
            <a:custGeom>
              <a:avLst/>
              <a:gdLst/>
              <a:ahLst/>
              <a:cxnLst/>
              <a:rect l="l" t="t" r="r" b="b"/>
              <a:pathLst>
                <a:path w="81279" h="79375">
                  <a:moveTo>
                    <a:pt x="0" y="0"/>
                  </a:moveTo>
                  <a:lnTo>
                    <a:pt x="80772" y="0"/>
                  </a:lnTo>
                  <a:lnTo>
                    <a:pt x="80772" y="79248"/>
                  </a:lnTo>
                  <a:lnTo>
                    <a:pt x="0" y="79248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5937884" y="2848736"/>
            <a:ext cx="100330" cy="98425"/>
            <a:chOff x="5937884" y="2848736"/>
            <a:chExt cx="100330" cy="98425"/>
          </a:xfrm>
        </p:grpSpPr>
        <p:sp>
          <p:nvSpPr>
            <p:cNvPr id="36" name="object 36"/>
            <p:cNvSpPr/>
            <p:nvPr/>
          </p:nvSpPr>
          <p:spPr>
            <a:xfrm>
              <a:off x="5947409" y="2858261"/>
              <a:ext cx="81280" cy="79375"/>
            </a:xfrm>
            <a:custGeom>
              <a:avLst/>
              <a:gdLst/>
              <a:ahLst/>
              <a:cxnLst/>
              <a:rect l="l" t="t" r="r" b="b"/>
              <a:pathLst>
                <a:path w="81279" h="79375">
                  <a:moveTo>
                    <a:pt x="80772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80772" y="79248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B0C5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947409" y="2858261"/>
              <a:ext cx="81280" cy="79375"/>
            </a:xfrm>
            <a:custGeom>
              <a:avLst/>
              <a:gdLst/>
              <a:ahLst/>
              <a:cxnLst/>
              <a:rect l="l" t="t" r="r" b="b"/>
              <a:pathLst>
                <a:path w="81279" h="79375">
                  <a:moveTo>
                    <a:pt x="0" y="0"/>
                  </a:moveTo>
                  <a:lnTo>
                    <a:pt x="80772" y="0"/>
                  </a:lnTo>
                  <a:lnTo>
                    <a:pt x="80772" y="79248"/>
                  </a:lnTo>
                  <a:lnTo>
                    <a:pt x="0" y="79248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5937884" y="3098673"/>
            <a:ext cx="100330" cy="98425"/>
            <a:chOff x="5937884" y="3098673"/>
            <a:chExt cx="100330" cy="98425"/>
          </a:xfrm>
        </p:grpSpPr>
        <p:sp>
          <p:nvSpPr>
            <p:cNvPr id="39" name="object 39"/>
            <p:cNvSpPr/>
            <p:nvPr/>
          </p:nvSpPr>
          <p:spPr>
            <a:xfrm>
              <a:off x="5947409" y="3108198"/>
              <a:ext cx="81280" cy="79375"/>
            </a:xfrm>
            <a:custGeom>
              <a:avLst/>
              <a:gdLst/>
              <a:ahLst/>
              <a:cxnLst/>
              <a:rect l="l" t="t" r="r" b="b"/>
              <a:pathLst>
                <a:path w="81279" h="79375">
                  <a:moveTo>
                    <a:pt x="80772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80772" y="79248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9FC0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947409" y="3108198"/>
              <a:ext cx="81280" cy="79375"/>
            </a:xfrm>
            <a:custGeom>
              <a:avLst/>
              <a:gdLst/>
              <a:ahLst/>
              <a:cxnLst/>
              <a:rect l="l" t="t" r="r" b="b"/>
              <a:pathLst>
                <a:path w="81279" h="79375">
                  <a:moveTo>
                    <a:pt x="0" y="0"/>
                  </a:moveTo>
                  <a:lnTo>
                    <a:pt x="80772" y="0"/>
                  </a:lnTo>
                  <a:lnTo>
                    <a:pt x="80772" y="79248"/>
                  </a:lnTo>
                  <a:lnTo>
                    <a:pt x="0" y="79248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5937884" y="3350133"/>
            <a:ext cx="100330" cy="98425"/>
            <a:chOff x="5937884" y="3350133"/>
            <a:chExt cx="100330" cy="98425"/>
          </a:xfrm>
        </p:grpSpPr>
        <p:sp>
          <p:nvSpPr>
            <p:cNvPr id="42" name="object 42"/>
            <p:cNvSpPr/>
            <p:nvPr/>
          </p:nvSpPr>
          <p:spPr>
            <a:xfrm>
              <a:off x="5947409" y="3359658"/>
              <a:ext cx="81280" cy="79375"/>
            </a:xfrm>
            <a:custGeom>
              <a:avLst/>
              <a:gdLst/>
              <a:ahLst/>
              <a:cxnLst/>
              <a:rect l="l" t="t" r="r" b="b"/>
              <a:pathLst>
                <a:path w="81279" h="79375">
                  <a:moveTo>
                    <a:pt x="80772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80772" y="79248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8E8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947409" y="3359658"/>
              <a:ext cx="81280" cy="79375"/>
            </a:xfrm>
            <a:custGeom>
              <a:avLst/>
              <a:gdLst/>
              <a:ahLst/>
              <a:cxnLst/>
              <a:rect l="l" t="t" r="r" b="b"/>
              <a:pathLst>
                <a:path w="81279" h="79375">
                  <a:moveTo>
                    <a:pt x="0" y="0"/>
                  </a:moveTo>
                  <a:lnTo>
                    <a:pt x="80772" y="0"/>
                  </a:lnTo>
                  <a:lnTo>
                    <a:pt x="80772" y="79248"/>
                  </a:lnTo>
                  <a:lnTo>
                    <a:pt x="0" y="79248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5937884" y="3600069"/>
            <a:ext cx="100330" cy="98425"/>
            <a:chOff x="5937884" y="3600069"/>
            <a:chExt cx="100330" cy="98425"/>
          </a:xfrm>
        </p:grpSpPr>
        <p:sp>
          <p:nvSpPr>
            <p:cNvPr id="45" name="object 45"/>
            <p:cNvSpPr/>
            <p:nvPr/>
          </p:nvSpPr>
          <p:spPr>
            <a:xfrm>
              <a:off x="5947409" y="3609594"/>
              <a:ext cx="81280" cy="79375"/>
            </a:xfrm>
            <a:custGeom>
              <a:avLst/>
              <a:gdLst/>
              <a:ahLst/>
              <a:cxnLst/>
              <a:rect l="l" t="t" r="r" b="b"/>
              <a:pathLst>
                <a:path w="81279" h="79375">
                  <a:moveTo>
                    <a:pt x="80772" y="0"/>
                  </a:moveTo>
                  <a:lnTo>
                    <a:pt x="0" y="0"/>
                  </a:lnTo>
                  <a:lnTo>
                    <a:pt x="0" y="79247"/>
                  </a:lnTo>
                  <a:lnTo>
                    <a:pt x="80772" y="79247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011F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947409" y="3609594"/>
              <a:ext cx="81280" cy="79375"/>
            </a:xfrm>
            <a:custGeom>
              <a:avLst/>
              <a:gdLst/>
              <a:ahLst/>
              <a:cxnLst/>
              <a:rect l="l" t="t" r="r" b="b"/>
              <a:pathLst>
                <a:path w="81279" h="79375">
                  <a:moveTo>
                    <a:pt x="0" y="0"/>
                  </a:moveTo>
                  <a:lnTo>
                    <a:pt x="80772" y="0"/>
                  </a:lnTo>
                  <a:lnTo>
                    <a:pt x="80772" y="79247"/>
                  </a:lnTo>
                  <a:lnTo>
                    <a:pt x="0" y="79247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404040"/>
      </a:dk1>
      <a:lt1>
        <a:sysClr val="window" lastClr="FFFFFF"/>
      </a:lt1>
      <a:dk2>
        <a:srgbClr val="013668"/>
      </a:dk2>
      <a:lt2>
        <a:srgbClr val="A0C0E6"/>
      </a:lt2>
      <a:accent1>
        <a:srgbClr val="013668"/>
      </a:accent1>
      <a:accent2>
        <a:srgbClr val="EB9E00"/>
      </a:accent2>
      <a:accent3>
        <a:srgbClr val="9A3640"/>
      </a:accent3>
      <a:accent4>
        <a:srgbClr val="B1C55A"/>
      </a:accent4>
      <a:accent5>
        <a:srgbClr val="A0C0E6"/>
      </a:accent5>
      <a:accent6>
        <a:srgbClr val="8E8E8E"/>
      </a:accent6>
      <a:hlink>
        <a:srgbClr val="D5DFA9"/>
      </a:hlink>
      <a:folHlink>
        <a:srgbClr val="FECC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1e7df7e-8e02-4865-9cdc-f997bfe30a04">
      <UserInfo>
        <DisplayName>Lewis, Amanda</DisplayName>
        <AccountId>15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BD9DEB29619D48A1CF02A1CFB5A3E1" ma:contentTypeVersion="5" ma:contentTypeDescription="Create a new document." ma:contentTypeScope="" ma:versionID="800877c0c3e993bd3c65577fcc2186f4">
  <xsd:schema xmlns:xsd="http://www.w3.org/2001/XMLSchema" xmlns:xs="http://www.w3.org/2001/XMLSchema" xmlns:p="http://schemas.microsoft.com/office/2006/metadata/properties" xmlns:ns2="f4bcffa1-dc65-4102-a184-658d24a0c241" xmlns:ns3="91e7df7e-8e02-4865-9cdc-f997bfe30a04" targetNamespace="http://schemas.microsoft.com/office/2006/metadata/properties" ma:root="true" ma:fieldsID="66694b2b4eb6519f60b2e03344538df0" ns2:_="" ns3:_="">
    <xsd:import namespace="f4bcffa1-dc65-4102-a184-658d24a0c241"/>
    <xsd:import namespace="91e7df7e-8e02-4865-9cdc-f997bfe30a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bcffa1-dc65-4102-a184-658d24a0c2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7df7e-8e02-4865-9cdc-f997bfe30a0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1621E7-DA25-44AF-89EF-B821C397C4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2FE0BA-6CF5-48A2-ACF5-F76CAA229F94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2006/metadata/properties"/>
    <ds:schemaRef ds:uri="f4bcffa1-dc65-4102-a184-658d24a0c241"/>
    <ds:schemaRef ds:uri="http://schemas.microsoft.com/office/infopath/2007/PartnerControls"/>
    <ds:schemaRef ds:uri="http://www.w3.org/XML/1998/namespace"/>
    <ds:schemaRef ds:uri="http://purl.org/dc/elements/1.1/"/>
    <ds:schemaRef ds:uri="91e7df7e-8e02-4865-9cdc-f997bfe30a04"/>
  </ds:schemaRefs>
</ds:datastoreItem>
</file>

<file path=customXml/itemProps3.xml><?xml version="1.0" encoding="utf-8"?>
<ds:datastoreItem xmlns:ds="http://schemas.openxmlformats.org/officeDocument/2006/customXml" ds:itemID="{040C828E-190F-4C39-A8FE-8392F24F32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bcffa1-dc65-4102-a184-658d24a0c241"/>
    <ds:schemaRef ds:uri="91e7df7e-8e02-4865-9cdc-f997bfe30a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981</TotalTime>
  <Words>1787</Words>
  <Application>Microsoft Macintosh PowerPoint</Application>
  <PresentationFormat>On-screen Show (16:9)</PresentationFormat>
  <Paragraphs>306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Gill Sans</vt:lpstr>
      <vt:lpstr>Gill Sans MT</vt:lpstr>
      <vt:lpstr>Google Sans</vt:lpstr>
      <vt:lpstr>Tw Cen MT</vt:lpstr>
      <vt:lpstr>Office Theme</vt:lpstr>
      <vt:lpstr>School Finance Overview</vt:lpstr>
      <vt:lpstr>Where does the District get Revenue? </vt:lpstr>
      <vt:lpstr>How complicated is it?</vt:lpstr>
      <vt:lpstr>What are the Sources of General Fund Revenue? </vt:lpstr>
      <vt:lpstr>Why Focus on the General Fund?</vt:lpstr>
      <vt:lpstr>How is State Funding Determined?</vt:lpstr>
      <vt:lpstr>At what Rate has the Legislature Set Supplemental State Aid?</vt:lpstr>
      <vt:lpstr>What is the District’s Enrollment Trend?</vt:lpstr>
      <vt:lpstr>Expenditures by Function</vt:lpstr>
      <vt:lpstr>Costs of Doing Business (FY 2023 Actuals)</vt:lpstr>
      <vt:lpstr>Can a School District Spend its Money on Whatever it Needs / Wants?</vt:lpstr>
      <vt:lpstr>How complicated is it?</vt:lpstr>
      <vt:lpstr>Where do you fit in?</vt:lpstr>
      <vt:lpstr>Join US for Coffee Again</vt:lpstr>
      <vt:lpstr>Questions</vt:lpstr>
      <vt:lpstr>DMPS Preschool Funding</vt:lpstr>
      <vt:lpstr>What is Spending Authority?</vt:lpstr>
      <vt:lpstr>How much does each fund have in annual revenue?</vt:lpstr>
      <vt:lpstr>School Expenditures Defined</vt:lpstr>
      <vt:lpstr>How does DMPS account for its money?</vt:lpstr>
    </vt:vector>
  </TitlesOfParts>
  <Company>Des Moines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DMPS PowerPoint Presentation</dc:title>
  <dc:creator>Adam Rohwer</dc:creator>
  <cp:lastModifiedBy>Loving, Crystal - REE-ARS</cp:lastModifiedBy>
  <cp:revision>11</cp:revision>
  <cp:lastPrinted>2023-12-09T01:50:09Z</cp:lastPrinted>
  <dcterms:created xsi:type="dcterms:W3CDTF">2012-05-23T20:50:18Z</dcterms:created>
  <dcterms:modified xsi:type="dcterms:W3CDTF">2024-11-16T14:36:56Z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0x010100E9BD9DEB29619D48A1CF02A1CFB5A3E1</vt:lpwstr>
  </property>
  <property fmtid="{D5CDD505-2E9C-101B-9397-08002B2CF9AE}" pid="3" name="ca00ff538dd14fe59d5b53d1f22a9316">
    <vt:lpwstr>Private|113bf3cc-48ed-4109-a09f-2ae25dfcc188</vt:lpwstr>
  </property>
  <property fmtid="{D5CDD505-2E9C-101B-9397-08002B2CF9AE}" pid="4" name="OrganizationUnit">
    <vt:lpwstr>290;#Communications and Public Affairs|7bad6278-ca09-47df-aaba-bb214eedb801</vt:lpwstr>
  </property>
  <property fmtid="{D5CDD505-2E9C-101B-9397-08002B2CF9AE}" pid="5" name="TaxKeyword">
    <vt:lpwstr/>
  </property>
  <property fmtid="{D5CDD505-2E9C-101B-9397-08002B2CF9AE}" pid="6" name="Topic">
    <vt:lpwstr>220;#Communications|c8883288-28e0-469d-bd08-1100c33c9a00</vt:lpwstr>
  </property>
  <property fmtid="{D5CDD505-2E9C-101B-9397-08002B2CF9AE}" pid="7" name="ResourceType">
    <vt:lpwstr>8;#Form|88200087-273b-4239-820f-1d0c30912ed8</vt:lpwstr>
  </property>
  <property fmtid="{D5CDD505-2E9C-101B-9397-08002B2CF9AE}" pid="8" name="FiscalYear">
    <vt:lpwstr/>
  </property>
  <property fmtid="{D5CDD505-2E9C-101B-9397-08002B2CF9AE}" pid="9" name="Subtopic">
    <vt:lpwstr>414;#Presentation|a5c03bcc-2f51-4d96-a112-4e99b677cd1b</vt:lpwstr>
  </property>
  <property fmtid="{D5CDD505-2E9C-101B-9397-08002B2CF9AE}" pid="10" name="DataClassification">
    <vt:lpwstr>3;#Private|113bf3cc-48ed-4109-a09f-2ae25dfcc188</vt:lpwstr>
  </property>
  <property fmtid="{D5CDD505-2E9C-101B-9397-08002B2CF9AE}" pid="11" name="Document Type">
    <vt:lpwstr>818;#Template|be937e4d-b609-49c9-8e3f-88e8d7efda07</vt:lpwstr>
  </property>
  <property fmtid="{D5CDD505-2E9C-101B-9397-08002B2CF9AE}" pid="12" name="AppliesTo">
    <vt:lpwstr>224;#All Staff|36657c1c-e964-4ab6-a577-665ace83ff5b</vt:lpwstr>
  </property>
  <property fmtid="{D5CDD505-2E9C-101B-9397-08002B2CF9AE}" pid="13" name="_dlc_DocIdItemGuid">
    <vt:lpwstr>cccd1d12-ea16-45a9-833e-a8c7f7e363b1</vt:lpwstr>
  </property>
  <property fmtid="{D5CDD505-2E9C-101B-9397-08002B2CF9AE}" pid="14" name="MediaServiceImageTags">
    <vt:lpwstr/>
  </property>
</Properties>
</file>