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16"/>
  </p:notesMasterIdLst>
  <p:sldIdLst>
    <p:sldId id="552" r:id="rId6"/>
    <p:sldId id="597" r:id="rId7"/>
    <p:sldId id="596" r:id="rId8"/>
    <p:sldId id="527" r:id="rId9"/>
    <p:sldId id="598" r:id="rId10"/>
    <p:sldId id="490" r:id="rId11"/>
    <p:sldId id="603" r:id="rId12"/>
    <p:sldId id="599" r:id="rId13"/>
    <p:sldId id="600" r:id="rId14"/>
    <p:sldId id="602"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619942"/>
    <a:srgbClr val="F47643"/>
    <a:srgbClr val="99CD74"/>
    <a:srgbClr val="5CB4FF"/>
    <a:srgbClr val="71B2E2"/>
    <a:srgbClr val="F5A800"/>
    <a:srgbClr val="00FFFF"/>
    <a:srgbClr val="6CB4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CCEE35-5E3D-499E-AD9B-D7D0D9F1D5F7}" v="18" dt="2023-10-09T17:25:34.594"/>
    <p1510:client id="{62416359-FF9C-6EA6-92DA-86C1D7372949}" v="45" dt="2023-10-09T13:08:15.196"/>
    <p1510:client id="{805F66C3-A9BE-C9DC-1F5E-4AA62FB5288B}" v="37" dt="2023-10-09T12:59:12.687"/>
    <p1510:client id="{A3CCD6F9-6A5D-4DA5-BDCC-4A784888624E}" v="214" dt="2023-10-09T16:36:55.515"/>
    <p1510:client id="{B52DF42D-3574-4873-2ED8-3C8C5770D133}" v="31" dt="2023-10-10T17:32:36.476"/>
    <p1510:client id="{EF8AAC56-5D5A-94A1-6D15-E8AC94AF1BB3}" v="10" dt="2023-10-10T17:27:18.5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Schwarz" userId="8dafdd7e-c97a-45ba-b3ea-894a6715c1aa" providerId="ADAL" clId="{30CCEE35-5E3D-499E-AD9B-D7D0D9F1D5F7}"/>
    <pc:docChg chg="modSld">
      <pc:chgData name="Robert Schwarz" userId="8dafdd7e-c97a-45ba-b3ea-894a6715c1aa" providerId="ADAL" clId="{30CCEE35-5E3D-499E-AD9B-D7D0D9F1D5F7}" dt="2023-10-09T17:25:34.594" v="15" actId="1076"/>
      <pc:docMkLst>
        <pc:docMk/>
      </pc:docMkLst>
      <pc:sldChg chg="modSp mod">
        <pc:chgData name="Robert Schwarz" userId="8dafdd7e-c97a-45ba-b3ea-894a6715c1aa" providerId="ADAL" clId="{30CCEE35-5E3D-499E-AD9B-D7D0D9F1D5F7}" dt="2023-10-09T16:43:54.273" v="13" actId="1076"/>
        <pc:sldMkLst>
          <pc:docMk/>
          <pc:sldMk cId="833224729" sldId="527"/>
        </pc:sldMkLst>
        <pc:spChg chg="mod">
          <ac:chgData name="Robert Schwarz" userId="8dafdd7e-c97a-45ba-b3ea-894a6715c1aa" providerId="ADAL" clId="{30CCEE35-5E3D-499E-AD9B-D7D0D9F1D5F7}" dt="2023-10-09T16:43:44.504" v="10" actId="1076"/>
          <ac:spMkLst>
            <pc:docMk/>
            <pc:sldMk cId="833224729" sldId="527"/>
            <ac:spMk id="2" creationId="{D2F65399-689C-4718-AC73-E60037A64AD2}"/>
          </ac:spMkLst>
        </pc:spChg>
        <pc:spChg chg="mod">
          <ac:chgData name="Robert Schwarz" userId="8dafdd7e-c97a-45ba-b3ea-894a6715c1aa" providerId="ADAL" clId="{30CCEE35-5E3D-499E-AD9B-D7D0D9F1D5F7}" dt="2023-10-09T16:43:54.273" v="13" actId="1076"/>
          <ac:spMkLst>
            <pc:docMk/>
            <pc:sldMk cId="833224729" sldId="527"/>
            <ac:spMk id="3" creationId="{4E933C7F-8E10-4D7F-9ABB-2581DE5FEE99}"/>
          </ac:spMkLst>
        </pc:spChg>
        <pc:spChg chg="mod">
          <ac:chgData name="Robert Schwarz" userId="8dafdd7e-c97a-45ba-b3ea-894a6715c1aa" providerId="ADAL" clId="{30CCEE35-5E3D-499E-AD9B-D7D0D9F1D5F7}" dt="2023-10-09T16:43:47.011" v="12" actId="1076"/>
          <ac:spMkLst>
            <pc:docMk/>
            <pc:sldMk cId="833224729" sldId="527"/>
            <ac:spMk id="4" creationId="{70440501-59E4-47B5-AD5B-8109416B2BCF}"/>
          </ac:spMkLst>
        </pc:spChg>
      </pc:sldChg>
      <pc:sldChg chg="modSp mod">
        <pc:chgData name="Robert Schwarz" userId="8dafdd7e-c97a-45ba-b3ea-894a6715c1aa" providerId="ADAL" clId="{30CCEE35-5E3D-499E-AD9B-D7D0D9F1D5F7}" dt="2023-10-09T16:43:18.919" v="8" actId="1076"/>
        <pc:sldMkLst>
          <pc:docMk/>
          <pc:sldMk cId="1576516030" sldId="596"/>
        </pc:sldMkLst>
        <pc:spChg chg="mod">
          <ac:chgData name="Robert Schwarz" userId="8dafdd7e-c97a-45ba-b3ea-894a6715c1aa" providerId="ADAL" clId="{30CCEE35-5E3D-499E-AD9B-D7D0D9F1D5F7}" dt="2023-10-09T16:42:55.680" v="4" actId="1076"/>
          <ac:spMkLst>
            <pc:docMk/>
            <pc:sldMk cId="1576516030" sldId="596"/>
            <ac:spMk id="3" creationId="{8FB79844-1755-D7FF-FC3B-E991099D08FA}"/>
          </ac:spMkLst>
        </pc:spChg>
        <pc:spChg chg="mod">
          <ac:chgData name="Robert Schwarz" userId="8dafdd7e-c97a-45ba-b3ea-894a6715c1aa" providerId="ADAL" clId="{30CCEE35-5E3D-499E-AD9B-D7D0D9F1D5F7}" dt="2023-10-09T16:42:42.781" v="0" actId="1076"/>
          <ac:spMkLst>
            <pc:docMk/>
            <pc:sldMk cId="1576516030" sldId="596"/>
            <ac:spMk id="8" creationId="{C09BC626-F33F-9D68-334B-DC6BAB4249DF}"/>
          </ac:spMkLst>
        </pc:spChg>
        <pc:picChg chg="mod">
          <ac:chgData name="Robert Schwarz" userId="8dafdd7e-c97a-45ba-b3ea-894a6715c1aa" providerId="ADAL" clId="{30CCEE35-5E3D-499E-AD9B-D7D0D9F1D5F7}" dt="2023-10-09T16:43:18.919" v="8" actId="1076"/>
          <ac:picMkLst>
            <pc:docMk/>
            <pc:sldMk cId="1576516030" sldId="596"/>
            <ac:picMk id="4" creationId="{12F0959A-2A29-B27F-AD9D-E7DDEB30373E}"/>
          </ac:picMkLst>
        </pc:picChg>
        <pc:picChg chg="mod">
          <ac:chgData name="Robert Schwarz" userId="8dafdd7e-c97a-45ba-b3ea-894a6715c1aa" providerId="ADAL" clId="{30CCEE35-5E3D-499E-AD9B-D7D0D9F1D5F7}" dt="2023-10-09T16:43:00.246" v="6" actId="1076"/>
          <ac:picMkLst>
            <pc:docMk/>
            <pc:sldMk cId="1576516030" sldId="596"/>
            <ac:picMk id="14" creationId="{86CEA86C-0C19-4A27-687D-C1818AE49E3D}"/>
          </ac:picMkLst>
        </pc:picChg>
        <pc:picChg chg="mod">
          <ac:chgData name="Robert Schwarz" userId="8dafdd7e-c97a-45ba-b3ea-894a6715c1aa" providerId="ADAL" clId="{30CCEE35-5E3D-499E-AD9B-D7D0D9F1D5F7}" dt="2023-10-09T16:42:50.289" v="3" actId="1076"/>
          <ac:picMkLst>
            <pc:docMk/>
            <pc:sldMk cId="1576516030" sldId="596"/>
            <ac:picMk id="15" creationId="{BE3E253F-EE31-F59D-A3EE-80247976DF15}"/>
          </ac:picMkLst>
        </pc:picChg>
      </pc:sldChg>
      <pc:sldChg chg="modSp">
        <pc:chgData name="Robert Schwarz" userId="8dafdd7e-c97a-45ba-b3ea-894a6715c1aa" providerId="ADAL" clId="{30CCEE35-5E3D-499E-AD9B-D7D0D9F1D5F7}" dt="2023-10-09T17:25:34.594" v="15" actId="1076"/>
        <pc:sldMkLst>
          <pc:docMk/>
          <pc:sldMk cId="3422356167" sldId="597"/>
        </pc:sldMkLst>
        <pc:picChg chg="mod">
          <ac:chgData name="Robert Schwarz" userId="8dafdd7e-c97a-45ba-b3ea-894a6715c1aa" providerId="ADAL" clId="{30CCEE35-5E3D-499E-AD9B-D7D0D9F1D5F7}" dt="2023-10-09T17:25:34.594" v="15" actId="1076"/>
          <ac:picMkLst>
            <pc:docMk/>
            <pc:sldMk cId="3422356167" sldId="597"/>
            <ac:picMk id="1028" creationId="{DE4AC844-9C86-0C1C-A35A-FB591082103C}"/>
          </ac:picMkLst>
        </pc:picChg>
      </pc:sldChg>
    </pc:docChg>
  </pc:docChgLst>
  <pc:docChgLst>
    <pc:chgData name="Smith, Matthew" userId="S::matthew.smith@dmschools.org::f36304fa-71a8-4a8f-8e23-ab98e2798822" providerId="AD" clId="Web-{805F66C3-A9BE-C9DC-1F5E-4AA62FB5288B}"/>
    <pc:docChg chg="modSld">
      <pc:chgData name="Smith, Matthew" userId="S::matthew.smith@dmschools.org::f36304fa-71a8-4a8f-8e23-ab98e2798822" providerId="AD" clId="Web-{805F66C3-A9BE-C9DC-1F5E-4AA62FB5288B}" dt="2023-10-09T12:59:11.828" v="18" actId="20577"/>
      <pc:docMkLst>
        <pc:docMk/>
      </pc:docMkLst>
      <pc:sldChg chg="modSp">
        <pc:chgData name="Smith, Matthew" userId="S::matthew.smith@dmschools.org::f36304fa-71a8-4a8f-8e23-ab98e2798822" providerId="AD" clId="Web-{805F66C3-A9BE-C9DC-1F5E-4AA62FB5288B}" dt="2023-10-09T12:59:11.828" v="18" actId="20577"/>
        <pc:sldMkLst>
          <pc:docMk/>
          <pc:sldMk cId="3422356167" sldId="597"/>
        </pc:sldMkLst>
        <pc:spChg chg="mod">
          <ac:chgData name="Smith, Matthew" userId="S::matthew.smith@dmschools.org::f36304fa-71a8-4a8f-8e23-ab98e2798822" providerId="AD" clId="Web-{805F66C3-A9BE-C9DC-1F5E-4AA62FB5288B}" dt="2023-10-09T12:59:11.828" v="18" actId="20577"/>
          <ac:spMkLst>
            <pc:docMk/>
            <pc:sldMk cId="3422356167" sldId="597"/>
            <ac:spMk id="7" creationId="{26399774-BF5E-DAD5-9914-250B2333762C}"/>
          </ac:spMkLst>
        </pc:spChg>
      </pc:sldChg>
    </pc:docChg>
  </pc:docChgLst>
  <pc:docChgLst>
    <pc:chgData name="Smith, Matthew" userId="S::matthew.smith@dmschools.org::f36304fa-71a8-4a8f-8e23-ab98e2798822" providerId="AD" clId="Web-{B52DF42D-3574-4873-2ED8-3C8C5770D133}"/>
    <pc:docChg chg="modSld">
      <pc:chgData name="Smith, Matthew" userId="S::matthew.smith@dmschools.org::f36304fa-71a8-4a8f-8e23-ab98e2798822" providerId="AD" clId="Web-{B52DF42D-3574-4873-2ED8-3C8C5770D133}" dt="2023-10-10T17:32:36.476" v="16" actId="20577"/>
      <pc:docMkLst>
        <pc:docMk/>
      </pc:docMkLst>
      <pc:sldChg chg="modSp">
        <pc:chgData name="Smith, Matthew" userId="S::matthew.smith@dmschools.org::f36304fa-71a8-4a8f-8e23-ab98e2798822" providerId="AD" clId="Web-{B52DF42D-3574-4873-2ED8-3C8C5770D133}" dt="2023-10-10T17:32:36.476" v="16" actId="20577"/>
        <pc:sldMkLst>
          <pc:docMk/>
          <pc:sldMk cId="4129399801" sldId="552"/>
        </pc:sldMkLst>
        <pc:spChg chg="mod">
          <ac:chgData name="Smith, Matthew" userId="S::matthew.smith@dmschools.org::f36304fa-71a8-4a8f-8e23-ab98e2798822" providerId="AD" clId="Web-{B52DF42D-3574-4873-2ED8-3C8C5770D133}" dt="2023-10-10T17:32:36.476" v="16" actId="20577"/>
          <ac:spMkLst>
            <pc:docMk/>
            <pc:sldMk cId="4129399801" sldId="552"/>
            <ac:spMk id="12" creationId="{42C81D92-9B88-AB4E-C3E3-B967E50F2F0C}"/>
          </ac:spMkLst>
        </pc:spChg>
      </pc:sldChg>
      <pc:sldChg chg="addSp delSp modSp mod setBg">
        <pc:chgData name="Smith, Matthew" userId="S::matthew.smith@dmschools.org::f36304fa-71a8-4a8f-8e23-ab98e2798822" providerId="AD" clId="Web-{B52DF42D-3574-4873-2ED8-3C8C5770D133}" dt="2023-10-10T17:30:48.019" v="6" actId="14100"/>
        <pc:sldMkLst>
          <pc:docMk/>
          <pc:sldMk cId="3422356167" sldId="597"/>
        </pc:sldMkLst>
        <pc:spChg chg="mod">
          <ac:chgData name="Smith, Matthew" userId="S::matthew.smith@dmschools.org::f36304fa-71a8-4a8f-8e23-ab98e2798822" providerId="AD" clId="Web-{B52DF42D-3574-4873-2ED8-3C8C5770D133}" dt="2023-10-10T17:30:19.393" v="5"/>
          <ac:spMkLst>
            <pc:docMk/>
            <pc:sldMk cId="3422356167" sldId="597"/>
            <ac:spMk id="2" creationId="{3DABCAEB-AC54-08EB-17DF-D78BAEC37095}"/>
          </ac:spMkLst>
        </pc:spChg>
        <pc:spChg chg="mod">
          <ac:chgData name="Smith, Matthew" userId="S::matthew.smith@dmschools.org::f36304fa-71a8-4a8f-8e23-ab98e2798822" providerId="AD" clId="Web-{B52DF42D-3574-4873-2ED8-3C8C5770D133}" dt="2023-10-10T17:30:19.393" v="5"/>
          <ac:spMkLst>
            <pc:docMk/>
            <pc:sldMk cId="3422356167" sldId="597"/>
            <ac:spMk id="3" creationId="{71B67B33-6D45-ADA6-4778-081E6FC85BFF}"/>
          </ac:spMkLst>
        </pc:spChg>
        <pc:spChg chg="del mod">
          <ac:chgData name="Smith, Matthew" userId="S::matthew.smith@dmschools.org::f36304fa-71a8-4a8f-8e23-ab98e2798822" providerId="AD" clId="Web-{B52DF42D-3574-4873-2ED8-3C8C5770D133}" dt="2023-10-10T17:28:16.436" v="1"/>
          <ac:spMkLst>
            <pc:docMk/>
            <pc:sldMk cId="3422356167" sldId="597"/>
            <ac:spMk id="7" creationId="{26399774-BF5E-DAD5-9914-250B2333762C}"/>
          </ac:spMkLst>
        </pc:spChg>
        <pc:spChg chg="add del">
          <ac:chgData name="Smith, Matthew" userId="S::matthew.smith@dmschools.org::f36304fa-71a8-4a8f-8e23-ab98e2798822" providerId="AD" clId="Web-{B52DF42D-3574-4873-2ED8-3C8C5770D133}" dt="2023-10-10T17:30:19.393" v="5"/>
          <ac:spMkLst>
            <pc:docMk/>
            <pc:sldMk cId="3422356167" sldId="597"/>
            <ac:spMk id="10" creationId="{8F7AFB9A-7364-478C-B48B-8523CDD9AE8D}"/>
          </ac:spMkLst>
        </pc:spChg>
        <pc:spChg chg="add del">
          <ac:chgData name="Smith, Matthew" userId="S::matthew.smith@dmschools.org::f36304fa-71a8-4a8f-8e23-ab98e2798822" providerId="AD" clId="Web-{B52DF42D-3574-4873-2ED8-3C8C5770D133}" dt="2023-10-10T17:30:19.393" v="5"/>
          <ac:spMkLst>
            <pc:docMk/>
            <pc:sldMk cId="3422356167" sldId="597"/>
            <ac:spMk id="12" creationId="{36678033-86B6-40E6-BE90-78D8ED4E3A31}"/>
          </ac:spMkLst>
        </pc:spChg>
        <pc:spChg chg="add del">
          <ac:chgData name="Smith, Matthew" userId="S::matthew.smith@dmschools.org::f36304fa-71a8-4a8f-8e23-ab98e2798822" providerId="AD" clId="Web-{B52DF42D-3574-4873-2ED8-3C8C5770D133}" dt="2023-10-10T17:30:19.393" v="5"/>
          <ac:spMkLst>
            <pc:docMk/>
            <pc:sldMk cId="3422356167" sldId="597"/>
            <ac:spMk id="14" creationId="{D2542E1A-076E-4A34-BB67-2BF961754E0C}"/>
          </ac:spMkLst>
        </pc:spChg>
        <pc:spChg chg="add del">
          <ac:chgData name="Smith, Matthew" userId="S::matthew.smith@dmschools.org::f36304fa-71a8-4a8f-8e23-ab98e2798822" providerId="AD" clId="Web-{B52DF42D-3574-4873-2ED8-3C8C5770D133}" dt="2023-10-10T17:30:19.393" v="5"/>
          <ac:spMkLst>
            <pc:docMk/>
            <pc:sldMk cId="3422356167" sldId="597"/>
            <ac:spMk id="16" creationId="{75C56826-D4E5-42ED-8529-079651CB3005}"/>
          </ac:spMkLst>
        </pc:spChg>
        <pc:spChg chg="add del">
          <ac:chgData name="Smith, Matthew" userId="S::matthew.smith@dmschools.org::f36304fa-71a8-4a8f-8e23-ab98e2798822" providerId="AD" clId="Web-{B52DF42D-3574-4873-2ED8-3C8C5770D133}" dt="2023-10-10T17:30:19.393" v="5"/>
          <ac:spMkLst>
            <pc:docMk/>
            <pc:sldMk cId="3422356167" sldId="597"/>
            <ac:spMk id="18" creationId="{82095FCE-EF05-4443-B97A-85DEE3A5CA17}"/>
          </ac:spMkLst>
        </pc:spChg>
        <pc:picChg chg="mod">
          <ac:chgData name="Smith, Matthew" userId="S::matthew.smith@dmschools.org::f36304fa-71a8-4a8f-8e23-ab98e2798822" providerId="AD" clId="Web-{B52DF42D-3574-4873-2ED8-3C8C5770D133}" dt="2023-10-10T17:30:48.019" v="6" actId="14100"/>
          <ac:picMkLst>
            <pc:docMk/>
            <pc:sldMk cId="3422356167" sldId="597"/>
            <ac:picMk id="4" creationId="{143DD0C6-B49D-428C-7657-F7E5DDE72006}"/>
          </ac:picMkLst>
        </pc:picChg>
        <pc:picChg chg="add mod">
          <ac:chgData name="Smith, Matthew" userId="S::matthew.smith@dmschools.org::f36304fa-71a8-4a8f-8e23-ab98e2798822" providerId="AD" clId="Web-{B52DF42D-3574-4873-2ED8-3C8C5770D133}" dt="2023-10-10T17:30:19.393" v="5"/>
          <ac:picMkLst>
            <pc:docMk/>
            <pc:sldMk cId="3422356167" sldId="597"/>
            <ac:picMk id="5" creationId="{21A50575-60E3-7DDC-59A3-EF2DB81D60DD}"/>
          </ac:picMkLst>
        </pc:picChg>
      </pc:sldChg>
    </pc:docChg>
  </pc:docChgLst>
  <pc:docChgLst>
    <pc:chgData name="Robert Schwarz" userId="S::rob_rsp-associates.com#ext#@livedmpsk12ia.onmicrosoft.com::39af65c1-98a5-4c63-8c22-46a1dd0be531" providerId="AD" clId="Web-{A3CCD6F9-6A5D-4DA5-BDCC-4A784888624E}"/>
    <pc:docChg chg="modSld">
      <pc:chgData name="Robert Schwarz" userId="S::rob_rsp-associates.com#ext#@livedmpsk12ia.onmicrosoft.com::39af65c1-98a5-4c63-8c22-46a1dd0be531" providerId="AD" clId="Web-{A3CCD6F9-6A5D-4DA5-BDCC-4A784888624E}" dt="2023-10-09T16:36:30.749" v="152" actId="20577"/>
      <pc:docMkLst>
        <pc:docMk/>
      </pc:docMkLst>
      <pc:sldChg chg="modSp">
        <pc:chgData name="Robert Schwarz" userId="S::rob_rsp-associates.com#ext#@livedmpsk12ia.onmicrosoft.com::39af65c1-98a5-4c63-8c22-46a1dd0be531" providerId="AD" clId="Web-{A3CCD6F9-6A5D-4DA5-BDCC-4A784888624E}" dt="2023-10-09T16:36:30.749" v="152" actId="20577"/>
        <pc:sldMkLst>
          <pc:docMk/>
          <pc:sldMk cId="833224729" sldId="527"/>
        </pc:sldMkLst>
        <pc:spChg chg="mod">
          <ac:chgData name="Robert Schwarz" userId="S::rob_rsp-associates.com#ext#@livedmpsk12ia.onmicrosoft.com::39af65c1-98a5-4c63-8c22-46a1dd0be531" providerId="AD" clId="Web-{A3CCD6F9-6A5D-4DA5-BDCC-4A784888624E}" dt="2023-10-09T16:36:30.749" v="152" actId="20577"/>
          <ac:spMkLst>
            <pc:docMk/>
            <pc:sldMk cId="833224729" sldId="527"/>
            <ac:spMk id="4" creationId="{70440501-59E4-47B5-AD5B-8109416B2BCF}"/>
          </ac:spMkLst>
        </pc:spChg>
      </pc:sldChg>
      <pc:sldChg chg="addSp modSp">
        <pc:chgData name="Robert Schwarz" userId="S::rob_rsp-associates.com#ext#@livedmpsk12ia.onmicrosoft.com::39af65c1-98a5-4c63-8c22-46a1dd0be531" providerId="AD" clId="Web-{A3CCD6F9-6A5D-4DA5-BDCC-4A784888624E}" dt="2023-10-09T16:32:51.805" v="121" actId="1076"/>
        <pc:sldMkLst>
          <pc:docMk/>
          <pc:sldMk cId="1576516030" sldId="596"/>
        </pc:sldMkLst>
        <pc:spChg chg="add mod">
          <ac:chgData name="Robert Schwarz" userId="S::rob_rsp-associates.com#ext#@livedmpsk12ia.onmicrosoft.com::39af65c1-98a5-4c63-8c22-46a1dd0be531" providerId="AD" clId="Web-{A3CCD6F9-6A5D-4DA5-BDCC-4A784888624E}" dt="2023-10-09T16:30:46.568" v="115" actId="20577"/>
          <ac:spMkLst>
            <pc:docMk/>
            <pc:sldMk cId="1576516030" sldId="596"/>
            <ac:spMk id="3" creationId="{8FB79844-1755-D7FF-FC3B-E991099D08FA}"/>
          </ac:spMkLst>
        </pc:spChg>
        <pc:spChg chg="mod ord">
          <ac:chgData name="Robert Schwarz" userId="S::rob_rsp-associates.com#ext#@livedmpsk12ia.onmicrosoft.com::39af65c1-98a5-4c63-8c22-46a1dd0be531" providerId="AD" clId="Web-{A3CCD6F9-6A5D-4DA5-BDCC-4A784888624E}" dt="2023-10-09T16:30:25.145" v="112" actId="20577"/>
          <ac:spMkLst>
            <pc:docMk/>
            <pc:sldMk cId="1576516030" sldId="596"/>
            <ac:spMk id="8" creationId="{C09BC626-F33F-9D68-334B-DC6BAB4249DF}"/>
          </ac:spMkLst>
        </pc:spChg>
        <pc:spChg chg="mod">
          <ac:chgData name="Robert Schwarz" userId="S::rob_rsp-associates.com#ext#@livedmpsk12ia.onmicrosoft.com::39af65c1-98a5-4c63-8c22-46a1dd0be531" providerId="AD" clId="Web-{A3CCD6F9-6A5D-4DA5-BDCC-4A784888624E}" dt="2023-10-09T16:29:32.988" v="108" actId="20577"/>
          <ac:spMkLst>
            <pc:docMk/>
            <pc:sldMk cId="1576516030" sldId="596"/>
            <ac:spMk id="12" creationId="{E3726A68-18CA-5CA2-30A4-EBBBF86BEE05}"/>
          </ac:spMkLst>
        </pc:spChg>
        <pc:picChg chg="add mod">
          <ac:chgData name="Robert Schwarz" userId="S::rob_rsp-associates.com#ext#@livedmpsk12ia.onmicrosoft.com::39af65c1-98a5-4c63-8c22-46a1dd0be531" providerId="AD" clId="Web-{A3CCD6F9-6A5D-4DA5-BDCC-4A784888624E}" dt="2023-10-09T16:32:51.805" v="121" actId="1076"/>
          <ac:picMkLst>
            <pc:docMk/>
            <pc:sldMk cId="1576516030" sldId="596"/>
            <ac:picMk id="4" creationId="{12F0959A-2A29-B27F-AD9D-E7DDEB30373E}"/>
          </ac:picMkLst>
        </pc:picChg>
        <pc:picChg chg="mod ord">
          <ac:chgData name="Robert Schwarz" userId="S::rob_rsp-associates.com#ext#@livedmpsk12ia.onmicrosoft.com::39af65c1-98a5-4c63-8c22-46a1dd0be531" providerId="AD" clId="Web-{A3CCD6F9-6A5D-4DA5-BDCC-4A784888624E}" dt="2023-10-09T16:30:39.286" v="114" actId="1076"/>
          <ac:picMkLst>
            <pc:docMk/>
            <pc:sldMk cId="1576516030" sldId="596"/>
            <ac:picMk id="14" creationId="{86CEA86C-0C19-4A27-687D-C1818AE49E3D}"/>
          </ac:picMkLst>
        </pc:picChg>
        <pc:picChg chg="mod">
          <ac:chgData name="Robert Schwarz" userId="S::rob_rsp-associates.com#ext#@livedmpsk12ia.onmicrosoft.com::39af65c1-98a5-4c63-8c22-46a1dd0be531" providerId="AD" clId="Web-{A3CCD6F9-6A5D-4DA5-BDCC-4A784888624E}" dt="2023-10-09T16:27:50.516" v="82" actId="1076"/>
          <ac:picMkLst>
            <pc:docMk/>
            <pc:sldMk cId="1576516030" sldId="596"/>
            <ac:picMk id="15" creationId="{BE3E253F-EE31-F59D-A3EE-80247976DF15}"/>
          </ac:picMkLst>
        </pc:picChg>
      </pc:sldChg>
    </pc:docChg>
  </pc:docChgLst>
  <pc:docChgLst>
    <pc:chgData name="Smith, Matthew" userId="S::matthew.smith@dmschools.org::f36304fa-71a8-4a8f-8e23-ab98e2798822" providerId="AD" clId="Web-{62416359-FF9C-6EA6-92DA-86C1D7372949}"/>
    <pc:docChg chg="modSld">
      <pc:chgData name="Smith, Matthew" userId="S::matthew.smith@dmschools.org::f36304fa-71a8-4a8f-8e23-ab98e2798822" providerId="AD" clId="Web-{62416359-FF9C-6EA6-92DA-86C1D7372949}" dt="2023-10-09T13:08:12.664" v="20" actId="20577"/>
      <pc:docMkLst>
        <pc:docMk/>
      </pc:docMkLst>
      <pc:sldChg chg="modSp">
        <pc:chgData name="Smith, Matthew" userId="S::matthew.smith@dmschools.org::f36304fa-71a8-4a8f-8e23-ab98e2798822" providerId="AD" clId="Web-{62416359-FF9C-6EA6-92DA-86C1D7372949}" dt="2023-10-09T13:05:46.206" v="7" actId="20577"/>
        <pc:sldMkLst>
          <pc:docMk/>
          <pc:sldMk cId="3422356167" sldId="597"/>
        </pc:sldMkLst>
        <pc:spChg chg="mod">
          <ac:chgData name="Smith, Matthew" userId="S::matthew.smith@dmschools.org::f36304fa-71a8-4a8f-8e23-ab98e2798822" providerId="AD" clId="Web-{62416359-FF9C-6EA6-92DA-86C1D7372949}" dt="2023-10-09T13:05:46.206" v="7" actId="20577"/>
          <ac:spMkLst>
            <pc:docMk/>
            <pc:sldMk cId="3422356167" sldId="597"/>
            <ac:spMk id="7" creationId="{26399774-BF5E-DAD5-9914-250B2333762C}"/>
          </ac:spMkLst>
        </pc:spChg>
      </pc:sldChg>
      <pc:sldChg chg="modSp">
        <pc:chgData name="Smith, Matthew" userId="S::matthew.smith@dmschools.org::f36304fa-71a8-4a8f-8e23-ab98e2798822" providerId="AD" clId="Web-{62416359-FF9C-6EA6-92DA-86C1D7372949}" dt="2023-10-09T13:08:12.664" v="20" actId="20577"/>
        <pc:sldMkLst>
          <pc:docMk/>
          <pc:sldMk cId="1430693595" sldId="598"/>
        </pc:sldMkLst>
        <pc:spChg chg="mod">
          <ac:chgData name="Smith, Matthew" userId="S::matthew.smith@dmschools.org::f36304fa-71a8-4a8f-8e23-ab98e2798822" providerId="AD" clId="Web-{62416359-FF9C-6EA6-92DA-86C1D7372949}" dt="2023-10-09T13:08:12.664" v="20" actId="20577"/>
          <ac:spMkLst>
            <pc:docMk/>
            <pc:sldMk cId="1430693595" sldId="598"/>
            <ac:spMk id="23" creationId="{C5A6E70E-2B7E-AE6C-4D63-EEC716C54AA2}"/>
          </ac:spMkLst>
        </pc:spChg>
      </pc:sldChg>
    </pc:docChg>
  </pc:docChgLst>
  <pc:docChgLst>
    <pc:chgData name="Smith, Matthew" userId="S::matthew.smith@dmschools.org::f36304fa-71a8-4a8f-8e23-ab98e2798822" providerId="AD" clId="Web-{EF8AAC56-5D5A-94A1-6D15-E8AC94AF1BB3}"/>
    <pc:docChg chg="modSld">
      <pc:chgData name="Smith, Matthew" userId="S::matthew.smith@dmschools.org::f36304fa-71a8-4a8f-8e23-ab98e2798822" providerId="AD" clId="Web-{EF8AAC56-5D5A-94A1-6D15-E8AC94AF1BB3}" dt="2023-10-10T17:27:18.532" v="8" actId="1076"/>
      <pc:docMkLst>
        <pc:docMk/>
      </pc:docMkLst>
      <pc:sldChg chg="addSp delSp modSp">
        <pc:chgData name="Smith, Matthew" userId="S::matthew.smith@dmschools.org::f36304fa-71a8-4a8f-8e23-ab98e2798822" providerId="AD" clId="Web-{EF8AAC56-5D5A-94A1-6D15-E8AC94AF1BB3}" dt="2023-10-10T17:27:18.532" v="8" actId="1076"/>
        <pc:sldMkLst>
          <pc:docMk/>
          <pc:sldMk cId="3422356167" sldId="597"/>
        </pc:sldMkLst>
        <pc:picChg chg="add mod">
          <ac:chgData name="Smith, Matthew" userId="S::matthew.smith@dmschools.org::f36304fa-71a8-4a8f-8e23-ab98e2798822" providerId="AD" clId="Web-{EF8AAC56-5D5A-94A1-6D15-E8AC94AF1BB3}" dt="2023-10-10T17:27:18.532" v="8" actId="1076"/>
          <ac:picMkLst>
            <pc:docMk/>
            <pc:sldMk cId="3422356167" sldId="597"/>
            <ac:picMk id="4" creationId="{143DD0C6-B49D-428C-7657-F7E5DDE72006}"/>
          </ac:picMkLst>
        </pc:picChg>
        <pc:picChg chg="del">
          <ac:chgData name="Smith, Matthew" userId="S::matthew.smith@dmschools.org::f36304fa-71a8-4a8f-8e23-ab98e2798822" providerId="AD" clId="Web-{EF8AAC56-5D5A-94A1-6D15-E8AC94AF1BB3}" dt="2023-10-10T17:26:44.233" v="0"/>
          <ac:picMkLst>
            <pc:docMk/>
            <pc:sldMk cId="3422356167" sldId="597"/>
            <ac:picMk id="1028" creationId="{DE4AC844-9C86-0C1C-A35A-FB591082103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8000003C_510B71A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8000003C_510B71A1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accent3">
                    <a:lumMod val="60000"/>
                    <a:lumOff val="40000"/>
                  </a:schemeClr>
                </a:solidFill>
                <a:latin typeface="+mj-lt"/>
                <a:ea typeface="+mn-ea"/>
                <a:cs typeface="Times New Roman" panose="02020603050405020304" pitchFamily="18" charset="0"/>
              </a:defRPr>
            </a:pPr>
            <a:r>
              <a:rPr lang="en-US" sz="2800" b="1">
                <a:solidFill>
                  <a:schemeClr val="accent3">
                    <a:lumMod val="60000"/>
                    <a:lumOff val="40000"/>
                  </a:schemeClr>
                </a:solidFill>
                <a:latin typeface="+mj-lt"/>
                <a:cs typeface="Times New Roman" panose="02020603050405020304" pitchFamily="18" charset="0"/>
              </a:rPr>
              <a:t>In</a:t>
            </a:r>
            <a:r>
              <a:rPr lang="en-US" sz="2800" b="1" baseline="0">
                <a:solidFill>
                  <a:schemeClr val="accent3">
                    <a:lumMod val="60000"/>
                    <a:lumOff val="40000"/>
                  </a:schemeClr>
                </a:solidFill>
                <a:latin typeface="+mj-lt"/>
                <a:cs typeface="Times New Roman" panose="02020603050405020304" pitchFamily="18" charset="0"/>
              </a:rPr>
              <a:t> – </a:t>
            </a:r>
            <a:r>
              <a:rPr lang="en-US" sz="2800" b="1">
                <a:solidFill>
                  <a:schemeClr val="accent3">
                    <a:lumMod val="60000"/>
                    <a:lumOff val="40000"/>
                  </a:schemeClr>
                </a:solidFill>
                <a:latin typeface="+mj-lt"/>
                <a:cs typeface="Times New Roman" panose="02020603050405020304" pitchFamily="18" charset="0"/>
              </a:rPr>
              <a:t>Migration </a:t>
            </a:r>
          </a:p>
        </c:rich>
      </c:tx>
      <c:layout>
        <c:manualLayout>
          <c:xMode val="edge"/>
          <c:yMode val="edge"/>
          <c:x val="0.3648471417487909"/>
          <c:y val="9.119650223111057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accent3">
                  <a:lumMod val="60000"/>
                  <a:lumOff val="40000"/>
                </a:schemeClr>
              </a:solidFill>
              <a:latin typeface="+mj-lt"/>
              <a:ea typeface="+mn-ea"/>
              <a:cs typeface="Times New Roman" panose="02020603050405020304" pitchFamily="18" charset="0"/>
            </a:defRPr>
          </a:pPr>
          <a:endParaRPr lang="en-US"/>
        </a:p>
      </c:txPr>
    </c:title>
    <c:autoTitleDeleted val="0"/>
    <c:plotArea>
      <c:layout>
        <c:manualLayout>
          <c:layoutTarget val="inner"/>
          <c:xMode val="edge"/>
          <c:yMode val="edge"/>
          <c:x val="0.29646350220373396"/>
          <c:y val="0.19236218378805636"/>
          <c:w val="0.66397287013651585"/>
          <c:h val="0.68381650783863168"/>
        </c:manualLayout>
      </c:layout>
      <c:barChart>
        <c:barDir val="bar"/>
        <c:grouping val="clustered"/>
        <c:varyColors val="0"/>
        <c:ser>
          <c:idx val="0"/>
          <c:order val="0"/>
          <c:tx>
            <c:strRef>
              <c:f>Sheet1!$B$1</c:f>
              <c:strCache>
                <c:ptCount val="1"/>
                <c:pt idx="0">
                  <c:v>Students entering the district</c:v>
                </c:pt>
              </c:strCache>
            </c:strRef>
          </c:tx>
          <c:spPr>
            <a:solidFill>
              <a:schemeClr val="accent3">
                <a:lumMod val="60000"/>
                <a:lumOff val="4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21/22 HS</c:v>
                </c:pt>
                <c:pt idx="1">
                  <c:v>20/21 MS</c:v>
                </c:pt>
                <c:pt idx="2">
                  <c:v>19/20 HS</c:v>
                </c:pt>
                <c:pt idx="3">
                  <c:v>21/22 MS</c:v>
                </c:pt>
                <c:pt idx="4">
                  <c:v>20/21 MS</c:v>
                </c:pt>
                <c:pt idx="5">
                  <c:v>19/20 MS</c:v>
                </c:pt>
                <c:pt idx="6">
                  <c:v>21/22 ES</c:v>
                </c:pt>
                <c:pt idx="7">
                  <c:v>20/21 ES</c:v>
                </c:pt>
                <c:pt idx="8">
                  <c:v>19/20 ES</c:v>
                </c:pt>
              </c:strCache>
            </c:strRef>
          </c:cat>
          <c:val>
            <c:numRef>
              <c:f>Sheet1!$B$2:$B$10</c:f>
              <c:numCache>
                <c:formatCode>#,##0</c:formatCode>
                <c:ptCount val="9"/>
                <c:pt idx="0">
                  <c:v>175</c:v>
                </c:pt>
                <c:pt idx="1">
                  <c:v>161</c:v>
                </c:pt>
                <c:pt idx="2">
                  <c:v>186</c:v>
                </c:pt>
                <c:pt idx="3" formatCode="General">
                  <c:v>191</c:v>
                </c:pt>
                <c:pt idx="4" formatCode="General">
                  <c:v>142</c:v>
                </c:pt>
                <c:pt idx="5" formatCode="General">
                  <c:v>172</c:v>
                </c:pt>
                <c:pt idx="6" formatCode="General">
                  <c:v>324</c:v>
                </c:pt>
                <c:pt idx="7" formatCode="General">
                  <c:v>279</c:v>
                </c:pt>
                <c:pt idx="8">
                  <c:v>312</c:v>
                </c:pt>
              </c:numCache>
            </c:numRef>
          </c:val>
          <c:extLst>
            <c:ext xmlns:c16="http://schemas.microsoft.com/office/drawing/2014/chart" uri="{C3380CC4-5D6E-409C-BE32-E72D297353CC}">
              <c16:uniqueId val="{00000000-D6D6-48FF-852B-67C4A1C666BA}"/>
            </c:ext>
          </c:extLst>
        </c:ser>
        <c:dLbls>
          <c:showLegendKey val="0"/>
          <c:showVal val="0"/>
          <c:showCatName val="0"/>
          <c:showSerName val="0"/>
          <c:showPercent val="0"/>
          <c:showBubbleSize val="0"/>
        </c:dLbls>
        <c:gapWidth val="90"/>
        <c:axId val="1354128128"/>
        <c:axId val="1354129376"/>
      </c:barChart>
      <c:catAx>
        <c:axId val="1354128128"/>
        <c:scaling>
          <c:orientation val="minMax"/>
        </c:scaling>
        <c:delete val="1"/>
        <c:axPos val="l"/>
        <c:numFmt formatCode="General" sourceLinked="1"/>
        <c:majorTickMark val="none"/>
        <c:minorTickMark val="none"/>
        <c:tickLblPos val="nextTo"/>
        <c:crossAx val="1354129376"/>
        <c:crosses val="autoZero"/>
        <c:auto val="1"/>
        <c:lblAlgn val="ctr"/>
        <c:lblOffset val="100"/>
        <c:noMultiLvlLbl val="0"/>
      </c:catAx>
      <c:valAx>
        <c:axId val="1354129376"/>
        <c:scaling>
          <c:orientation val="minMax"/>
          <c:max val="500"/>
          <c:min val="0"/>
        </c:scaling>
        <c:delete val="0"/>
        <c:axPos val="b"/>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crossAx val="1354128128"/>
        <c:crosses val="autoZero"/>
        <c:crossBetween val="between"/>
        <c:majorUnit val="50"/>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solidFill>
                <a:latin typeface="+mn-lt"/>
                <a:ea typeface="+mn-ea"/>
                <a:cs typeface="Times New Roman" panose="02020603050405020304" pitchFamily="18" charset="0"/>
              </a:defRPr>
            </a:pPr>
            <a:endParaRPr lang="en-US"/>
          </a:p>
        </c:txPr>
      </c:legendEntry>
      <c:layout>
        <c:manualLayout>
          <c:xMode val="edge"/>
          <c:yMode val="edge"/>
          <c:x val="0.29880837418907541"/>
          <c:y val="0.92871392227479133"/>
          <c:w val="0.61202665114973831"/>
          <c:h val="6.34024410305009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2"/>
                </a:solidFill>
                <a:latin typeface="+mj-lt"/>
                <a:ea typeface="+mn-ea"/>
                <a:cs typeface="Times New Roman" panose="02020603050405020304" pitchFamily="18" charset="0"/>
              </a:defRPr>
            </a:pPr>
            <a:r>
              <a:rPr lang="en-US" sz="2800" b="1">
                <a:solidFill>
                  <a:schemeClr val="tx2"/>
                </a:solidFill>
                <a:latin typeface="+mj-lt"/>
                <a:cs typeface="Times New Roman" panose="02020603050405020304" pitchFamily="18" charset="0"/>
              </a:rPr>
              <a:t>Out – Migration </a:t>
            </a:r>
          </a:p>
        </c:rich>
      </c:tx>
      <c:layout>
        <c:manualLayout>
          <c:xMode val="edge"/>
          <c:yMode val="edge"/>
          <c:x val="0.23065991334944577"/>
          <c:y val="9.1196502231110574E-2"/>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2"/>
              </a:solidFill>
              <a:latin typeface="+mj-lt"/>
              <a:ea typeface="+mn-ea"/>
              <a:cs typeface="Times New Roman" panose="02020603050405020304" pitchFamily="18" charset="0"/>
            </a:defRPr>
          </a:pPr>
          <a:endParaRPr lang="en-US"/>
        </a:p>
      </c:txPr>
    </c:title>
    <c:autoTitleDeleted val="0"/>
    <c:plotArea>
      <c:layout>
        <c:manualLayout>
          <c:layoutTarget val="inner"/>
          <c:xMode val="edge"/>
          <c:yMode val="edge"/>
          <c:x val="0.12446551523685265"/>
          <c:y val="0.19236218378805636"/>
          <c:w val="0.79114492772345013"/>
          <c:h val="0.68381650783863168"/>
        </c:manualLayout>
      </c:layout>
      <c:barChart>
        <c:barDir val="bar"/>
        <c:grouping val="clustered"/>
        <c:varyColors val="0"/>
        <c:ser>
          <c:idx val="0"/>
          <c:order val="0"/>
          <c:tx>
            <c:strRef>
              <c:f>Sheet1!$B$1</c:f>
              <c:strCache>
                <c:ptCount val="1"/>
                <c:pt idx="0">
                  <c:v>Students leaving the district</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21/22 HS</c:v>
                </c:pt>
                <c:pt idx="1">
                  <c:v>20/21 MS</c:v>
                </c:pt>
                <c:pt idx="2">
                  <c:v>19/20 HS</c:v>
                </c:pt>
                <c:pt idx="3">
                  <c:v>21/22 MS</c:v>
                </c:pt>
                <c:pt idx="4">
                  <c:v>20/21 MS</c:v>
                </c:pt>
                <c:pt idx="5">
                  <c:v>19/20 MS</c:v>
                </c:pt>
                <c:pt idx="6">
                  <c:v>21/22 ES</c:v>
                </c:pt>
                <c:pt idx="7">
                  <c:v>20/21 ES</c:v>
                </c:pt>
                <c:pt idx="8">
                  <c:v>19/20 ES</c:v>
                </c:pt>
              </c:strCache>
            </c:strRef>
          </c:cat>
          <c:val>
            <c:numRef>
              <c:f>Sheet1!$B$2:$B$10</c:f>
              <c:numCache>
                <c:formatCode>#,##0</c:formatCode>
                <c:ptCount val="9"/>
                <c:pt idx="0">
                  <c:v>-169</c:v>
                </c:pt>
                <c:pt idx="1">
                  <c:v>-125</c:v>
                </c:pt>
                <c:pt idx="2">
                  <c:v>-124</c:v>
                </c:pt>
                <c:pt idx="3" formatCode="General">
                  <c:v>-171</c:v>
                </c:pt>
                <c:pt idx="4" formatCode="General">
                  <c:v>-144</c:v>
                </c:pt>
                <c:pt idx="5" formatCode="General">
                  <c:v>-136</c:v>
                </c:pt>
                <c:pt idx="6" formatCode="General">
                  <c:v>-437</c:v>
                </c:pt>
                <c:pt idx="7" formatCode="General">
                  <c:v>-371</c:v>
                </c:pt>
                <c:pt idx="8" formatCode="General">
                  <c:v>-404</c:v>
                </c:pt>
              </c:numCache>
            </c:numRef>
          </c:val>
          <c:extLst>
            <c:ext xmlns:c16="http://schemas.microsoft.com/office/drawing/2014/chart" uri="{C3380CC4-5D6E-409C-BE32-E72D297353CC}">
              <c16:uniqueId val="{00000000-CBD0-49D0-BEE2-A538788D9BFD}"/>
            </c:ext>
          </c:extLst>
        </c:ser>
        <c:dLbls>
          <c:showLegendKey val="0"/>
          <c:showVal val="0"/>
          <c:showCatName val="0"/>
          <c:showSerName val="0"/>
          <c:showPercent val="0"/>
          <c:showBubbleSize val="0"/>
        </c:dLbls>
        <c:gapWidth val="90"/>
        <c:axId val="1354128128"/>
        <c:axId val="1354129376"/>
      </c:barChart>
      <c:catAx>
        <c:axId val="1354128128"/>
        <c:scaling>
          <c:orientation val="minMax"/>
        </c:scaling>
        <c:delete val="1"/>
        <c:axPos val="l"/>
        <c:numFmt formatCode="General" sourceLinked="1"/>
        <c:majorTickMark val="none"/>
        <c:minorTickMark val="none"/>
        <c:tickLblPos val="nextTo"/>
        <c:crossAx val="1354129376"/>
        <c:crosses val="autoZero"/>
        <c:auto val="1"/>
        <c:lblAlgn val="ctr"/>
        <c:lblOffset val="100"/>
        <c:noMultiLvlLbl val="0"/>
      </c:catAx>
      <c:valAx>
        <c:axId val="1354129376"/>
        <c:scaling>
          <c:orientation val="minMax"/>
          <c:max val="0"/>
          <c:min val="-500"/>
        </c:scaling>
        <c:delete val="0"/>
        <c:axPos val="b"/>
        <c:majorGridlines>
          <c:spPr>
            <a:ln w="9525" cap="flat" cmpd="sng" algn="ctr">
              <a:solidFill>
                <a:schemeClr val="bg2">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crossAx val="1354128128"/>
        <c:crosses val="autoZero"/>
        <c:crossBetween val="between"/>
        <c:majorUnit val="50"/>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solidFill>
                <a:latin typeface="+mn-lt"/>
                <a:ea typeface="+mn-ea"/>
                <a:cs typeface="Times New Roman" panose="02020603050405020304" pitchFamily="18" charset="0"/>
              </a:defRPr>
            </a:pPr>
            <a:endParaRPr lang="en-US"/>
          </a:p>
        </c:txPr>
      </c:legendEntry>
      <c:layout>
        <c:manualLayout>
          <c:xMode val="edge"/>
          <c:yMode val="edge"/>
          <c:x val="0.1297024970611412"/>
          <c:y val="0.92871392227479133"/>
          <c:w val="0.73403237266021626"/>
          <c:h val="6.340244103050098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F4A1BC-1E10-47DD-B8E8-5CFBE9E14780}" type="datetimeFigureOut">
              <a:rPr lang="en-US" smtClean="0"/>
              <a:t>10/10/2023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1BF845C-9960-403A-9FD0-3907A45BF4F4}" type="slidenum">
              <a:rPr lang="en-US" smtClean="0"/>
              <a:t>‹#›</a:t>
            </a:fld>
            <a:endParaRPr lang="en-US"/>
          </a:p>
        </p:txBody>
      </p:sp>
    </p:spTree>
    <p:extLst>
      <p:ext uri="{BB962C8B-B14F-4D97-AF65-F5344CB8AC3E}">
        <p14:creationId xmlns:p14="http://schemas.microsoft.com/office/powerpoint/2010/main" val="2819597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jpe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4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jpeg"/><Relationship Id="rId1" Type="http://schemas.openxmlformats.org/officeDocument/2006/relationships/slideMaster" Target="../slideMasters/slideMaster2.xml"/><Relationship Id="rId4" Type="http://schemas.openxmlformats.org/officeDocument/2006/relationships/image" Target="../media/image42.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4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Master" Target="../slideMasters/slideMaster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2743200" y="2001837"/>
            <a:ext cx="5257800" cy="1508125"/>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2743198" y="3602038"/>
            <a:ext cx="5257801"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a:off x="1" y="0"/>
            <a:ext cx="2743199" cy="6858000"/>
            <a:chOff x="1" y="0"/>
            <a:chExt cx="1714516" cy="6858000"/>
          </a:xfrm>
        </p:grpSpPr>
        <p:sp>
          <p:nvSpPr>
            <p:cNvPr id="11" name="Rectangle 10">
              <a:extLst>
                <a:ext uri="{FF2B5EF4-FFF2-40B4-BE49-F238E27FC236}">
                  <a16:creationId xmlns:a16="http://schemas.microsoft.com/office/drawing/2014/main" id="{97686ADD-BAC6-489A-9D3F-8EB1F74E5266}"/>
                </a:ext>
              </a:extLst>
            </p:cNvPr>
            <p:cNvSpPr/>
            <p:nvPr/>
          </p:nvSpPr>
          <p:spPr>
            <a:xfrm>
              <a:off x="1" y="0"/>
              <a:ext cx="1524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1106532" y="0"/>
              <a:ext cx="527059"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1524001" y="0"/>
              <a:ext cx="190516"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4655" y="6289557"/>
            <a:ext cx="1373080" cy="499431"/>
          </a:xfrm>
          <a:prstGeom prst="rect">
            <a:avLst/>
          </a:prstGeom>
        </p:spPr>
      </p:pic>
    </p:spTree>
    <p:extLst>
      <p:ext uri="{BB962C8B-B14F-4D97-AF65-F5344CB8AC3E}">
        <p14:creationId xmlns:p14="http://schemas.microsoft.com/office/powerpoint/2010/main" val="3001105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457200" y="85267"/>
            <a:ext cx="795528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457200" y="91440"/>
            <a:ext cx="722376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457200" y="646253"/>
            <a:ext cx="6212616" cy="0"/>
          </a:xfrm>
          <a:prstGeom prst="line">
            <a:avLst/>
          </a:prstGeom>
          <a:ln w="19050">
            <a:solidFill>
              <a:schemeClr val="tx2">
                <a:lumMod val="40000"/>
                <a:lumOff val="60000"/>
              </a:schemeClr>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457200" y="717172"/>
            <a:ext cx="5576935" cy="0"/>
          </a:xfrm>
          <a:prstGeom prst="line">
            <a:avLst/>
          </a:prstGeom>
          <a:ln w="19050">
            <a:solidFill>
              <a:schemeClr val="accent1"/>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E4931A29-982A-26C8-BBD8-D6D28F577E7D}"/>
              </a:ext>
            </a:extLst>
          </p:cNvPr>
          <p:cNvSpPr>
            <a:spLocks noGrp="1"/>
          </p:cNvSpPr>
          <p:nvPr>
            <p:ph type="subTitle" idx="1"/>
          </p:nvPr>
        </p:nvSpPr>
        <p:spPr>
          <a:xfrm>
            <a:off x="457201" y="914400"/>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4201620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470261" y="91440"/>
            <a:ext cx="795528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457200" y="91440"/>
            <a:ext cx="722376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457200" y="646253"/>
            <a:ext cx="6212616" cy="0"/>
          </a:xfrm>
          <a:prstGeom prst="line">
            <a:avLst/>
          </a:prstGeom>
          <a:ln w="19050">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457200" y="717172"/>
            <a:ext cx="5576935"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BDB8E94C-296C-364C-93B0-CD14C6617EC1}"/>
              </a:ext>
            </a:extLst>
          </p:cNvPr>
          <p:cNvSpPr>
            <a:spLocks noGrp="1"/>
          </p:cNvSpPr>
          <p:nvPr>
            <p:ph type="subTitle" idx="1"/>
          </p:nvPr>
        </p:nvSpPr>
        <p:spPr>
          <a:xfrm>
            <a:off x="457201" y="914400"/>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148700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470261" y="91440"/>
            <a:ext cx="795528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457200" y="91440"/>
            <a:ext cx="722376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457200" y="646253"/>
            <a:ext cx="6212616"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457200" y="717172"/>
            <a:ext cx="5576935"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14815E26-368D-B3B7-283F-B1F106C59C9D}"/>
              </a:ext>
            </a:extLst>
          </p:cNvPr>
          <p:cNvSpPr>
            <a:spLocks noGrp="1"/>
          </p:cNvSpPr>
          <p:nvPr>
            <p:ph type="subTitle" idx="1"/>
          </p:nvPr>
        </p:nvSpPr>
        <p:spPr>
          <a:xfrm>
            <a:off x="457201" y="914400"/>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665288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470261" y="91440"/>
            <a:ext cx="795528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457200" y="91440"/>
            <a:ext cx="722376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457200" y="646253"/>
            <a:ext cx="6212616"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457200" y="717172"/>
            <a:ext cx="5576935"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8267C793-FC72-2D0C-F026-4098C409EB36}"/>
              </a:ext>
            </a:extLst>
          </p:cNvPr>
          <p:cNvSpPr>
            <a:spLocks noGrp="1"/>
          </p:cNvSpPr>
          <p:nvPr>
            <p:ph type="subTitle" idx="1"/>
          </p:nvPr>
        </p:nvSpPr>
        <p:spPr>
          <a:xfrm>
            <a:off x="457201" y="914400"/>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266626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 1_th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DFCB-50BA-D8C1-9AC3-74CFD6527724}"/>
              </a:ext>
            </a:extLst>
          </p:cNvPr>
          <p:cNvSpPr>
            <a:spLocks noGrp="1"/>
          </p:cNvSpPr>
          <p:nvPr>
            <p:ph type="title"/>
          </p:nvPr>
        </p:nvSpPr>
        <p:spPr>
          <a:xfrm>
            <a:off x="457200" y="91439"/>
            <a:ext cx="8229600" cy="548640"/>
          </a:xfrm>
          <a:prstGeom prst="rect">
            <a:avLst/>
          </a:prstGeom>
        </p:spPr>
        <p:txBody>
          <a:bodyPr/>
          <a:lstStyle>
            <a:lvl1pPr>
              <a:defRPr sz="3600"/>
            </a:lvl1pPr>
          </a:lstStyle>
          <a:p>
            <a:r>
              <a:rPr lang="en-US"/>
              <a:t>Click to edit Master title style</a:t>
            </a:r>
          </a:p>
        </p:txBody>
      </p:sp>
      <p:cxnSp>
        <p:nvCxnSpPr>
          <p:cNvPr id="4" name="Straight Connector 3">
            <a:extLst>
              <a:ext uri="{FF2B5EF4-FFF2-40B4-BE49-F238E27FC236}">
                <a16:creationId xmlns:a16="http://schemas.microsoft.com/office/drawing/2014/main" id="{8C09189A-E459-1E85-6EFD-1D4E17920DA1}"/>
              </a:ext>
            </a:extLst>
          </p:cNvPr>
          <p:cNvCxnSpPr/>
          <p:nvPr userDrawn="1"/>
        </p:nvCxnSpPr>
        <p:spPr>
          <a:xfrm>
            <a:off x="457200" y="646253"/>
            <a:ext cx="6212616"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5" name="Straight Connector 4">
            <a:extLst>
              <a:ext uri="{FF2B5EF4-FFF2-40B4-BE49-F238E27FC236}">
                <a16:creationId xmlns:a16="http://schemas.microsoft.com/office/drawing/2014/main" id="{972E025C-8D74-F7DC-087E-7862EFDECD1D}"/>
              </a:ext>
            </a:extLst>
          </p:cNvPr>
          <p:cNvCxnSpPr>
            <a:cxnSpLocks/>
          </p:cNvCxnSpPr>
          <p:nvPr userDrawn="1"/>
        </p:nvCxnSpPr>
        <p:spPr>
          <a:xfrm>
            <a:off x="457200" y="717172"/>
            <a:ext cx="5576935" cy="0"/>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sp>
        <p:nvSpPr>
          <p:cNvPr id="3" name="Subtitle 2">
            <a:extLst>
              <a:ext uri="{FF2B5EF4-FFF2-40B4-BE49-F238E27FC236}">
                <a16:creationId xmlns:a16="http://schemas.microsoft.com/office/drawing/2014/main" id="{C4301FDA-6EAA-69AA-6A3D-362A3FCC7C68}"/>
              </a:ext>
            </a:extLst>
          </p:cNvPr>
          <p:cNvSpPr>
            <a:spLocks noGrp="1"/>
          </p:cNvSpPr>
          <p:nvPr>
            <p:ph type="subTitle" idx="1"/>
          </p:nvPr>
        </p:nvSpPr>
        <p:spPr>
          <a:xfrm>
            <a:off x="457201" y="914400"/>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2280885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 2_th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457200" y="91440"/>
            <a:ext cx="795528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457200" y="91440"/>
            <a:ext cx="722376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457200" y="646253"/>
            <a:ext cx="6212616" cy="0"/>
          </a:xfrm>
          <a:prstGeom prst="line">
            <a:avLst/>
          </a:prstGeom>
          <a:ln w="19050">
            <a:solidFill>
              <a:schemeClr val="accent1"/>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457200" y="717172"/>
            <a:ext cx="5576935"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A67BC574-8CA5-9F9E-7E5A-67D8F10EA9D9}"/>
              </a:ext>
            </a:extLst>
          </p:cNvPr>
          <p:cNvSpPr>
            <a:spLocks noGrp="1"/>
          </p:cNvSpPr>
          <p:nvPr>
            <p:ph type="subTitle" idx="1"/>
          </p:nvPr>
        </p:nvSpPr>
        <p:spPr>
          <a:xfrm>
            <a:off x="457201" y="914400"/>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347995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 3_th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457200" y="91440"/>
            <a:ext cx="795528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457200" y="91440"/>
            <a:ext cx="722376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solidFill>
                <a:schemeClr val="tx1"/>
              </a:solidFill>
            </a:endParaRPr>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457200" y="646253"/>
            <a:ext cx="6212616" cy="0"/>
          </a:xfrm>
          <a:prstGeom prst="line">
            <a:avLst/>
          </a:prstGeom>
          <a:ln w="19050">
            <a:solidFill>
              <a:schemeClr val="accent2"/>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457200" y="717172"/>
            <a:ext cx="5576935"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9830A02B-44B3-06AB-C314-DBD25BEB7EBA}"/>
              </a:ext>
            </a:extLst>
          </p:cNvPr>
          <p:cNvSpPr>
            <a:spLocks noGrp="1"/>
          </p:cNvSpPr>
          <p:nvPr>
            <p:ph type="subTitle" idx="1"/>
          </p:nvPr>
        </p:nvSpPr>
        <p:spPr>
          <a:xfrm>
            <a:off x="457201" y="914400"/>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3898555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 4_thi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457200" y="91440"/>
            <a:ext cx="795528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457200" y="91440"/>
            <a:ext cx="722376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457200" y="646253"/>
            <a:ext cx="6212616" cy="0"/>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457200" y="717172"/>
            <a:ext cx="5576935"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sp>
        <p:nvSpPr>
          <p:cNvPr id="6" name="Subtitle 2">
            <a:extLst>
              <a:ext uri="{FF2B5EF4-FFF2-40B4-BE49-F238E27FC236}">
                <a16:creationId xmlns:a16="http://schemas.microsoft.com/office/drawing/2014/main" id="{38315CD0-FB31-CB26-49C8-0C7C07E45614}"/>
              </a:ext>
            </a:extLst>
          </p:cNvPr>
          <p:cNvSpPr>
            <a:spLocks noGrp="1"/>
          </p:cNvSpPr>
          <p:nvPr>
            <p:ph type="subTitle" idx="1"/>
          </p:nvPr>
        </p:nvSpPr>
        <p:spPr>
          <a:xfrm>
            <a:off x="457201" y="914400"/>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466491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cussion Graphic">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AC7E45BF-2EC5-4F15-9902-C0FC069F7F07}"/>
              </a:ext>
            </a:extLst>
          </p:cNvPr>
          <p:cNvSpPr/>
          <p:nvPr userDrawn="1"/>
        </p:nvSpPr>
        <p:spPr>
          <a:xfrm>
            <a:off x="-14258" y="1"/>
            <a:ext cx="9151536"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0F8D890F-BECA-482D-B999-32ED16693F59}"/>
              </a:ext>
            </a:extLst>
          </p:cNvPr>
          <p:cNvSpPr txBox="1"/>
          <p:nvPr userDrawn="1"/>
        </p:nvSpPr>
        <p:spPr>
          <a:xfrm>
            <a:off x="457200" y="341152"/>
            <a:ext cx="8367021" cy="646331"/>
          </a:xfrm>
          <a:prstGeom prst="rect">
            <a:avLst/>
          </a:prstGeom>
          <a:noFill/>
          <a:ln>
            <a:noFill/>
          </a:ln>
        </p:spPr>
        <p:txBody>
          <a:bodyPr wrap="square" rtlCol="0">
            <a:spAutoFit/>
          </a:bodyPr>
          <a:lstStyle/>
          <a:p>
            <a:r>
              <a:rPr lang="en-US" sz="3600" b="0">
                <a:solidFill>
                  <a:schemeClr val="tx1"/>
                </a:solidFill>
                <a:latin typeface="+mj-lt"/>
                <a:cs typeface="Times New Roman" panose="02020603050405020304" pitchFamily="18" charset="0"/>
              </a:rPr>
              <a:t>Discussion Points</a:t>
            </a:r>
            <a:endParaRPr lang="en-US" sz="3600" i="1">
              <a:solidFill>
                <a:schemeClr val="tx1"/>
              </a:solidFill>
              <a:latin typeface="+mj-lt"/>
              <a:cs typeface="Times New Roman" panose="02020603050405020304" pitchFamily="18" charset="0"/>
            </a:endParaRPr>
          </a:p>
        </p:txBody>
      </p:sp>
      <p:grpSp>
        <p:nvGrpSpPr>
          <p:cNvPr id="2" name="Group 1">
            <a:extLst>
              <a:ext uri="{FF2B5EF4-FFF2-40B4-BE49-F238E27FC236}">
                <a16:creationId xmlns:a16="http://schemas.microsoft.com/office/drawing/2014/main" id="{72319FB6-A11F-4EB1-BB36-BEFDC1D5CE3A}"/>
              </a:ext>
            </a:extLst>
          </p:cNvPr>
          <p:cNvGrpSpPr/>
          <p:nvPr userDrawn="1"/>
        </p:nvGrpSpPr>
        <p:grpSpPr>
          <a:xfrm>
            <a:off x="131656" y="1366305"/>
            <a:ext cx="1554480" cy="1554480"/>
            <a:chOff x="207689" y="1944790"/>
            <a:chExt cx="2889980" cy="2865535"/>
          </a:xfrm>
        </p:grpSpPr>
        <p:sp>
          <p:nvSpPr>
            <p:cNvPr id="45" name="Flowchart: Connector 44">
              <a:extLst>
                <a:ext uri="{FF2B5EF4-FFF2-40B4-BE49-F238E27FC236}">
                  <a16:creationId xmlns:a16="http://schemas.microsoft.com/office/drawing/2014/main" id="{3BA3F901-5897-413C-992D-C72147F85B09}"/>
                </a:ext>
              </a:extLst>
            </p:cNvPr>
            <p:cNvSpPr/>
            <p:nvPr userDrawn="1"/>
          </p:nvSpPr>
          <p:spPr>
            <a:xfrm>
              <a:off x="274084" y="2047672"/>
              <a:ext cx="2757191" cy="2762653"/>
            </a:xfrm>
            <a:prstGeom prst="flowChartConnector">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D72B45-C662-4B3D-8BA6-C000E90F824E}"/>
                </a:ext>
              </a:extLst>
            </p:cNvPr>
            <p:cNvSpPr txBox="1"/>
            <p:nvPr userDrawn="1"/>
          </p:nvSpPr>
          <p:spPr>
            <a:xfrm>
              <a:off x="207689" y="1944790"/>
              <a:ext cx="2889980" cy="1475311"/>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1 </a:t>
              </a:r>
            </a:p>
            <a:p>
              <a:pPr algn="ctr"/>
              <a:r>
                <a:rPr lang="en-US" sz="1600" b="1">
                  <a:solidFill>
                    <a:schemeClr val="bg1"/>
                  </a:solidFill>
                  <a:latin typeface="+mn-lt"/>
                  <a:cs typeface="Times New Roman" panose="02020603050405020304" pitchFamily="18" charset="0"/>
                </a:rPr>
                <a:t>Enrollment &amp; Demographics</a:t>
              </a:r>
            </a:p>
          </p:txBody>
        </p:sp>
      </p:grpSp>
      <p:grpSp>
        <p:nvGrpSpPr>
          <p:cNvPr id="3" name="Group 2">
            <a:extLst>
              <a:ext uri="{FF2B5EF4-FFF2-40B4-BE49-F238E27FC236}">
                <a16:creationId xmlns:a16="http://schemas.microsoft.com/office/drawing/2014/main" id="{0B850212-34EF-4159-9D8D-263623213E11}"/>
              </a:ext>
            </a:extLst>
          </p:cNvPr>
          <p:cNvGrpSpPr/>
          <p:nvPr userDrawn="1"/>
        </p:nvGrpSpPr>
        <p:grpSpPr>
          <a:xfrm>
            <a:off x="1976830" y="1366305"/>
            <a:ext cx="1554480" cy="1554480"/>
            <a:chOff x="3193403" y="1994013"/>
            <a:chExt cx="2757191" cy="2816313"/>
          </a:xfrm>
        </p:grpSpPr>
        <p:sp>
          <p:nvSpPr>
            <p:cNvPr id="4" name="Flowchart: Connector 3">
              <a:extLst>
                <a:ext uri="{FF2B5EF4-FFF2-40B4-BE49-F238E27FC236}">
                  <a16:creationId xmlns:a16="http://schemas.microsoft.com/office/drawing/2014/main" id="{67516F9B-EFFE-48FF-9697-393D6FBBDE16}"/>
                </a:ext>
              </a:extLst>
            </p:cNvPr>
            <p:cNvSpPr/>
            <p:nvPr userDrawn="1"/>
          </p:nvSpPr>
          <p:spPr>
            <a:xfrm>
              <a:off x="3193403" y="2047673"/>
              <a:ext cx="2757191" cy="2762653"/>
            </a:xfrm>
            <a:prstGeom prst="flowChartConnector">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E419535C-03B6-4A6D-91AA-13183058AB4D}"/>
                </a:ext>
              </a:extLst>
            </p:cNvPr>
            <p:cNvSpPr txBox="1"/>
            <p:nvPr userDrawn="1"/>
          </p:nvSpPr>
          <p:spPr>
            <a:xfrm>
              <a:off x="3329943" y="1994013"/>
              <a:ext cx="2460557" cy="1038181"/>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2  </a:t>
              </a:r>
            </a:p>
            <a:p>
              <a:pPr algn="ctr"/>
              <a:r>
                <a:rPr lang="en-US" sz="1600" b="1">
                  <a:solidFill>
                    <a:schemeClr val="bg1"/>
                  </a:solidFill>
                  <a:latin typeface="+mn-lt"/>
                  <a:cs typeface="Times New Roman" panose="02020603050405020304" pitchFamily="18" charset="0"/>
                </a:rPr>
                <a:t>Development</a:t>
              </a:r>
            </a:p>
          </p:txBody>
        </p:sp>
      </p:grpSp>
      <p:grpSp>
        <p:nvGrpSpPr>
          <p:cNvPr id="6" name="Group 5">
            <a:extLst>
              <a:ext uri="{FF2B5EF4-FFF2-40B4-BE49-F238E27FC236}">
                <a16:creationId xmlns:a16="http://schemas.microsoft.com/office/drawing/2014/main" id="{167AC4EB-4F04-43A0-982D-7BE7C42066E7}"/>
              </a:ext>
            </a:extLst>
          </p:cNvPr>
          <p:cNvGrpSpPr/>
          <p:nvPr userDrawn="1"/>
        </p:nvGrpSpPr>
        <p:grpSpPr>
          <a:xfrm>
            <a:off x="3804335" y="1366305"/>
            <a:ext cx="1554480" cy="1554480"/>
            <a:chOff x="6079382" y="2046236"/>
            <a:chExt cx="2904084" cy="2764088"/>
          </a:xfrm>
        </p:grpSpPr>
        <p:sp>
          <p:nvSpPr>
            <p:cNvPr id="44" name="Flowchart: Connector 43">
              <a:extLst>
                <a:ext uri="{FF2B5EF4-FFF2-40B4-BE49-F238E27FC236}">
                  <a16:creationId xmlns:a16="http://schemas.microsoft.com/office/drawing/2014/main" id="{FC28181D-3326-48C8-BCD4-CC3B6F2D4619}"/>
                </a:ext>
              </a:extLst>
            </p:cNvPr>
            <p:cNvSpPr/>
            <p:nvPr userDrawn="1"/>
          </p:nvSpPr>
          <p:spPr>
            <a:xfrm>
              <a:off x="6125725" y="2047671"/>
              <a:ext cx="2757191" cy="2762653"/>
            </a:xfrm>
            <a:prstGeom prst="flowChartConnector">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BD6C8BD8-9360-4817-8C85-3B9D6397EFA9}"/>
                </a:ext>
              </a:extLst>
            </p:cNvPr>
            <p:cNvSpPr txBox="1"/>
            <p:nvPr userDrawn="1"/>
          </p:nvSpPr>
          <p:spPr>
            <a:xfrm>
              <a:off x="6079382" y="2046236"/>
              <a:ext cx="2904084" cy="1038181"/>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3</a:t>
              </a:r>
            </a:p>
            <a:p>
              <a:pPr algn="ctr"/>
              <a:r>
                <a:rPr lang="en-US" sz="1600" b="1">
                  <a:solidFill>
                    <a:schemeClr val="bg1"/>
                  </a:solidFill>
                  <a:latin typeface="+mn-lt"/>
                  <a:cs typeface="Times New Roman" panose="02020603050405020304" pitchFamily="18" charset="0"/>
                </a:rPr>
                <a:t>Projections</a:t>
              </a:r>
            </a:p>
          </p:txBody>
        </p:sp>
      </p:grpSp>
      <p:sp>
        <p:nvSpPr>
          <p:cNvPr id="13" name="Double Bracket 12">
            <a:extLst>
              <a:ext uri="{FF2B5EF4-FFF2-40B4-BE49-F238E27FC236}">
                <a16:creationId xmlns:a16="http://schemas.microsoft.com/office/drawing/2014/main" id="{9DE61144-F4CB-4A91-B49B-A0D0E7D92F29}"/>
              </a:ext>
            </a:extLst>
          </p:cNvPr>
          <p:cNvSpPr/>
          <p:nvPr userDrawn="1"/>
        </p:nvSpPr>
        <p:spPr>
          <a:xfrm>
            <a:off x="125593" y="3090140"/>
            <a:ext cx="1554480" cy="3108960"/>
          </a:xfrm>
          <a:prstGeom prst="bracketPair">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a:extLst>
              <a:ext uri="{FF2B5EF4-FFF2-40B4-BE49-F238E27FC236}">
                <a16:creationId xmlns:a16="http://schemas.microsoft.com/office/drawing/2014/main" id="{6F96BB4E-58B5-4C0E-83C1-C440279A96D4}"/>
              </a:ext>
            </a:extLst>
          </p:cNvPr>
          <p:cNvGrpSpPr/>
          <p:nvPr userDrawn="1"/>
        </p:nvGrpSpPr>
        <p:grpSpPr>
          <a:xfrm>
            <a:off x="5656646" y="1366305"/>
            <a:ext cx="1554480" cy="1554480"/>
            <a:chOff x="6125725" y="2043157"/>
            <a:chExt cx="2757191" cy="2767167"/>
          </a:xfrm>
        </p:grpSpPr>
        <p:sp>
          <p:nvSpPr>
            <p:cNvPr id="33" name="Flowchart: Connector 32">
              <a:extLst>
                <a:ext uri="{FF2B5EF4-FFF2-40B4-BE49-F238E27FC236}">
                  <a16:creationId xmlns:a16="http://schemas.microsoft.com/office/drawing/2014/main" id="{51ABCE7D-F0F3-45C6-B382-4C3E163A8BAB}"/>
                </a:ext>
              </a:extLst>
            </p:cNvPr>
            <p:cNvSpPr/>
            <p:nvPr userDrawn="1"/>
          </p:nvSpPr>
          <p:spPr>
            <a:xfrm>
              <a:off x="6125725" y="2047671"/>
              <a:ext cx="2757191" cy="2762653"/>
            </a:xfrm>
            <a:prstGeom prst="flowChartConnector">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Dance steps outline">
              <a:extLst>
                <a:ext uri="{FF2B5EF4-FFF2-40B4-BE49-F238E27FC236}">
                  <a16:creationId xmlns:a16="http://schemas.microsoft.com/office/drawing/2014/main" id="{98707BBD-8E13-4E77-A7AD-20E6C67942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8990" y="2931377"/>
              <a:ext cx="2020843" cy="1801017"/>
            </a:xfrm>
            <a:prstGeom prst="rect">
              <a:avLst/>
            </a:prstGeom>
          </p:spPr>
        </p:pic>
        <p:sp>
          <p:nvSpPr>
            <p:cNvPr id="35" name="TextBox 34">
              <a:extLst>
                <a:ext uri="{FF2B5EF4-FFF2-40B4-BE49-F238E27FC236}">
                  <a16:creationId xmlns:a16="http://schemas.microsoft.com/office/drawing/2014/main" id="{0BC66E69-C4EB-47F9-AF39-A020A405B9A6}"/>
                </a:ext>
              </a:extLst>
            </p:cNvPr>
            <p:cNvSpPr txBox="1"/>
            <p:nvPr userDrawn="1"/>
          </p:nvSpPr>
          <p:spPr>
            <a:xfrm>
              <a:off x="6491994" y="2043157"/>
              <a:ext cx="2024650" cy="1038180"/>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Part 4 </a:t>
              </a:r>
            </a:p>
            <a:p>
              <a:pPr algn="ctr"/>
              <a:r>
                <a:rPr lang="en-US" sz="1600" b="1">
                  <a:solidFill>
                    <a:schemeClr val="bg1"/>
                  </a:solidFill>
                  <a:latin typeface="+mn-lt"/>
                  <a:cs typeface="Times New Roman" panose="02020603050405020304" pitchFamily="18" charset="0"/>
                </a:rPr>
                <a:t>Next Steps</a:t>
              </a:r>
            </a:p>
          </p:txBody>
        </p:sp>
      </p:grpSp>
      <p:pic>
        <p:nvPicPr>
          <p:cNvPr id="17" name="Graphic 16" descr="Architecture with solid fill">
            <a:extLst>
              <a:ext uri="{FF2B5EF4-FFF2-40B4-BE49-F238E27FC236}">
                <a16:creationId xmlns:a16="http://schemas.microsoft.com/office/drawing/2014/main" id="{D12F00CB-A754-4DC9-8BDD-7E9CE35F4EF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73249" y="1893074"/>
            <a:ext cx="1041112" cy="1041112"/>
          </a:xfrm>
          <a:prstGeom prst="rect">
            <a:avLst/>
          </a:prstGeom>
        </p:spPr>
      </p:pic>
      <p:sp>
        <p:nvSpPr>
          <p:cNvPr id="39" name="Double Bracket 38">
            <a:extLst>
              <a:ext uri="{FF2B5EF4-FFF2-40B4-BE49-F238E27FC236}">
                <a16:creationId xmlns:a16="http://schemas.microsoft.com/office/drawing/2014/main" id="{4FBDC342-1AD3-4AE0-8AB2-8568106FF03A}"/>
              </a:ext>
            </a:extLst>
          </p:cNvPr>
          <p:cNvSpPr/>
          <p:nvPr userDrawn="1"/>
        </p:nvSpPr>
        <p:spPr>
          <a:xfrm>
            <a:off x="5648053" y="3090140"/>
            <a:ext cx="1554480" cy="3108960"/>
          </a:xfrm>
          <a:prstGeom prst="bracketPair">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0" name="Graphic 39" descr="Business Growth with solid fill">
            <a:extLst>
              <a:ext uri="{FF2B5EF4-FFF2-40B4-BE49-F238E27FC236}">
                <a16:creationId xmlns:a16="http://schemas.microsoft.com/office/drawing/2014/main" id="{B4C52C62-5682-4619-ACD2-6EAADC05402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51785" y="1851495"/>
            <a:ext cx="1171124" cy="1171124"/>
          </a:xfrm>
          <a:prstGeom prst="rect">
            <a:avLst/>
          </a:prstGeom>
        </p:spPr>
      </p:pic>
      <p:pic>
        <p:nvPicPr>
          <p:cNvPr id="41" name="Graphic 40" descr="Map with pin outline">
            <a:extLst>
              <a:ext uri="{FF2B5EF4-FFF2-40B4-BE49-F238E27FC236}">
                <a16:creationId xmlns:a16="http://schemas.microsoft.com/office/drawing/2014/main" id="{4690E965-8978-4871-BA24-D6CA7F44AD1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1527" y="1983732"/>
            <a:ext cx="971875" cy="971875"/>
          </a:xfrm>
          <a:prstGeom prst="rect">
            <a:avLst/>
          </a:prstGeom>
        </p:spPr>
      </p:pic>
      <p:sp>
        <p:nvSpPr>
          <p:cNvPr id="26" name="Double Bracket 25">
            <a:extLst>
              <a:ext uri="{FF2B5EF4-FFF2-40B4-BE49-F238E27FC236}">
                <a16:creationId xmlns:a16="http://schemas.microsoft.com/office/drawing/2014/main" id="{B30FB306-B4DE-4ADC-B48E-11AACDADEAC8}"/>
              </a:ext>
            </a:extLst>
          </p:cNvPr>
          <p:cNvSpPr/>
          <p:nvPr userDrawn="1"/>
        </p:nvSpPr>
        <p:spPr>
          <a:xfrm>
            <a:off x="1970190" y="3090140"/>
            <a:ext cx="1554480" cy="3108960"/>
          </a:xfrm>
          <a:prstGeom prst="bracketPair">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Double Bracket 26">
            <a:extLst>
              <a:ext uri="{FF2B5EF4-FFF2-40B4-BE49-F238E27FC236}">
                <a16:creationId xmlns:a16="http://schemas.microsoft.com/office/drawing/2014/main" id="{B7096975-3AB8-47FE-BB08-A2F77C2B5719}"/>
              </a:ext>
            </a:extLst>
          </p:cNvPr>
          <p:cNvSpPr/>
          <p:nvPr userDrawn="1"/>
        </p:nvSpPr>
        <p:spPr>
          <a:xfrm>
            <a:off x="3790992" y="3090140"/>
            <a:ext cx="1554480" cy="3108960"/>
          </a:xfrm>
          <a:prstGeom prst="bracketPair">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a:extLst>
              <a:ext uri="{FF2B5EF4-FFF2-40B4-BE49-F238E27FC236}">
                <a16:creationId xmlns:a16="http://schemas.microsoft.com/office/drawing/2014/main" id="{9535E760-3F5A-4859-AEEC-6851528294B4}"/>
              </a:ext>
            </a:extLst>
          </p:cNvPr>
          <p:cNvGrpSpPr/>
          <p:nvPr userDrawn="1"/>
        </p:nvGrpSpPr>
        <p:grpSpPr>
          <a:xfrm>
            <a:off x="7505115" y="1366305"/>
            <a:ext cx="1554480" cy="1554480"/>
            <a:chOff x="6125725" y="2047671"/>
            <a:chExt cx="2757191" cy="2762653"/>
          </a:xfrm>
          <a:solidFill>
            <a:schemeClr val="tx1"/>
          </a:solidFill>
        </p:grpSpPr>
        <p:sp>
          <p:nvSpPr>
            <p:cNvPr id="43" name="Flowchart: Connector 42">
              <a:extLst>
                <a:ext uri="{FF2B5EF4-FFF2-40B4-BE49-F238E27FC236}">
                  <a16:creationId xmlns:a16="http://schemas.microsoft.com/office/drawing/2014/main" id="{57E7D231-1309-40A6-87E9-EE3A572FD363}"/>
                </a:ext>
              </a:extLst>
            </p:cNvPr>
            <p:cNvSpPr/>
            <p:nvPr userDrawn="1"/>
          </p:nvSpPr>
          <p:spPr>
            <a:xfrm>
              <a:off x="6125725" y="2047671"/>
              <a:ext cx="2757191" cy="2762653"/>
            </a:xfrm>
            <a:prstGeom prst="flowChartConnector">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12A1184-7B2B-4152-A970-D7649FBE46B9}"/>
                </a:ext>
              </a:extLst>
            </p:cNvPr>
            <p:cNvSpPr txBox="1"/>
            <p:nvPr userDrawn="1"/>
          </p:nvSpPr>
          <p:spPr>
            <a:xfrm>
              <a:off x="6434119" y="2119982"/>
              <a:ext cx="2024650" cy="601052"/>
            </a:xfrm>
            <a:prstGeom prst="rect">
              <a:avLst/>
            </a:prstGeom>
            <a:noFill/>
            <a:ln>
              <a:noFill/>
            </a:ln>
          </p:spPr>
          <p:txBody>
            <a:bodyPr wrap="square" rtlCol="0">
              <a:spAutoFit/>
            </a:bodyPr>
            <a:lstStyle/>
            <a:p>
              <a:pPr algn="ctr"/>
              <a:r>
                <a:rPr lang="en-US" sz="1600" b="1">
                  <a:solidFill>
                    <a:schemeClr val="bg1"/>
                  </a:solidFill>
                  <a:latin typeface="+mn-lt"/>
                  <a:cs typeface="Times New Roman" panose="02020603050405020304" pitchFamily="18" charset="0"/>
                </a:rPr>
                <a:t>Appendix</a:t>
              </a:r>
            </a:p>
          </p:txBody>
        </p:sp>
      </p:grpSp>
      <p:pic>
        <p:nvPicPr>
          <p:cNvPr id="18" name="Graphic 17" descr="Clipboard outline">
            <a:extLst>
              <a:ext uri="{FF2B5EF4-FFF2-40B4-BE49-F238E27FC236}">
                <a16:creationId xmlns:a16="http://schemas.microsoft.com/office/drawing/2014/main" id="{87F0CC7C-4819-4EE7-88B1-77D3D2B5A260}"/>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15456" y="1779305"/>
            <a:ext cx="1141480" cy="1141480"/>
          </a:xfrm>
          <a:prstGeom prst="rect">
            <a:avLst/>
          </a:prstGeom>
        </p:spPr>
      </p:pic>
      <p:sp>
        <p:nvSpPr>
          <p:cNvPr id="48" name="Double Bracket 47">
            <a:extLst>
              <a:ext uri="{FF2B5EF4-FFF2-40B4-BE49-F238E27FC236}">
                <a16:creationId xmlns:a16="http://schemas.microsoft.com/office/drawing/2014/main" id="{2BF453F0-ACE2-4F85-B816-2E1E462C4337}"/>
              </a:ext>
            </a:extLst>
          </p:cNvPr>
          <p:cNvSpPr/>
          <p:nvPr userDrawn="1"/>
        </p:nvSpPr>
        <p:spPr>
          <a:xfrm>
            <a:off x="7472485" y="3090140"/>
            <a:ext cx="1554480" cy="3108960"/>
          </a:xfrm>
          <a:prstGeom prst="bracketPair">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p:grpSp>
        <p:nvGrpSpPr>
          <p:cNvPr id="56" name="Group 55">
            <a:extLst>
              <a:ext uri="{FF2B5EF4-FFF2-40B4-BE49-F238E27FC236}">
                <a16:creationId xmlns:a16="http://schemas.microsoft.com/office/drawing/2014/main" id="{8B8CB39D-75F4-47E6-B007-445A034783FE}"/>
              </a:ext>
            </a:extLst>
          </p:cNvPr>
          <p:cNvGrpSpPr/>
          <p:nvPr userDrawn="1"/>
        </p:nvGrpSpPr>
        <p:grpSpPr>
          <a:xfrm>
            <a:off x="-7536" y="1051823"/>
            <a:ext cx="9151536" cy="194270"/>
            <a:chOff x="-10048" y="1060615"/>
            <a:chExt cx="12202048" cy="194270"/>
          </a:xfrm>
        </p:grpSpPr>
        <p:cxnSp>
          <p:nvCxnSpPr>
            <p:cNvPr id="57" name="Straight Connector 56">
              <a:extLst>
                <a:ext uri="{FF2B5EF4-FFF2-40B4-BE49-F238E27FC236}">
                  <a16:creationId xmlns:a16="http://schemas.microsoft.com/office/drawing/2014/main" id="{A2D665CC-19EE-4AAE-B853-9F1F35D2EDDB}"/>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E68700B-8E5A-46D0-8E01-2E60CDEBCEC6}"/>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66F76ED-9777-4B85-BD04-BF768567294A}"/>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1765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SP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C07936-4A2B-4AA4-BBED-3F11C435846A}"/>
              </a:ext>
            </a:extLst>
          </p:cNvPr>
          <p:cNvSpPr/>
          <p:nvPr userDrawn="1"/>
        </p:nvSpPr>
        <p:spPr>
          <a:xfrm>
            <a:off x="-14258" y="1"/>
            <a:ext cx="9151536"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4320C3DB-8A3F-49D9-98A2-E0B0D6B4860E}"/>
              </a:ext>
            </a:extLst>
          </p:cNvPr>
          <p:cNvGrpSpPr/>
          <p:nvPr userDrawn="1"/>
        </p:nvGrpSpPr>
        <p:grpSpPr>
          <a:xfrm>
            <a:off x="-7536" y="1051823"/>
            <a:ext cx="9151536" cy="194270"/>
            <a:chOff x="-10048" y="1060615"/>
            <a:chExt cx="12202048" cy="194270"/>
          </a:xfrm>
        </p:grpSpPr>
        <p:cxnSp>
          <p:nvCxnSpPr>
            <p:cNvPr id="6" name="Straight Connector 5">
              <a:extLst>
                <a:ext uri="{FF2B5EF4-FFF2-40B4-BE49-F238E27FC236}">
                  <a16:creationId xmlns:a16="http://schemas.microsoft.com/office/drawing/2014/main" id="{5DE7207E-19FE-4DA4-897C-9626AA1DC161}"/>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83DB022-1788-4B7A-AAD8-936BA137105B}"/>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3B4D9-4736-4BDC-B8B3-7505184DC04D}"/>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1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2743200" y="2001837"/>
            <a:ext cx="5257800" cy="1508125"/>
          </a:xfrm>
        </p:spPr>
        <p:txBody>
          <a:bodyPr anchor="b"/>
          <a:lstStyle>
            <a:lvl1pPr algn="l">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2743198" y="3602038"/>
            <a:ext cx="5257801"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914679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o 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4518E9-1D72-4C38-989A-E61A987CAAEE}"/>
              </a:ext>
            </a:extLst>
          </p:cNvPr>
          <p:cNvSpPr/>
          <p:nvPr userDrawn="1"/>
        </p:nvSpPr>
        <p:spPr>
          <a:xfrm>
            <a:off x="-14258" y="1"/>
            <a:ext cx="9151536"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78CFBA30-8A9E-4DB2-AF3A-B7B76E5A3900}"/>
              </a:ext>
            </a:extLst>
          </p:cNvPr>
          <p:cNvSpPr txBox="1"/>
          <p:nvPr userDrawn="1"/>
        </p:nvSpPr>
        <p:spPr>
          <a:xfrm>
            <a:off x="3395186" y="3058044"/>
            <a:ext cx="2318737" cy="300082"/>
          </a:xfrm>
          <a:prstGeom prst="rect">
            <a:avLst/>
          </a:prstGeom>
          <a:noFill/>
          <a:ln>
            <a:noFill/>
          </a:ln>
        </p:spPr>
        <p:txBody>
          <a:bodyPr wrap="square" rtlCol="0">
            <a:spAutoFit/>
          </a:bodyPr>
          <a:lstStyle/>
          <a:p>
            <a:pPr algn="ctr"/>
            <a:r>
              <a:rPr lang="en-US" sz="1350" b="1">
                <a:solidFill>
                  <a:schemeClr val="bg1"/>
                </a:solidFill>
                <a:latin typeface="Times New Roman" panose="02020603050405020304" pitchFamily="18" charset="0"/>
                <a:cs typeface="Times New Roman" panose="02020603050405020304" pitchFamily="18" charset="0"/>
              </a:rPr>
              <a:t>Part 2 | Process Information</a:t>
            </a:r>
          </a:p>
        </p:txBody>
      </p:sp>
      <p:pic>
        <p:nvPicPr>
          <p:cNvPr id="20" name="Graphic 19" descr="Lightbulb and gear outline">
            <a:extLst>
              <a:ext uri="{FF2B5EF4-FFF2-40B4-BE49-F238E27FC236}">
                <a16:creationId xmlns:a16="http://schemas.microsoft.com/office/drawing/2014/main" id="{B073A39E-2D35-41A4-8F4E-B7471AB0B9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7659" y="3260677"/>
            <a:ext cx="1636536" cy="1919199"/>
          </a:xfrm>
          <a:prstGeom prst="rect">
            <a:avLst/>
          </a:prstGeom>
        </p:spPr>
      </p:pic>
      <p:sp>
        <p:nvSpPr>
          <p:cNvPr id="17" name="Title 1">
            <a:extLst>
              <a:ext uri="{FF2B5EF4-FFF2-40B4-BE49-F238E27FC236}">
                <a16:creationId xmlns:a16="http://schemas.microsoft.com/office/drawing/2014/main" id="{F66E2B45-C820-4D27-B9AC-65313D68BC13}"/>
              </a:ext>
            </a:extLst>
          </p:cNvPr>
          <p:cNvSpPr>
            <a:spLocks noGrp="1"/>
          </p:cNvSpPr>
          <p:nvPr>
            <p:ph type="ctrTitle"/>
          </p:nvPr>
        </p:nvSpPr>
        <p:spPr>
          <a:xfrm rot="10800000" flipV="1">
            <a:off x="457200" y="228600"/>
            <a:ext cx="6858000" cy="767751"/>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6B469A79-CFCD-4F37-937B-8A220110D998}"/>
              </a:ext>
            </a:extLst>
          </p:cNvPr>
          <p:cNvSpPr>
            <a:spLocks noGrp="1"/>
          </p:cNvSpPr>
          <p:nvPr>
            <p:ph type="subTitle" idx="1"/>
          </p:nvPr>
        </p:nvSpPr>
        <p:spPr>
          <a:xfrm>
            <a:off x="457201" y="1424473"/>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grpSp>
        <p:nvGrpSpPr>
          <p:cNvPr id="14" name="Group 13">
            <a:extLst>
              <a:ext uri="{FF2B5EF4-FFF2-40B4-BE49-F238E27FC236}">
                <a16:creationId xmlns:a16="http://schemas.microsoft.com/office/drawing/2014/main" id="{5ECC2D41-85BB-4A89-BCBE-CFBE4A56B1E4}"/>
              </a:ext>
            </a:extLst>
          </p:cNvPr>
          <p:cNvGrpSpPr/>
          <p:nvPr userDrawn="1"/>
        </p:nvGrpSpPr>
        <p:grpSpPr>
          <a:xfrm>
            <a:off x="-7536" y="1051823"/>
            <a:ext cx="9151536" cy="194270"/>
            <a:chOff x="-10048" y="1060615"/>
            <a:chExt cx="12202048" cy="194270"/>
          </a:xfrm>
        </p:grpSpPr>
        <p:cxnSp>
          <p:nvCxnSpPr>
            <p:cNvPr id="15" name="Straight Connector 14">
              <a:extLst>
                <a:ext uri="{FF2B5EF4-FFF2-40B4-BE49-F238E27FC236}">
                  <a16:creationId xmlns:a16="http://schemas.microsoft.com/office/drawing/2014/main" id="{3B8A9628-9B5B-4EC6-8A49-CB33C62C493F}"/>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FCDEBA-F3E9-49E7-9F46-D694FC5AA12F}"/>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B2DEE9B-8E55-49FF-A9A9-569002868195}"/>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2769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pectation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326E490-F9FB-4C17-82E8-EAFAD3A989B9}"/>
              </a:ext>
            </a:extLst>
          </p:cNvPr>
          <p:cNvSpPr/>
          <p:nvPr userDrawn="1"/>
        </p:nvSpPr>
        <p:spPr>
          <a:xfrm>
            <a:off x="-14258" y="1"/>
            <a:ext cx="9151536" cy="10309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78CFBA30-8A9E-4DB2-AF3A-B7B76E5A3900}"/>
              </a:ext>
            </a:extLst>
          </p:cNvPr>
          <p:cNvSpPr txBox="1"/>
          <p:nvPr userDrawn="1"/>
        </p:nvSpPr>
        <p:spPr>
          <a:xfrm>
            <a:off x="3395186" y="3058044"/>
            <a:ext cx="2318737" cy="300082"/>
          </a:xfrm>
          <a:prstGeom prst="rect">
            <a:avLst/>
          </a:prstGeom>
          <a:noFill/>
          <a:ln>
            <a:noFill/>
          </a:ln>
        </p:spPr>
        <p:txBody>
          <a:bodyPr wrap="square" rtlCol="0">
            <a:spAutoFit/>
          </a:bodyPr>
          <a:lstStyle/>
          <a:p>
            <a:pPr algn="ctr"/>
            <a:r>
              <a:rPr lang="en-US" sz="1350" b="1">
                <a:solidFill>
                  <a:schemeClr val="bg1"/>
                </a:solidFill>
                <a:latin typeface="Times New Roman" panose="02020603050405020304" pitchFamily="18" charset="0"/>
                <a:cs typeface="Times New Roman" panose="02020603050405020304" pitchFamily="18" charset="0"/>
              </a:rPr>
              <a:t>Part 2 | Process Information</a:t>
            </a:r>
          </a:p>
        </p:txBody>
      </p:sp>
      <p:pic>
        <p:nvPicPr>
          <p:cNvPr id="20" name="Graphic 19" descr="Lightbulb and gear outline">
            <a:extLst>
              <a:ext uri="{FF2B5EF4-FFF2-40B4-BE49-F238E27FC236}">
                <a16:creationId xmlns:a16="http://schemas.microsoft.com/office/drawing/2014/main" id="{B073A39E-2D35-41A4-8F4E-B7471AB0B9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7659" y="3260677"/>
            <a:ext cx="1636536" cy="1919199"/>
          </a:xfrm>
          <a:prstGeom prst="rect">
            <a:avLst/>
          </a:prstGeom>
        </p:spPr>
      </p:pic>
      <p:sp>
        <p:nvSpPr>
          <p:cNvPr id="17" name="Title 1">
            <a:extLst>
              <a:ext uri="{FF2B5EF4-FFF2-40B4-BE49-F238E27FC236}">
                <a16:creationId xmlns:a16="http://schemas.microsoft.com/office/drawing/2014/main" id="{F66E2B45-C820-4D27-B9AC-65313D68BC13}"/>
              </a:ext>
            </a:extLst>
          </p:cNvPr>
          <p:cNvSpPr>
            <a:spLocks noGrp="1"/>
          </p:cNvSpPr>
          <p:nvPr>
            <p:ph type="ctrTitle" hasCustomPrompt="1"/>
          </p:nvPr>
        </p:nvSpPr>
        <p:spPr>
          <a:xfrm rot="10800000" flipV="1">
            <a:off x="457200" y="228600"/>
            <a:ext cx="4619297" cy="767751"/>
          </a:xfrm>
          <a:prstGeom prst="rect">
            <a:avLst/>
          </a:prstGeom>
        </p:spPr>
        <p:txBody>
          <a:bodyPr anchor="b">
            <a:noAutofit/>
          </a:bodyPr>
          <a:lstStyle>
            <a:lvl1pPr algn="l">
              <a:defRPr sz="3600">
                <a:solidFill>
                  <a:schemeClr val="tx1"/>
                </a:solidFill>
              </a:defRPr>
            </a:lvl1pPr>
          </a:lstStyle>
          <a:p>
            <a:r>
              <a:rPr lang="en-US"/>
              <a:t>Expectations</a:t>
            </a:r>
          </a:p>
        </p:txBody>
      </p:sp>
      <p:sp>
        <p:nvSpPr>
          <p:cNvPr id="4" name="Text Placeholder 3">
            <a:extLst>
              <a:ext uri="{FF2B5EF4-FFF2-40B4-BE49-F238E27FC236}">
                <a16:creationId xmlns:a16="http://schemas.microsoft.com/office/drawing/2014/main" id="{19807D34-6B35-4F8B-B5C3-47C30D60E01A}"/>
              </a:ext>
            </a:extLst>
          </p:cNvPr>
          <p:cNvSpPr>
            <a:spLocks noGrp="1"/>
          </p:cNvSpPr>
          <p:nvPr>
            <p:ph type="body" sz="quarter" idx="10"/>
          </p:nvPr>
        </p:nvSpPr>
        <p:spPr>
          <a:xfrm>
            <a:off x="6516688" y="79375"/>
            <a:ext cx="2546350" cy="881063"/>
          </a:xfrm>
        </p:spPr>
        <p:txBody>
          <a:bodyPr>
            <a:noAutofit/>
          </a:bodyPr>
          <a:lstStyle>
            <a:lvl1pPr marL="0" indent="0">
              <a:buNone/>
              <a:defRPr sz="1400">
                <a:solidFill>
                  <a:schemeClr val="tx1"/>
                </a:solidFill>
              </a:defRPr>
            </a:lvl1pPr>
          </a:lstStyle>
          <a:p>
            <a:pPr lvl="0"/>
            <a:r>
              <a:rPr lang="en-US"/>
              <a:t>Click to edit Master text styles</a:t>
            </a:r>
          </a:p>
        </p:txBody>
      </p:sp>
      <p:grpSp>
        <p:nvGrpSpPr>
          <p:cNvPr id="28" name="Group 27">
            <a:extLst>
              <a:ext uri="{FF2B5EF4-FFF2-40B4-BE49-F238E27FC236}">
                <a16:creationId xmlns:a16="http://schemas.microsoft.com/office/drawing/2014/main" id="{5D0F6B80-8826-4957-B7DF-A4AB2F456FC9}"/>
              </a:ext>
            </a:extLst>
          </p:cNvPr>
          <p:cNvGrpSpPr/>
          <p:nvPr userDrawn="1"/>
        </p:nvGrpSpPr>
        <p:grpSpPr>
          <a:xfrm>
            <a:off x="-7536" y="1051823"/>
            <a:ext cx="9151536" cy="194270"/>
            <a:chOff x="-10048" y="1060615"/>
            <a:chExt cx="12202048" cy="194270"/>
          </a:xfrm>
        </p:grpSpPr>
        <p:cxnSp>
          <p:nvCxnSpPr>
            <p:cNvPr id="29" name="Straight Connector 28">
              <a:extLst>
                <a:ext uri="{FF2B5EF4-FFF2-40B4-BE49-F238E27FC236}">
                  <a16:creationId xmlns:a16="http://schemas.microsoft.com/office/drawing/2014/main" id="{6CB631CE-8248-4E4D-B27E-A4C47B05F4D2}"/>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01C9905-FAE5-449B-89D0-5D30F3546566}"/>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83319D6-D161-42D7-89E1-D51F97D8BE87}"/>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9701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 1">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179645F-76CA-48A2-8ED4-58DD9CD83F7C}"/>
              </a:ext>
            </a:extLst>
          </p:cNvPr>
          <p:cNvSpPr txBox="1">
            <a:spLocks/>
          </p:cNvSpPr>
          <p:nvPr userDrawn="1"/>
        </p:nvSpPr>
        <p:spPr>
          <a:xfrm>
            <a:off x="0" y="3289739"/>
            <a:ext cx="9144000" cy="1272737"/>
          </a:xfrm>
          <a:prstGeom prst="rect">
            <a:avLst/>
          </a:prstGeom>
          <a:solidFill>
            <a:schemeClr val="tx2"/>
          </a:solidFill>
          <a:ln>
            <a:solidFill>
              <a:schemeClr val="tx2"/>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4974431" algn="l"/>
              </a:tabLst>
            </a:pPr>
            <a:r>
              <a:rPr lang="en-US" sz="3300">
                <a:solidFill>
                  <a:schemeClr val="bg1"/>
                </a:solidFill>
                <a:latin typeface="+mj-lt"/>
                <a:cs typeface="Times New Roman" panose="02020603050405020304" pitchFamily="18" charset="0"/>
              </a:rPr>
              <a:t>Part One: Past Enrollment and Demographics</a:t>
            </a:r>
            <a:endParaRPr lang="en-US" sz="3300">
              <a:solidFill>
                <a:schemeClr val="bg1"/>
              </a:solidFill>
              <a:latin typeface="+mj-lt"/>
            </a:endParaRPr>
          </a:p>
        </p:txBody>
      </p:sp>
      <p:pic>
        <p:nvPicPr>
          <p:cNvPr id="9" name="Graphic 8" descr="Map with pin outline">
            <a:extLst>
              <a:ext uri="{FF2B5EF4-FFF2-40B4-BE49-F238E27FC236}">
                <a16:creationId xmlns:a16="http://schemas.microsoft.com/office/drawing/2014/main" id="{6C993378-B710-42BC-A5E9-B344788F3A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2367" y="4201990"/>
            <a:ext cx="2574571" cy="25745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54022" y="140677"/>
            <a:ext cx="1831716" cy="666251"/>
          </a:xfrm>
          <a:prstGeom prst="rect">
            <a:avLst/>
          </a:prstGeom>
        </p:spPr>
      </p:pic>
    </p:spTree>
    <p:extLst>
      <p:ext uri="{BB962C8B-B14F-4D97-AF65-F5344CB8AC3E}">
        <p14:creationId xmlns:p14="http://schemas.microsoft.com/office/powerpoint/2010/main" val="3184195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art 1">
    <p:spTree>
      <p:nvGrpSpPr>
        <p:cNvPr id="1" name=""/>
        <p:cNvGrpSpPr/>
        <p:nvPr/>
      </p:nvGrpSpPr>
      <p:grpSpPr>
        <a:xfrm>
          <a:off x="0" y="0"/>
          <a:ext cx="0" cy="0"/>
          <a:chOff x="0" y="0"/>
          <a:chExt cx="0" cy="0"/>
        </a:xfrm>
      </p:grpSpPr>
      <p:pic>
        <p:nvPicPr>
          <p:cNvPr id="9" name="Graphic 8" descr="Map with pin outline">
            <a:extLst>
              <a:ext uri="{FF2B5EF4-FFF2-40B4-BE49-F238E27FC236}">
                <a16:creationId xmlns:a16="http://schemas.microsoft.com/office/drawing/2014/main" id="{6C993378-B710-42BC-A5E9-B344788F3A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262" y="-193741"/>
            <a:ext cx="4182384" cy="418238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60957" y="118645"/>
            <a:ext cx="824781"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1586430" y="3435182"/>
            <a:ext cx="7557570" cy="553998"/>
          </a:xfrm>
          <a:prstGeom prst="rect">
            <a:avLst/>
          </a:prstGeom>
          <a:noFill/>
        </p:spPr>
        <p:txBody>
          <a:bodyPr wrap="square">
            <a:spAutoFit/>
          </a:bodyPr>
          <a:lstStyle/>
          <a:p>
            <a:pPr algn="r">
              <a:tabLst>
                <a:tab pos="4974431" algn="l"/>
              </a:tabLst>
            </a:pPr>
            <a:r>
              <a:rPr lang="en-US" sz="3000" b="1" cap="small" baseline="0">
                <a:solidFill>
                  <a:schemeClr val="tx2"/>
                </a:solidFill>
                <a:latin typeface="+mj-lt"/>
                <a:cs typeface="Times New Roman" panose="02020603050405020304" pitchFamily="18" charset="0"/>
              </a:rPr>
              <a:t>Part One: Past Enrollment and Demographics</a:t>
            </a:r>
            <a:endParaRPr lang="en-US" sz="3000" b="1" cap="small" baseline="0">
              <a:solidFill>
                <a:schemeClr val="tx2"/>
              </a:solidFill>
              <a:latin typeface="+mj-lt"/>
            </a:endParaRPr>
          </a:p>
        </p:txBody>
      </p:sp>
    </p:spTree>
    <p:extLst>
      <p:ext uri="{BB962C8B-B14F-4D97-AF65-F5344CB8AC3E}">
        <p14:creationId xmlns:p14="http://schemas.microsoft.com/office/powerpoint/2010/main" val="1279038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2" name="Picture 1" descr="A picture containing person, room, gambling house, scene&#10;&#10;Description automatically generated">
            <a:extLst>
              <a:ext uri="{FF2B5EF4-FFF2-40B4-BE49-F238E27FC236}">
                <a16:creationId xmlns:a16="http://schemas.microsoft.com/office/drawing/2014/main" id="{ABACBBD0-0EB8-9135-8C3E-BC3D5AE23DF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6019"/>
          <a:stretch/>
        </p:blipFill>
        <p:spPr>
          <a:xfrm>
            <a:off x="0" y="0"/>
            <a:ext cx="9144000" cy="6495943"/>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1842379" y="2154911"/>
            <a:ext cx="5459240" cy="2548177"/>
          </a:xfrm>
          <a:prstGeom prst="roundRect">
            <a:avLst>
              <a:gd name="adj" fmla="val 6008"/>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5" name="Graphic 4" descr="Map with pin outline">
            <a:extLst>
              <a:ext uri="{FF2B5EF4-FFF2-40B4-BE49-F238E27FC236}">
                <a16:creationId xmlns:a16="http://schemas.microsoft.com/office/drawing/2014/main" id="{D5A09C55-D552-70D5-6B88-9798E40527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83524" y="1517676"/>
            <a:ext cx="1043481" cy="1043481"/>
          </a:xfrm>
          <a:prstGeom prst="rect">
            <a:avLst/>
          </a:prstGeom>
        </p:spPr>
      </p:pic>
      <p:sp>
        <p:nvSpPr>
          <p:cNvPr id="6" name="TextBox 5">
            <a:extLst>
              <a:ext uri="{FF2B5EF4-FFF2-40B4-BE49-F238E27FC236}">
                <a16:creationId xmlns:a16="http://schemas.microsoft.com/office/drawing/2014/main" id="{B5D19491-7B75-7475-A925-49437F49597F}"/>
              </a:ext>
            </a:extLst>
          </p:cNvPr>
          <p:cNvSpPr txBox="1"/>
          <p:nvPr userDrawn="1"/>
        </p:nvSpPr>
        <p:spPr>
          <a:xfrm>
            <a:off x="1842379" y="2374106"/>
            <a:ext cx="5487980" cy="646331"/>
          </a:xfrm>
          <a:prstGeom prst="rect">
            <a:avLst/>
          </a:prstGeom>
          <a:noFill/>
        </p:spPr>
        <p:txBody>
          <a:bodyPr wrap="square" rtlCol="0" anchor="ctr">
            <a:spAutoFit/>
          </a:bodyPr>
          <a:lstStyle/>
          <a:p>
            <a:pPr algn="ctr"/>
            <a:r>
              <a:rPr lang="en-US" b="1" cap="small">
                <a:solidFill>
                  <a:schemeClr val="bg1"/>
                </a:solidFill>
                <a:cs typeface="Times New Roman" panose="02020603050405020304" pitchFamily="18" charset="0"/>
              </a:rPr>
              <a:t>Part 1 </a:t>
            </a:r>
          </a:p>
          <a:p>
            <a:pPr algn="ctr"/>
            <a:r>
              <a:rPr lang="en-US" b="1" cap="small">
                <a:solidFill>
                  <a:schemeClr val="bg1"/>
                </a:solidFill>
                <a:cs typeface="Times New Roman" panose="02020603050405020304" pitchFamily="18" charset="0"/>
              </a:rPr>
              <a:t>Enrollment &amp; Demographics</a:t>
            </a:r>
          </a:p>
        </p:txBody>
      </p:sp>
      <p:sp>
        <p:nvSpPr>
          <p:cNvPr id="7" name="TextBox 6">
            <a:extLst>
              <a:ext uri="{FF2B5EF4-FFF2-40B4-BE49-F238E27FC236}">
                <a16:creationId xmlns:a16="http://schemas.microsoft.com/office/drawing/2014/main" id="{5BBF9BE8-A46C-C197-6901-29A20CF553B6}"/>
              </a:ext>
            </a:extLst>
          </p:cNvPr>
          <p:cNvSpPr txBox="1"/>
          <p:nvPr userDrawn="1"/>
        </p:nvSpPr>
        <p:spPr>
          <a:xfrm>
            <a:off x="1813639" y="3162293"/>
            <a:ext cx="5487979" cy="1448730"/>
          </a:xfrm>
          <a:prstGeom prst="rect">
            <a:avLst/>
          </a:prstGeom>
          <a:noFill/>
        </p:spPr>
        <p:txBody>
          <a:bodyPr wrap="square" numCol="1" rtlCol="0">
            <a:spAutoFit/>
          </a:bodyPr>
          <a:lstStyle/>
          <a:p>
            <a:pPr algn="ctr">
              <a:lnSpc>
                <a:spcPct val="150000"/>
              </a:lnSpc>
            </a:pPr>
            <a:r>
              <a:rPr lang="en-US" sz="1200">
                <a:solidFill>
                  <a:schemeClr val="bg1"/>
                </a:solidFill>
                <a:latin typeface="+mj-lt"/>
              </a:rPr>
              <a:t>Things to Consider</a:t>
            </a:r>
          </a:p>
          <a:p>
            <a:pPr algn="ctr">
              <a:lnSpc>
                <a:spcPct val="150000"/>
              </a:lnSpc>
            </a:pPr>
            <a:r>
              <a:rPr lang="en-US" sz="1200">
                <a:solidFill>
                  <a:schemeClr val="bg1"/>
                </a:solidFill>
                <a:latin typeface="+mj-lt"/>
              </a:rPr>
              <a:t>Student Analysis Maps &amp; Data</a:t>
            </a:r>
          </a:p>
          <a:p>
            <a:pPr algn="ctr">
              <a:lnSpc>
                <a:spcPct val="150000"/>
              </a:lnSpc>
            </a:pPr>
            <a:r>
              <a:rPr lang="en-US" sz="1200">
                <a:solidFill>
                  <a:schemeClr val="bg1"/>
                </a:solidFill>
                <a:latin typeface="+mj-lt"/>
              </a:rPr>
              <a:t>Sophisticated Forecast Model</a:t>
            </a:r>
          </a:p>
          <a:p>
            <a:pPr algn="ctr">
              <a:lnSpc>
                <a:spcPct val="150000"/>
              </a:lnSpc>
            </a:pPr>
            <a:r>
              <a:rPr lang="en-US" sz="1200">
                <a:solidFill>
                  <a:schemeClr val="bg1"/>
                </a:solidFill>
                <a:latin typeface="+mj-lt"/>
              </a:rPr>
              <a:t>Demographics</a:t>
            </a:r>
          </a:p>
          <a:p>
            <a:pPr algn="ctr">
              <a:lnSpc>
                <a:spcPct val="150000"/>
              </a:lnSpc>
            </a:pPr>
            <a:r>
              <a:rPr lang="en-US" sz="1200">
                <a:solidFill>
                  <a:schemeClr val="bg1"/>
                </a:solidFill>
                <a:latin typeface="+mj-lt"/>
              </a:rPr>
              <a:t>Past Enrollment &amp; Change </a:t>
            </a:r>
          </a:p>
        </p:txBody>
      </p:sp>
      <p:cxnSp>
        <p:nvCxnSpPr>
          <p:cNvPr id="8" name="Straight Connector 7">
            <a:extLst>
              <a:ext uri="{FF2B5EF4-FFF2-40B4-BE49-F238E27FC236}">
                <a16:creationId xmlns:a16="http://schemas.microsoft.com/office/drawing/2014/main" id="{3C94997F-AE25-70A7-D57E-A6E269291DE2}"/>
              </a:ext>
            </a:extLst>
          </p:cNvPr>
          <p:cNvCxnSpPr/>
          <p:nvPr userDrawn="1"/>
        </p:nvCxnSpPr>
        <p:spPr>
          <a:xfrm>
            <a:off x="3758353" y="3052124"/>
            <a:ext cx="1493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2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4" name="Picture 13" descr="A group of people in a classroom&#10;&#10;Description automatically generated with medium confidence">
            <a:extLst>
              <a:ext uri="{FF2B5EF4-FFF2-40B4-BE49-F238E27FC236}">
                <a16:creationId xmlns:a16="http://schemas.microsoft.com/office/drawing/2014/main" id="{4C4BE368-B8FE-AEDE-B9DD-96DFC77B3846}"/>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12500"/>
          <a:stretch/>
        </p:blipFill>
        <p:spPr>
          <a:xfrm>
            <a:off x="0" y="0"/>
            <a:ext cx="9144000" cy="6504704"/>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2250"/>
            <a:ext cx="9144000" cy="162057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9" name="Straight Connector 8">
            <a:extLst>
              <a:ext uri="{FF2B5EF4-FFF2-40B4-BE49-F238E27FC236}">
                <a16:creationId xmlns:a16="http://schemas.microsoft.com/office/drawing/2014/main" id="{9D3A14FD-F6F9-07F2-DC7D-12E607BB7E3E}"/>
              </a:ext>
            </a:extLst>
          </p:cNvPr>
          <p:cNvCxnSpPr>
            <a:cxnSpLocks/>
          </p:cNvCxnSpPr>
          <p:nvPr userDrawn="1"/>
        </p:nvCxnSpPr>
        <p:spPr>
          <a:xfrm>
            <a:off x="3322622" y="453320"/>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A135A7E5-D9DA-E493-1C38-8F9FA31A04C7}"/>
              </a:ext>
            </a:extLst>
          </p:cNvPr>
          <p:cNvSpPr txBox="1"/>
          <p:nvPr userDrawn="1"/>
        </p:nvSpPr>
        <p:spPr>
          <a:xfrm>
            <a:off x="3471125" y="330436"/>
            <a:ext cx="5026916" cy="1448730"/>
          </a:xfrm>
          <a:prstGeom prst="rect">
            <a:avLst/>
          </a:prstGeom>
          <a:noFill/>
        </p:spPr>
        <p:txBody>
          <a:bodyPr wrap="square" numCol="1"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Things to Consider</a:t>
            </a:r>
          </a:p>
          <a:p>
            <a:pPr marL="171450" indent="-171450">
              <a:lnSpc>
                <a:spcPct val="150000"/>
              </a:lnSpc>
              <a:buFont typeface="Arial" panose="020B0604020202020204" pitchFamily="34" charset="0"/>
              <a:buChar char="•"/>
            </a:pPr>
            <a:r>
              <a:rPr lang="en-US" sz="1200">
                <a:solidFill>
                  <a:schemeClr val="bg1"/>
                </a:solidFill>
                <a:latin typeface="+mj-lt"/>
              </a:rPr>
              <a:t>Student Analysis Maps &amp; Data</a:t>
            </a:r>
          </a:p>
          <a:p>
            <a:pPr marL="171450" indent="-171450">
              <a:lnSpc>
                <a:spcPct val="150000"/>
              </a:lnSpc>
              <a:buFont typeface="Arial" panose="020B0604020202020204" pitchFamily="34" charset="0"/>
              <a:buChar char="•"/>
            </a:pPr>
            <a:r>
              <a:rPr lang="en-US" sz="1200">
                <a:solidFill>
                  <a:schemeClr val="bg1"/>
                </a:solidFill>
                <a:latin typeface="+mj-lt"/>
              </a:rPr>
              <a:t>Sophisticated Forecast Model</a:t>
            </a:r>
          </a:p>
          <a:p>
            <a:pPr marL="171450" indent="-171450">
              <a:lnSpc>
                <a:spcPct val="150000"/>
              </a:lnSpc>
              <a:buFont typeface="Arial" panose="020B0604020202020204" pitchFamily="34" charset="0"/>
              <a:buChar char="•"/>
            </a:pPr>
            <a:r>
              <a:rPr lang="en-US" sz="1200">
                <a:solidFill>
                  <a:schemeClr val="bg1"/>
                </a:solidFill>
                <a:latin typeface="+mj-lt"/>
              </a:rPr>
              <a:t>Demographics</a:t>
            </a:r>
          </a:p>
          <a:p>
            <a:pPr marL="171450" indent="-171450">
              <a:lnSpc>
                <a:spcPct val="150000"/>
              </a:lnSpc>
              <a:buFont typeface="Arial" panose="020B0604020202020204" pitchFamily="34" charset="0"/>
              <a:buChar char="•"/>
            </a:pPr>
            <a:r>
              <a:rPr lang="en-US" sz="1200">
                <a:solidFill>
                  <a:schemeClr val="bg1"/>
                </a:solidFill>
                <a:latin typeface="+mj-lt"/>
              </a:rPr>
              <a:t>Past Enrollment &amp; Change </a:t>
            </a:r>
          </a:p>
        </p:txBody>
      </p:sp>
      <p:sp>
        <p:nvSpPr>
          <p:cNvPr id="11" name="TextBox 10">
            <a:extLst>
              <a:ext uri="{FF2B5EF4-FFF2-40B4-BE49-F238E27FC236}">
                <a16:creationId xmlns:a16="http://schemas.microsoft.com/office/drawing/2014/main" id="{7C7A50BE-DE48-2343-A627-F5B0DE6817EF}"/>
              </a:ext>
            </a:extLst>
          </p:cNvPr>
          <p:cNvSpPr txBox="1"/>
          <p:nvPr userDrawn="1"/>
        </p:nvSpPr>
        <p:spPr>
          <a:xfrm>
            <a:off x="1345320" y="593138"/>
            <a:ext cx="1828800" cy="923330"/>
          </a:xfrm>
          <a:prstGeom prst="rect">
            <a:avLst/>
          </a:prstGeom>
          <a:noFill/>
        </p:spPr>
        <p:txBody>
          <a:bodyPr wrap="square" rtlCol="0" anchor="ctr">
            <a:spAutoFit/>
          </a:bodyPr>
          <a:lstStyle/>
          <a:p>
            <a:pPr algn="ctr"/>
            <a:r>
              <a:rPr lang="en-US" b="1" cap="small">
                <a:solidFill>
                  <a:schemeClr val="bg1"/>
                </a:solidFill>
                <a:latin typeface="+mj-lt"/>
                <a:cs typeface="Times New Roman" panose="02020603050405020304" pitchFamily="18" charset="0"/>
              </a:rPr>
              <a:t>Part 1  </a:t>
            </a:r>
          </a:p>
          <a:p>
            <a:pPr algn="ctr"/>
            <a:r>
              <a:rPr lang="en-US" b="1" cap="small">
                <a:solidFill>
                  <a:schemeClr val="bg1"/>
                </a:solidFill>
                <a:cs typeface="Times New Roman" panose="02020603050405020304" pitchFamily="18" charset="0"/>
              </a:rPr>
              <a:t>Enrollment &amp; Demographics</a:t>
            </a:r>
          </a:p>
        </p:txBody>
      </p:sp>
      <p:pic>
        <p:nvPicPr>
          <p:cNvPr id="12" name="Graphic 11" descr="Map with pin outline">
            <a:extLst>
              <a:ext uri="{FF2B5EF4-FFF2-40B4-BE49-F238E27FC236}">
                <a16:creationId xmlns:a16="http://schemas.microsoft.com/office/drawing/2014/main" id="{FE0949BE-ECB8-3417-87FC-7E9D88BF8A6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117" y="358179"/>
            <a:ext cx="1393244" cy="1393244"/>
          </a:xfrm>
          <a:prstGeom prst="rect">
            <a:avLst/>
          </a:prstGeom>
        </p:spPr>
      </p:pic>
    </p:spTree>
    <p:extLst>
      <p:ext uri="{BB962C8B-B14F-4D97-AF65-F5344CB8AC3E}">
        <p14:creationId xmlns:p14="http://schemas.microsoft.com/office/powerpoint/2010/main" val="4219361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art 1 Intro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068D7B-54E9-4BC9-9908-68D7FD244EC4}"/>
              </a:ext>
            </a:extLst>
          </p:cNvPr>
          <p:cNvGrpSpPr/>
          <p:nvPr/>
        </p:nvGrpSpPr>
        <p:grpSpPr>
          <a:xfrm>
            <a:off x="-8709" y="0"/>
            <a:ext cx="9152363" cy="1280762"/>
            <a:chOff x="-11613" y="0"/>
            <a:chExt cx="12203151" cy="1280762"/>
          </a:xfrm>
        </p:grpSpPr>
        <p:sp>
          <p:nvSpPr>
            <p:cNvPr id="11" name="Rectangle 10">
              <a:extLst>
                <a:ext uri="{FF2B5EF4-FFF2-40B4-BE49-F238E27FC236}">
                  <a16:creationId xmlns:a16="http://schemas.microsoft.com/office/drawing/2014/main" id="{5F2D115D-43E8-415E-9493-1DBB9A259A4B}"/>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2" name="Straight Connector 11">
              <a:extLst>
                <a:ext uri="{FF2B5EF4-FFF2-40B4-BE49-F238E27FC236}">
                  <a16:creationId xmlns:a16="http://schemas.microsoft.com/office/drawing/2014/main" id="{A2D0210B-E9DE-4089-9FC4-9D73AB2713F1}"/>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736046-0466-493C-A400-C86015A35938}"/>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0A8293F-C03A-459C-8920-C78B5F929B0B}"/>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36B14FFB-C426-42E6-9C3C-C93728C0B250}"/>
              </a:ext>
            </a:extLst>
          </p:cNvPr>
          <p:cNvSpPr txBox="1"/>
          <p:nvPr/>
        </p:nvSpPr>
        <p:spPr>
          <a:xfrm>
            <a:off x="457200" y="228600"/>
            <a:ext cx="7293436" cy="646331"/>
          </a:xfrm>
          <a:prstGeom prst="rect">
            <a:avLst/>
          </a:prstGeom>
          <a:noFill/>
          <a:ln>
            <a:noFill/>
          </a:ln>
        </p:spPr>
        <p:txBody>
          <a:bodyPr wrap="square" rtlCol="0">
            <a:spAutoFit/>
          </a:bodyPr>
          <a:lstStyle/>
          <a:p>
            <a:r>
              <a:rPr lang="en-US" sz="3600">
                <a:solidFill>
                  <a:schemeClr val="bg1"/>
                </a:solidFill>
                <a:latin typeface="+mj-lt"/>
                <a:cs typeface="Times New Roman" panose="02020603050405020304" pitchFamily="18" charset="0"/>
              </a:rPr>
              <a:t>100,000 Foot Perspective</a:t>
            </a:r>
          </a:p>
        </p:txBody>
      </p:sp>
      <p:sp>
        <p:nvSpPr>
          <p:cNvPr id="18" name="Flowchart: Connector 17">
            <a:extLst>
              <a:ext uri="{FF2B5EF4-FFF2-40B4-BE49-F238E27FC236}">
                <a16:creationId xmlns:a16="http://schemas.microsoft.com/office/drawing/2014/main" id="{DBC95F6D-A39B-4A76-89F0-FE33E9A6E02B}"/>
              </a:ext>
            </a:extLst>
          </p:cNvPr>
          <p:cNvSpPr/>
          <p:nvPr/>
        </p:nvSpPr>
        <p:spPr>
          <a:xfrm>
            <a:off x="14843" y="1346471"/>
            <a:ext cx="1659842" cy="1597569"/>
          </a:xfrm>
          <a:prstGeom prst="flowChartConnector">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bg1"/>
              </a:solidFill>
              <a:latin typeface="Times New Roman" panose="02020603050405020304" pitchFamily="18" charset="0"/>
              <a:cs typeface="Times New Roman" panose="02020603050405020304" pitchFamily="18" charset="0"/>
            </a:endParaRPr>
          </a:p>
          <a:p>
            <a:pPr algn="ctr"/>
            <a:endParaRPr lang="en-US" sz="1050" b="1">
              <a:solidFill>
                <a:schemeClr val="bg1"/>
              </a:solidFill>
              <a:latin typeface="Times New Roman" panose="02020603050405020304" pitchFamily="18" charset="0"/>
              <a:cs typeface="Times New Roman" panose="02020603050405020304" pitchFamily="18" charset="0"/>
            </a:endParaRPr>
          </a:p>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p:txBody>
      </p:sp>
      <p:sp>
        <p:nvSpPr>
          <p:cNvPr id="20" name="TextBox 19">
            <a:extLst>
              <a:ext uri="{FF2B5EF4-FFF2-40B4-BE49-F238E27FC236}">
                <a16:creationId xmlns:a16="http://schemas.microsoft.com/office/drawing/2014/main" id="{1E7F8B4F-CB27-483A-848F-09CA4379766A}"/>
              </a:ext>
            </a:extLst>
          </p:cNvPr>
          <p:cNvSpPr txBox="1"/>
          <p:nvPr/>
        </p:nvSpPr>
        <p:spPr>
          <a:xfrm>
            <a:off x="11839" y="1494783"/>
            <a:ext cx="1662848" cy="369332"/>
          </a:xfrm>
          <a:prstGeom prst="rect">
            <a:avLst/>
          </a:prstGeom>
          <a:noFill/>
        </p:spPr>
        <p:txBody>
          <a:bodyPr wrap="square" rtlCol="0">
            <a:spAutoFit/>
          </a:bodyPr>
          <a:lstStyle/>
          <a:p>
            <a:pPr algn="ctr"/>
            <a:r>
              <a:rPr lang="en-US" sz="1800" b="1">
                <a:solidFill>
                  <a:schemeClr val="bg1"/>
                </a:solidFill>
                <a:latin typeface="+mn-lt"/>
                <a:cs typeface="Times New Roman" panose="02020603050405020304" pitchFamily="18" charset="0"/>
              </a:rPr>
              <a:t>Enrollment</a:t>
            </a:r>
            <a:endParaRPr lang="en-US" sz="1350" b="1">
              <a:solidFill>
                <a:schemeClr val="bg1"/>
              </a:solidFill>
              <a:latin typeface="+mn-lt"/>
              <a:cs typeface="Times New Roman" panose="02020603050405020304" pitchFamily="18" charset="0"/>
            </a:endParaRPr>
          </a:p>
        </p:txBody>
      </p:sp>
      <p:sp>
        <p:nvSpPr>
          <p:cNvPr id="22" name="Flowchart: Connector 21">
            <a:extLst>
              <a:ext uri="{FF2B5EF4-FFF2-40B4-BE49-F238E27FC236}">
                <a16:creationId xmlns:a16="http://schemas.microsoft.com/office/drawing/2014/main" id="{B6637960-D907-4AD6-BD1C-183E7FFD03CB}"/>
              </a:ext>
            </a:extLst>
          </p:cNvPr>
          <p:cNvSpPr/>
          <p:nvPr/>
        </p:nvSpPr>
        <p:spPr>
          <a:xfrm>
            <a:off x="34338" y="3095010"/>
            <a:ext cx="1640347" cy="1597569"/>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p:txBody>
      </p:sp>
      <p:pic>
        <p:nvPicPr>
          <p:cNvPr id="23" name="Graphic 22" descr="Meeting with solid fill">
            <a:extLst>
              <a:ext uri="{FF2B5EF4-FFF2-40B4-BE49-F238E27FC236}">
                <a16:creationId xmlns:a16="http://schemas.microsoft.com/office/drawing/2014/main" id="{D9CCFE20-A316-4814-9615-353DA61BD1B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10" y="3364160"/>
            <a:ext cx="1723209" cy="1770066"/>
          </a:xfrm>
          <a:prstGeom prst="rect">
            <a:avLst/>
          </a:prstGeom>
        </p:spPr>
      </p:pic>
      <p:sp>
        <p:nvSpPr>
          <p:cNvPr id="24" name="TextBox 23">
            <a:extLst>
              <a:ext uri="{FF2B5EF4-FFF2-40B4-BE49-F238E27FC236}">
                <a16:creationId xmlns:a16="http://schemas.microsoft.com/office/drawing/2014/main" id="{01F1DE8B-BD65-44B1-82A2-F36F2B7D51C0}"/>
              </a:ext>
            </a:extLst>
          </p:cNvPr>
          <p:cNvSpPr txBox="1"/>
          <p:nvPr/>
        </p:nvSpPr>
        <p:spPr>
          <a:xfrm>
            <a:off x="20548" y="3255260"/>
            <a:ext cx="1643318" cy="369332"/>
          </a:xfrm>
          <a:prstGeom prst="rect">
            <a:avLst/>
          </a:prstGeom>
          <a:noFill/>
        </p:spPr>
        <p:txBody>
          <a:bodyPr wrap="square" rtlCol="0">
            <a:spAutoFit/>
          </a:bodyPr>
          <a:lstStyle/>
          <a:p>
            <a:pPr algn="ctr"/>
            <a:r>
              <a:rPr lang="en-US" sz="1800" b="1">
                <a:solidFill>
                  <a:schemeClr val="bg1"/>
                </a:solidFill>
                <a:latin typeface="+mn-lt"/>
                <a:cs typeface="Times New Roman" panose="02020603050405020304" pitchFamily="18" charset="0"/>
              </a:rPr>
              <a:t>Capacity</a:t>
            </a:r>
          </a:p>
        </p:txBody>
      </p:sp>
      <p:sp>
        <p:nvSpPr>
          <p:cNvPr id="26" name="Flowchart: Connector 25">
            <a:extLst>
              <a:ext uri="{FF2B5EF4-FFF2-40B4-BE49-F238E27FC236}">
                <a16:creationId xmlns:a16="http://schemas.microsoft.com/office/drawing/2014/main" id="{0DBFE25E-787C-435F-AAEA-77B8AF5D4A70}"/>
              </a:ext>
            </a:extLst>
          </p:cNvPr>
          <p:cNvSpPr/>
          <p:nvPr/>
        </p:nvSpPr>
        <p:spPr>
          <a:xfrm>
            <a:off x="34247" y="4843547"/>
            <a:ext cx="1629619" cy="1597569"/>
          </a:xfrm>
          <a:prstGeom prst="flowChartConnector">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a:p>
            <a:pPr algn="ctr"/>
            <a:endParaRPr lang="en-US" sz="1350">
              <a:solidFill>
                <a:schemeClr val="bg1"/>
              </a:solidFill>
            </a:endParaRPr>
          </a:p>
          <a:p>
            <a:pPr algn="ctr"/>
            <a:endParaRPr lang="en-US" sz="1350">
              <a:solidFill>
                <a:schemeClr val="bg1"/>
              </a:solidFill>
            </a:endParaRPr>
          </a:p>
        </p:txBody>
      </p:sp>
      <p:sp>
        <p:nvSpPr>
          <p:cNvPr id="28" name="TextBox 27">
            <a:extLst>
              <a:ext uri="{FF2B5EF4-FFF2-40B4-BE49-F238E27FC236}">
                <a16:creationId xmlns:a16="http://schemas.microsoft.com/office/drawing/2014/main" id="{85AD78DC-D53F-41C7-9395-A207E6D51CBE}"/>
              </a:ext>
            </a:extLst>
          </p:cNvPr>
          <p:cNvSpPr txBox="1"/>
          <p:nvPr/>
        </p:nvSpPr>
        <p:spPr>
          <a:xfrm>
            <a:off x="45949" y="5039726"/>
            <a:ext cx="1632570" cy="369332"/>
          </a:xfrm>
          <a:prstGeom prst="rect">
            <a:avLst/>
          </a:prstGeom>
          <a:noFill/>
        </p:spPr>
        <p:txBody>
          <a:bodyPr wrap="square" rtlCol="0">
            <a:spAutoFit/>
          </a:bodyPr>
          <a:lstStyle/>
          <a:p>
            <a:pPr algn="ctr"/>
            <a:r>
              <a:rPr lang="en-US" sz="1800" b="1">
                <a:solidFill>
                  <a:schemeClr val="bg1"/>
                </a:solidFill>
                <a:latin typeface="+mn-lt"/>
                <a:cs typeface="Times New Roman" panose="02020603050405020304" pitchFamily="18" charset="0"/>
              </a:rPr>
              <a:t>Development</a:t>
            </a:r>
          </a:p>
        </p:txBody>
      </p:sp>
      <p:pic>
        <p:nvPicPr>
          <p:cNvPr id="38" name="Graphic 37" descr="Classroom with solid fill">
            <a:extLst>
              <a:ext uri="{FF2B5EF4-FFF2-40B4-BE49-F238E27FC236}">
                <a16:creationId xmlns:a16="http://schemas.microsoft.com/office/drawing/2014/main" id="{22504F2C-A881-4C89-93E3-06BC04AB9D29}"/>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85"/>
          <a:stretch/>
        </p:blipFill>
        <p:spPr>
          <a:xfrm>
            <a:off x="69750" y="1751115"/>
            <a:ext cx="1406882" cy="1327402"/>
          </a:xfrm>
          <a:prstGeom prst="rect">
            <a:avLst/>
          </a:prstGeom>
        </p:spPr>
      </p:pic>
      <p:grpSp>
        <p:nvGrpSpPr>
          <p:cNvPr id="39" name="Group 38">
            <a:extLst>
              <a:ext uri="{FF2B5EF4-FFF2-40B4-BE49-F238E27FC236}">
                <a16:creationId xmlns:a16="http://schemas.microsoft.com/office/drawing/2014/main" id="{8F15D059-2014-46C8-9D41-4A8F409DBB33}"/>
              </a:ext>
            </a:extLst>
          </p:cNvPr>
          <p:cNvGrpSpPr/>
          <p:nvPr userDrawn="1"/>
        </p:nvGrpSpPr>
        <p:grpSpPr>
          <a:xfrm>
            <a:off x="39528" y="5384221"/>
            <a:ext cx="1635157" cy="1062981"/>
            <a:chOff x="39528" y="5384221"/>
            <a:chExt cx="1635157" cy="1062981"/>
          </a:xfrm>
          <a:solidFill>
            <a:schemeClr val="bg1"/>
          </a:solidFill>
        </p:grpSpPr>
        <p:sp>
          <p:nvSpPr>
            <p:cNvPr id="40" name="Freeform: Shape 39">
              <a:extLst>
                <a:ext uri="{FF2B5EF4-FFF2-40B4-BE49-F238E27FC236}">
                  <a16:creationId xmlns:a16="http://schemas.microsoft.com/office/drawing/2014/main" id="{D728CAD7-9B65-45E5-A07C-6072A14FA1FE}"/>
                </a:ext>
              </a:extLst>
            </p:cNvPr>
            <p:cNvSpPr/>
            <p:nvPr/>
          </p:nvSpPr>
          <p:spPr>
            <a:xfrm>
              <a:off x="45066" y="5507277"/>
              <a:ext cx="1629619" cy="939925"/>
            </a:xfrm>
            <a:custGeom>
              <a:avLst/>
              <a:gdLst>
                <a:gd name="connsiteX0" fmla="*/ 522760 w 1197289"/>
                <a:gd name="connsiteY0" fmla="*/ 881908 h 881908"/>
                <a:gd name="connsiteX1" fmla="*/ 1197290 w 1197289"/>
                <a:gd name="connsiteY1" fmla="*/ 52651 h 881908"/>
                <a:gd name="connsiteX2" fmla="*/ 1197290 w 1197289"/>
                <a:gd name="connsiteY2" fmla="*/ 0 h 881908"/>
                <a:gd name="connsiteX3" fmla="*/ 0 w 1197289"/>
                <a:gd name="connsiteY3" fmla="*/ 881908 h 881908"/>
              </a:gdLst>
              <a:ahLst/>
              <a:cxnLst>
                <a:cxn ang="0">
                  <a:pos x="connsiteX0" y="connsiteY0"/>
                </a:cxn>
                <a:cxn ang="0">
                  <a:pos x="connsiteX1" y="connsiteY1"/>
                </a:cxn>
                <a:cxn ang="0">
                  <a:pos x="connsiteX2" y="connsiteY2"/>
                </a:cxn>
                <a:cxn ang="0">
                  <a:pos x="connsiteX3" y="connsiteY3"/>
                </a:cxn>
              </a:cxnLst>
              <a:rect l="l" t="t" r="r" b="b"/>
              <a:pathLst>
                <a:path w="1197289" h="881908">
                  <a:moveTo>
                    <a:pt x="522760" y="881908"/>
                  </a:moveTo>
                  <a:cubicBezTo>
                    <a:pt x="590213" y="487024"/>
                    <a:pt x="876888" y="131628"/>
                    <a:pt x="1197290" y="52651"/>
                  </a:cubicBezTo>
                  <a:lnTo>
                    <a:pt x="1197290" y="0"/>
                  </a:lnTo>
                  <a:cubicBezTo>
                    <a:pt x="860025" y="52651"/>
                    <a:pt x="303538" y="368559"/>
                    <a:pt x="0" y="881908"/>
                  </a:cubicBezTo>
                  <a:close/>
                </a:path>
              </a:pathLst>
            </a:custGeom>
            <a:grpFill/>
            <a:ln w="16768" cap="flat">
              <a:noFill/>
              <a:prstDash val="solid"/>
              <a:miter/>
            </a:ln>
          </p:spPr>
          <p:txBody>
            <a:bodyPr rtlCol="0" anchor="ctr"/>
            <a:lstStyle/>
            <a:p>
              <a:endParaRPr lang="en-US">
                <a:solidFill>
                  <a:schemeClr val="tx1"/>
                </a:solidFill>
              </a:endParaRPr>
            </a:p>
          </p:txBody>
        </p:sp>
        <p:grpSp>
          <p:nvGrpSpPr>
            <p:cNvPr id="41" name="Group 40">
              <a:extLst>
                <a:ext uri="{FF2B5EF4-FFF2-40B4-BE49-F238E27FC236}">
                  <a16:creationId xmlns:a16="http://schemas.microsoft.com/office/drawing/2014/main" id="{FDAE463C-F019-4E47-A617-26F7F6F963B3}"/>
                </a:ext>
              </a:extLst>
            </p:cNvPr>
            <p:cNvGrpSpPr/>
            <p:nvPr userDrawn="1"/>
          </p:nvGrpSpPr>
          <p:grpSpPr>
            <a:xfrm>
              <a:off x="912114" y="5858027"/>
              <a:ext cx="602152" cy="425944"/>
              <a:chOff x="851379" y="6002874"/>
              <a:chExt cx="699268" cy="473860"/>
            </a:xfrm>
            <a:grpFill/>
          </p:grpSpPr>
          <p:sp>
            <p:nvSpPr>
              <p:cNvPr id="48" name="Freeform: Shape 47">
                <a:extLst>
                  <a:ext uri="{FF2B5EF4-FFF2-40B4-BE49-F238E27FC236}">
                    <a16:creationId xmlns:a16="http://schemas.microsoft.com/office/drawing/2014/main" id="{929EEF44-5ABF-4709-A323-1098D3B93E30}"/>
                  </a:ext>
                </a:extLst>
              </p:cNvPr>
              <p:cNvSpPr/>
              <p:nvPr/>
            </p:nvSpPr>
            <p:spPr>
              <a:xfrm>
                <a:off x="851379" y="6002874"/>
                <a:ext cx="699268" cy="288265"/>
              </a:xfrm>
              <a:custGeom>
                <a:avLst/>
                <a:gdLst>
                  <a:gd name="connsiteX0" fmla="*/ 549421 w 699268"/>
                  <a:gd name="connsiteY0" fmla="*/ 150056 h 288265"/>
                  <a:gd name="connsiteX1" fmla="*/ 549421 w 699268"/>
                  <a:gd name="connsiteY1" fmla="*/ 39488 h 288265"/>
                  <a:gd name="connsiteX2" fmla="*/ 482828 w 699268"/>
                  <a:gd name="connsiteY2" fmla="*/ 39488 h 288265"/>
                  <a:gd name="connsiteX3" fmla="*/ 482828 w 699268"/>
                  <a:gd name="connsiteY3" fmla="*/ 100037 h 288265"/>
                  <a:gd name="connsiteX4" fmla="*/ 349626 w 699268"/>
                  <a:gd name="connsiteY4" fmla="*/ 0 h 288265"/>
                  <a:gd name="connsiteX5" fmla="*/ 349626 w 699268"/>
                  <a:gd name="connsiteY5" fmla="*/ 0 h 288265"/>
                  <a:gd name="connsiteX6" fmla="*/ 0 w 699268"/>
                  <a:gd name="connsiteY6" fmla="*/ 263256 h 288265"/>
                  <a:gd name="connsiteX7" fmla="*/ 37453 w 699268"/>
                  <a:gd name="connsiteY7" fmla="*/ 288266 h 288265"/>
                  <a:gd name="connsiteX8" fmla="*/ 349626 w 699268"/>
                  <a:gd name="connsiteY8" fmla="*/ 53968 h 288265"/>
                  <a:gd name="connsiteX9" fmla="*/ 349626 w 699268"/>
                  <a:gd name="connsiteY9" fmla="*/ 53968 h 288265"/>
                  <a:gd name="connsiteX10" fmla="*/ 661798 w 699268"/>
                  <a:gd name="connsiteY10" fmla="*/ 288266 h 288265"/>
                  <a:gd name="connsiteX11" fmla="*/ 699268 w 699268"/>
                  <a:gd name="connsiteY11" fmla="*/ 263256 h 288265"/>
                  <a:gd name="connsiteX12" fmla="*/ 549421 w 699268"/>
                  <a:gd name="connsiteY12" fmla="*/ 150056 h 288265"/>
                  <a:gd name="connsiteX13" fmla="*/ 549421 w 699268"/>
                  <a:gd name="connsiteY13" fmla="*/ 150056 h 28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268" h="288265">
                    <a:moveTo>
                      <a:pt x="549421" y="150056"/>
                    </a:moveTo>
                    <a:lnTo>
                      <a:pt x="549421" y="39488"/>
                    </a:lnTo>
                    <a:lnTo>
                      <a:pt x="482828" y="39488"/>
                    </a:lnTo>
                    <a:lnTo>
                      <a:pt x="482828" y="100037"/>
                    </a:lnTo>
                    <a:lnTo>
                      <a:pt x="349626" y="0"/>
                    </a:lnTo>
                    <a:lnTo>
                      <a:pt x="349626" y="0"/>
                    </a:lnTo>
                    <a:lnTo>
                      <a:pt x="0" y="263256"/>
                    </a:lnTo>
                    <a:lnTo>
                      <a:pt x="37453" y="288266"/>
                    </a:lnTo>
                    <a:lnTo>
                      <a:pt x="349626" y="53968"/>
                    </a:lnTo>
                    <a:lnTo>
                      <a:pt x="349626" y="53968"/>
                    </a:lnTo>
                    <a:lnTo>
                      <a:pt x="661798" y="288266"/>
                    </a:lnTo>
                    <a:lnTo>
                      <a:pt x="699268" y="263256"/>
                    </a:lnTo>
                    <a:lnTo>
                      <a:pt x="549421" y="150056"/>
                    </a:lnTo>
                    <a:lnTo>
                      <a:pt x="549421" y="150056"/>
                    </a:lnTo>
                    <a:close/>
                  </a:path>
                </a:pathLst>
              </a:custGeom>
              <a:grpFill/>
              <a:ln w="16768" cap="flat">
                <a:noFill/>
                <a:prstDash val="solid"/>
                <a:miter/>
              </a:ln>
            </p:spPr>
            <p:txBody>
              <a:bodyPr rtlCol="0" anchor="ctr"/>
              <a:lstStyle/>
              <a:p>
                <a:endParaRPr lang="en-US">
                  <a:solidFill>
                    <a:schemeClr val="tx1"/>
                  </a:solidFill>
                </a:endParaRPr>
              </a:p>
            </p:txBody>
          </p:sp>
          <p:sp>
            <p:nvSpPr>
              <p:cNvPr id="49" name="Freeform: Shape 48">
                <a:extLst>
                  <a:ext uri="{FF2B5EF4-FFF2-40B4-BE49-F238E27FC236}">
                    <a16:creationId xmlns:a16="http://schemas.microsoft.com/office/drawing/2014/main" id="{FC693406-E4EE-4140-A8B5-37E25B0EF685}"/>
                  </a:ext>
                </a:extLst>
              </p:cNvPr>
              <p:cNvSpPr/>
              <p:nvPr/>
            </p:nvSpPr>
            <p:spPr>
              <a:xfrm>
                <a:off x="951277" y="6093697"/>
                <a:ext cx="499472" cy="383037"/>
              </a:xfrm>
              <a:custGeom>
                <a:avLst/>
                <a:gdLst>
                  <a:gd name="connsiteX0" fmla="*/ 0 w 499472"/>
                  <a:gd name="connsiteY0" fmla="*/ 187570 h 383037"/>
                  <a:gd name="connsiteX1" fmla="*/ 0 w 499472"/>
                  <a:gd name="connsiteY1" fmla="*/ 383038 h 383037"/>
                  <a:gd name="connsiteX2" fmla="*/ 199779 w 499472"/>
                  <a:gd name="connsiteY2" fmla="*/ 383038 h 383037"/>
                  <a:gd name="connsiteX3" fmla="*/ 199779 w 499472"/>
                  <a:gd name="connsiteY3" fmla="*/ 218503 h 383037"/>
                  <a:gd name="connsiteX4" fmla="*/ 299677 w 499472"/>
                  <a:gd name="connsiteY4" fmla="*/ 218503 h 383037"/>
                  <a:gd name="connsiteX5" fmla="*/ 299677 w 499472"/>
                  <a:gd name="connsiteY5" fmla="*/ 383038 h 383037"/>
                  <a:gd name="connsiteX6" fmla="*/ 499472 w 499472"/>
                  <a:gd name="connsiteY6" fmla="*/ 383038 h 383037"/>
                  <a:gd name="connsiteX7" fmla="*/ 499472 w 499472"/>
                  <a:gd name="connsiteY7" fmla="*/ 187570 h 383037"/>
                  <a:gd name="connsiteX8" fmla="*/ 249728 w 499472"/>
                  <a:gd name="connsiteY8" fmla="*/ 0 h 383037"/>
                  <a:gd name="connsiteX9" fmla="*/ 0 w 499472"/>
                  <a:gd name="connsiteY9" fmla="*/ 187570 h 383037"/>
                  <a:gd name="connsiteX10" fmla="*/ 149847 w 499472"/>
                  <a:gd name="connsiteY10" fmla="*/ 297480 h 383037"/>
                  <a:gd name="connsiteX11" fmla="*/ 49949 w 499472"/>
                  <a:gd name="connsiteY11" fmla="*/ 297480 h 383037"/>
                  <a:gd name="connsiteX12" fmla="*/ 49949 w 499472"/>
                  <a:gd name="connsiteY12" fmla="*/ 218503 h 383037"/>
                  <a:gd name="connsiteX13" fmla="*/ 149847 w 499472"/>
                  <a:gd name="connsiteY13" fmla="*/ 218503 h 383037"/>
                  <a:gd name="connsiteX14" fmla="*/ 149847 w 499472"/>
                  <a:gd name="connsiteY14" fmla="*/ 297480 h 383037"/>
                  <a:gd name="connsiteX15" fmla="*/ 349626 w 499472"/>
                  <a:gd name="connsiteY15" fmla="*/ 218503 h 383037"/>
                  <a:gd name="connsiteX16" fmla="*/ 449523 w 499472"/>
                  <a:gd name="connsiteY16" fmla="*/ 218503 h 383037"/>
                  <a:gd name="connsiteX17" fmla="*/ 449523 w 499472"/>
                  <a:gd name="connsiteY17" fmla="*/ 297480 h 383037"/>
                  <a:gd name="connsiteX18" fmla="*/ 349626 w 499472"/>
                  <a:gd name="connsiteY18" fmla="*/ 297480 h 383037"/>
                  <a:gd name="connsiteX19" fmla="*/ 349626 w 499472"/>
                  <a:gd name="connsiteY19" fmla="*/ 218503 h 38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472" h="383037">
                    <a:moveTo>
                      <a:pt x="0" y="187570"/>
                    </a:moveTo>
                    <a:lnTo>
                      <a:pt x="0" y="383038"/>
                    </a:lnTo>
                    <a:lnTo>
                      <a:pt x="199779" y="383038"/>
                    </a:lnTo>
                    <a:lnTo>
                      <a:pt x="199779" y="218503"/>
                    </a:lnTo>
                    <a:lnTo>
                      <a:pt x="299677" y="218503"/>
                    </a:lnTo>
                    <a:lnTo>
                      <a:pt x="299677" y="383038"/>
                    </a:lnTo>
                    <a:lnTo>
                      <a:pt x="499472" y="383038"/>
                    </a:lnTo>
                    <a:lnTo>
                      <a:pt x="499472" y="187570"/>
                    </a:lnTo>
                    <a:lnTo>
                      <a:pt x="249728" y="0"/>
                    </a:lnTo>
                    <a:lnTo>
                      <a:pt x="0" y="187570"/>
                    </a:lnTo>
                    <a:close/>
                    <a:moveTo>
                      <a:pt x="149847" y="297480"/>
                    </a:moveTo>
                    <a:lnTo>
                      <a:pt x="49949" y="297480"/>
                    </a:lnTo>
                    <a:lnTo>
                      <a:pt x="49949" y="218503"/>
                    </a:lnTo>
                    <a:lnTo>
                      <a:pt x="149847" y="218503"/>
                    </a:lnTo>
                    <a:lnTo>
                      <a:pt x="149847" y="297480"/>
                    </a:lnTo>
                    <a:close/>
                    <a:moveTo>
                      <a:pt x="349626" y="218503"/>
                    </a:moveTo>
                    <a:lnTo>
                      <a:pt x="449523" y="218503"/>
                    </a:lnTo>
                    <a:lnTo>
                      <a:pt x="449523" y="297480"/>
                    </a:lnTo>
                    <a:lnTo>
                      <a:pt x="349626" y="297480"/>
                    </a:lnTo>
                    <a:lnTo>
                      <a:pt x="349626" y="218503"/>
                    </a:lnTo>
                    <a:close/>
                  </a:path>
                </a:pathLst>
              </a:custGeom>
              <a:grpFill/>
              <a:ln w="16768" cap="flat">
                <a:noFill/>
                <a:prstDash val="solid"/>
                <a:miter/>
              </a:ln>
            </p:spPr>
            <p:txBody>
              <a:bodyPr rtlCol="0" anchor="ctr"/>
              <a:lstStyle/>
              <a:p>
                <a:endParaRPr lang="en-US">
                  <a:solidFill>
                    <a:schemeClr val="tx1"/>
                  </a:solidFill>
                </a:endParaRPr>
              </a:p>
            </p:txBody>
          </p:sp>
        </p:grpSp>
        <p:grpSp>
          <p:nvGrpSpPr>
            <p:cNvPr id="42" name="Group 41">
              <a:extLst>
                <a:ext uri="{FF2B5EF4-FFF2-40B4-BE49-F238E27FC236}">
                  <a16:creationId xmlns:a16="http://schemas.microsoft.com/office/drawing/2014/main" id="{FDFFCEF3-506E-49D8-B2BB-408FF69F1FCC}"/>
                </a:ext>
              </a:extLst>
            </p:cNvPr>
            <p:cNvGrpSpPr/>
            <p:nvPr userDrawn="1"/>
          </p:nvGrpSpPr>
          <p:grpSpPr>
            <a:xfrm>
              <a:off x="39528" y="5607989"/>
              <a:ext cx="602152" cy="408047"/>
              <a:chOff x="39528" y="5607989"/>
              <a:chExt cx="602152" cy="408047"/>
            </a:xfrm>
            <a:grpFill/>
          </p:grpSpPr>
          <p:sp>
            <p:nvSpPr>
              <p:cNvPr id="46" name="Freeform: Shape 45">
                <a:extLst>
                  <a:ext uri="{FF2B5EF4-FFF2-40B4-BE49-F238E27FC236}">
                    <a16:creationId xmlns:a16="http://schemas.microsoft.com/office/drawing/2014/main" id="{D0288641-6A66-4B30-8C1F-30770D611C3A}"/>
                  </a:ext>
                </a:extLst>
              </p:cNvPr>
              <p:cNvSpPr/>
              <p:nvPr/>
            </p:nvSpPr>
            <p:spPr>
              <a:xfrm>
                <a:off x="39528" y="5607989"/>
                <a:ext cx="602152" cy="248224"/>
              </a:xfrm>
              <a:custGeom>
                <a:avLst/>
                <a:gdLst>
                  <a:gd name="connsiteX0" fmla="*/ 473115 w 602152"/>
                  <a:gd name="connsiteY0" fmla="*/ 129219 h 248224"/>
                  <a:gd name="connsiteX1" fmla="*/ 473115 w 602152"/>
                  <a:gd name="connsiteY1" fmla="*/ 34000 h 248224"/>
                  <a:gd name="connsiteX2" fmla="*/ 415780 w 602152"/>
                  <a:gd name="connsiteY2" fmla="*/ 34000 h 248224"/>
                  <a:gd name="connsiteX3" fmla="*/ 415780 w 602152"/>
                  <a:gd name="connsiteY3" fmla="*/ 86137 h 248224"/>
                  <a:gd name="connsiteX4" fmla="*/ 301076 w 602152"/>
                  <a:gd name="connsiteY4" fmla="*/ 0 h 248224"/>
                  <a:gd name="connsiteX5" fmla="*/ 301076 w 602152"/>
                  <a:gd name="connsiteY5" fmla="*/ 0 h 248224"/>
                  <a:gd name="connsiteX6" fmla="*/ 0 w 602152"/>
                  <a:gd name="connsiteY6" fmla="*/ 226690 h 248224"/>
                  <a:gd name="connsiteX7" fmla="*/ 32259 w 602152"/>
                  <a:gd name="connsiteY7" fmla="*/ 248224 h 248224"/>
                  <a:gd name="connsiteX8" fmla="*/ 301076 w 602152"/>
                  <a:gd name="connsiteY8" fmla="*/ 46478 h 248224"/>
                  <a:gd name="connsiteX9" fmla="*/ 301076 w 602152"/>
                  <a:gd name="connsiteY9" fmla="*/ 46478 h 248224"/>
                  <a:gd name="connsiteX10" fmla="*/ 569893 w 602152"/>
                  <a:gd name="connsiteY10" fmla="*/ 248224 h 248224"/>
                  <a:gd name="connsiteX11" fmla="*/ 602153 w 602152"/>
                  <a:gd name="connsiteY11" fmla="*/ 226690 h 248224"/>
                  <a:gd name="connsiteX12" fmla="*/ 473115 w 602152"/>
                  <a:gd name="connsiteY12" fmla="*/ 129219 h 248224"/>
                  <a:gd name="connsiteX13" fmla="*/ 473115 w 602152"/>
                  <a:gd name="connsiteY13" fmla="*/ 129219 h 24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152" h="248224">
                    <a:moveTo>
                      <a:pt x="473115" y="129219"/>
                    </a:moveTo>
                    <a:lnTo>
                      <a:pt x="473115" y="34000"/>
                    </a:lnTo>
                    <a:lnTo>
                      <a:pt x="415780" y="34000"/>
                    </a:lnTo>
                    <a:lnTo>
                      <a:pt x="415780" y="86137"/>
                    </a:lnTo>
                    <a:lnTo>
                      <a:pt x="301076" y="0"/>
                    </a:lnTo>
                    <a:lnTo>
                      <a:pt x="301076" y="0"/>
                    </a:lnTo>
                    <a:lnTo>
                      <a:pt x="0" y="226690"/>
                    </a:lnTo>
                    <a:lnTo>
                      <a:pt x="32259" y="248224"/>
                    </a:lnTo>
                    <a:lnTo>
                      <a:pt x="301076" y="46478"/>
                    </a:lnTo>
                    <a:lnTo>
                      <a:pt x="301076" y="46478"/>
                    </a:lnTo>
                    <a:lnTo>
                      <a:pt x="569893" y="248224"/>
                    </a:lnTo>
                    <a:lnTo>
                      <a:pt x="602153" y="226690"/>
                    </a:lnTo>
                    <a:lnTo>
                      <a:pt x="473115" y="129219"/>
                    </a:lnTo>
                    <a:lnTo>
                      <a:pt x="473115" y="129219"/>
                    </a:lnTo>
                    <a:close/>
                  </a:path>
                </a:pathLst>
              </a:custGeom>
              <a:grpFill/>
              <a:ln w="16768" cap="flat">
                <a:noFill/>
                <a:prstDash val="solid"/>
                <a:miter/>
              </a:ln>
            </p:spPr>
            <p:txBody>
              <a:bodyPr rtlCol="0" anchor="ctr"/>
              <a:lstStyle/>
              <a:p>
                <a:endParaRPr lang="en-US">
                  <a:solidFill>
                    <a:schemeClr val="tx1"/>
                  </a:solidFill>
                </a:endParaRPr>
              </a:p>
            </p:txBody>
          </p:sp>
          <p:sp>
            <p:nvSpPr>
              <p:cNvPr id="47" name="Freeform: Shape 46">
                <a:extLst>
                  <a:ext uri="{FF2B5EF4-FFF2-40B4-BE49-F238E27FC236}">
                    <a16:creationId xmlns:a16="http://schemas.microsoft.com/office/drawing/2014/main" id="{A1558750-FF2E-42A6-931A-ED542072AB8B}"/>
                  </a:ext>
                </a:extLst>
              </p:cNvPr>
              <p:cNvSpPr/>
              <p:nvPr/>
            </p:nvSpPr>
            <p:spPr>
              <a:xfrm>
                <a:off x="125565" y="5686203"/>
                <a:ext cx="430113" cy="329833"/>
              </a:xfrm>
              <a:custGeom>
                <a:avLst/>
                <a:gdLst>
                  <a:gd name="connsiteX0" fmla="*/ 0 w 430113"/>
                  <a:gd name="connsiteY0" fmla="*/ 161521 h 329833"/>
                  <a:gd name="connsiteX1" fmla="*/ 0 w 430113"/>
                  <a:gd name="connsiteY1" fmla="*/ 329834 h 329833"/>
                  <a:gd name="connsiteX2" fmla="*/ 172106 w 430113"/>
                  <a:gd name="connsiteY2" fmla="*/ 329834 h 329833"/>
                  <a:gd name="connsiteX3" fmla="*/ 172106 w 430113"/>
                  <a:gd name="connsiteY3" fmla="*/ 188149 h 329833"/>
                  <a:gd name="connsiteX4" fmla="*/ 258109 w 430113"/>
                  <a:gd name="connsiteY4" fmla="*/ 188149 h 329833"/>
                  <a:gd name="connsiteX5" fmla="*/ 258109 w 430113"/>
                  <a:gd name="connsiteY5" fmla="*/ 329834 h 329833"/>
                  <a:gd name="connsiteX6" fmla="*/ 430114 w 430113"/>
                  <a:gd name="connsiteY6" fmla="*/ 329834 h 329833"/>
                  <a:gd name="connsiteX7" fmla="*/ 430114 w 430113"/>
                  <a:gd name="connsiteY7" fmla="*/ 161521 h 329833"/>
                  <a:gd name="connsiteX8" fmla="*/ 215040 w 430113"/>
                  <a:gd name="connsiteY8" fmla="*/ 0 h 329833"/>
                  <a:gd name="connsiteX9" fmla="*/ 0 w 430113"/>
                  <a:gd name="connsiteY9" fmla="*/ 161521 h 329833"/>
                  <a:gd name="connsiteX10" fmla="*/ 129021 w 430113"/>
                  <a:gd name="connsiteY10" fmla="*/ 256162 h 329833"/>
                  <a:gd name="connsiteX11" fmla="*/ 43018 w 430113"/>
                  <a:gd name="connsiteY11" fmla="*/ 256162 h 329833"/>
                  <a:gd name="connsiteX12" fmla="*/ 43018 w 430113"/>
                  <a:gd name="connsiteY12" fmla="*/ 188149 h 329833"/>
                  <a:gd name="connsiteX13" fmla="*/ 129021 w 430113"/>
                  <a:gd name="connsiteY13" fmla="*/ 188149 h 329833"/>
                  <a:gd name="connsiteX14" fmla="*/ 129021 w 430113"/>
                  <a:gd name="connsiteY14" fmla="*/ 256122 h 329833"/>
                  <a:gd name="connsiteX15" fmla="*/ 301026 w 430113"/>
                  <a:gd name="connsiteY15" fmla="*/ 188149 h 329833"/>
                  <a:gd name="connsiteX16" fmla="*/ 387028 w 430113"/>
                  <a:gd name="connsiteY16" fmla="*/ 188149 h 329833"/>
                  <a:gd name="connsiteX17" fmla="*/ 387028 w 430113"/>
                  <a:gd name="connsiteY17" fmla="*/ 256122 h 329833"/>
                  <a:gd name="connsiteX18" fmla="*/ 301026 w 430113"/>
                  <a:gd name="connsiteY18" fmla="*/ 256122 h 329833"/>
                  <a:gd name="connsiteX19" fmla="*/ 301026 w 430113"/>
                  <a:gd name="connsiteY19" fmla="*/ 188149 h 32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0113" h="329833">
                    <a:moveTo>
                      <a:pt x="0" y="161521"/>
                    </a:moveTo>
                    <a:lnTo>
                      <a:pt x="0" y="329834"/>
                    </a:lnTo>
                    <a:lnTo>
                      <a:pt x="172106" y="329834"/>
                    </a:lnTo>
                    <a:lnTo>
                      <a:pt x="172106" y="188149"/>
                    </a:lnTo>
                    <a:lnTo>
                      <a:pt x="258109" y="188149"/>
                    </a:lnTo>
                    <a:lnTo>
                      <a:pt x="258109" y="329834"/>
                    </a:lnTo>
                    <a:lnTo>
                      <a:pt x="430114" y="329834"/>
                    </a:lnTo>
                    <a:lnTo>
                      <a:pt x="430114" y="161521"/>
                    </a:lnTo>
                    <a:lnTo>
                      <a:pt x="215040" y="0"/>
                    </a:lnTo>
                    <a:lnTo>
                      <a:pt x="0" y="161521"/>
                    </a:lnTo>
                    <a:close/>
                    <a:moveTo>
                      <a:pt x="129021" y="256162"/>
                    </a:moveTo>
                    <a:lnTo>
                      <a:pt x="43018" y="256162"/>
                    </a:lnTo>
                    <a:lnTo>
                      <a:pt x="43018" y="188149"/>
                    </a:lnTo>
                    <a:lnTo>
                      <a:pt x="129021" y="188149"/>
                    </a:lnTo>
                    <a:lnTo>
                      <a:pt x="129021" y="256122"/>
                    </a:lnTo>
                    <a:close/>
                    <a:moveTo>
                      <a:pt x="301026" y="188149"/>
                    </a:moveTo>
                    <a:lnTo>
                      <a:pt x="387028" y="188149"/>
                    </a:lnTo>
                    <a:lnTo>
                      <a:pt x="387028" y="256122"/>
                    </a:lnTo>
                    <a:lnTo>
                      <a:pt x="301026" y="256122"/>
                    </a:lnTo>
                    <a:lnTo>
                      <a:pt x="301026" y="188149"/>
                    </a:lnTo>
                    <a:close/>
                  </a:path>
                </a:pathLst>
              </a:custGeom>
              <a:grpFill/>
              <a:ln w="16768" cap="flat">
                <a:noFill/>
                <a:prstDash val="solid"/>
                <a:miter/>
              </a:ln>
            </p:spPr>
            <p:txBody>
              <a:bodyPr rtlCol="0" anchor="ctr"/>
              <a:lstStyle/>
              <a:p>
                <a:endParaRPr lang="en-US">
                  <a:solidFill>
                    <a:schemeClr val="tx1"/>
                  </a:solidFill>
                </a:endParaRPr>
              </a:p>
            </p:txBody>
          </p:sp>
        </p:grpSp>
        <p:grpSp>
          <p:nvGrpSpPr>
            <p:cNvPr id="43" name="Group 42">
              <a:extLst>
                <a:ext uri="{FF2B5EF4-FFF2-40B4-BE49-F238E27FC236}">
                  <a16:creationId xmlns:a16="http://schemas.microsoft.com/office/drawing/2014/main" id="{EFC28B17-E115-4EC9-89D2-AE5836B909F7}"/>
                </a:ext>
              </a:extLst>
            </p:cNvPr>
            <p:cNvGrpSpPr/>
            <p:nvPr userDrawn="1"/>
          </p:nvGrpSpPr>
          <p:grpSpPr>
            <a:xfrm>
              <a:off x="657570" y="5384221"/>
              <a:ext cx="446757" cy="302745"/>
              <a:chOff x="657570" y="5384221"/>
              <a:chExt cx="446757" cy="302745"/>
            </a:xfrm>
            <a:grpFill/>
          </p:grpSpPr>
          <p:sp>
            <p:nvSpPr>
              <p:cNvPr id="44" name="Freeform: Shape 43">
                <a:extLst>
                  <a:ext uri="{FF2B5EF4-FFF2-40B4-BE49-F238E27FC236}">
                    <a16:creationId xmlns:a16="http://schemas.microsoft.com/office/drawing/2014/main" id="{AFFDDB6F-192E-4ABD-B81E-2882658CED9F}"/>
                  </a:ext>
                </a:extLst>
              </p:cNvPr>
              <p:cNvSpPr/>
              <p:nvPr/>
            </p:nvSpPr>
            <p:spPr>
              <a:xfrm>
                <a:off x="657570" y="5384221"/>
                <a:ext cx="446757" cy="184174"/>
              </a:xfrm>
              <a:custGeom>
                <a:avLst/>
                <a:gdLst>
                  <a:gd name="connsiteX0" fmla="*/ 351025 w 446757"/>
                  <a:gd name="connsiteY0" fmla="*/ 95865 h 184174"/>
                  <a:gd name="connsiteX1" fmla="*/ 351025 w 446757"/>
                  <a:gd name="connsiteY1" fmla="*/ 25233 h 184174"/>
                  <a:gd name="connsiteX2" fmla="*/ 308479 w 446757"/>
                  <a:gd name="connsiteY2" fmla="*/ 25233 h 184174"/>
                  <a:gd name="connsiteX3" fmla="*/ 308479 w 446757"/>
                  <a:gd name="connsiteY3" fmla="*/ 63919 h 184174"/>
                  <a:gd name="connsiteX4" fmla="*/ 223387 w 446757"/>
                  <a:gd name="connsiteY4" fmla="*/ 0 h 184174"/>
                  <a:gd name="connsiteX5" fmla="*/ 223387 w 446757"/>
                  <a:gd name="connsiteY5" fmla="*/ 0 h 184174"/>
                  <a:gd name="connsiteX6" fmla="*/ 0 w 446757"/>
                  <a:gd name="connsiteY6" fmla="*/ 168194 h 184174"/>
                  <a:gd name="connsiteX7" fmla="*/ 23946 w 446757"/>
                  <a:gd name="connsiteY7" fmla="*/ 184174 h 184174"/>
                  <a:gd name="connsiteX8" fmla="*/ 223387 w 446757"/>
                  <a:gd name="connsiteY8" fmla="*/ 34473 h 184174"/>
                  <a:gd name="connsiteX9" fmla="*/ 223387 w 446757"/>
                  <a:gd name="connsiteY9" fmla="*/ 34473 h 184174"/>
                  <a:gd name="connsiteX10" fmla="*/ 422829 w 446757"/>
                  <a:gd name="connsiteY10" fmla="*/ 184174 h 184174"/>
                  <a:gd name="connsiteX11" fmla="*/ 446758 w 446757"/>
                  <a:gd name="connsiteY11" fmla="*/ 168194 h 184174"/>
                  <a:gd name="connsiteX12" fmla="*/ 351025 w 446757"/>
                  <a:gd name="connsiteY12" fmla="*/ 95865 h 184174"/>
                  <a:gd name="connsiteX13" fmla="*/ 351025 w 446757"/>
                  <a:gd name="connsiteY13" fmla="*/ 95865 h 18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757" h="184174">
                    <a:moveTo>
                      <a:pt x="351025" y="95865"/>
                    </a:moveTo>
                    <a:lnTo>
                      <a:pt x="351025" y="25233"/>
                    </a:lnTo>
                    <a:lnTo>
                      <a:pt x="308479" y="25233"/>
                    </a:lnTo>
                    <a:lnTo>
                      <a:pt x="308479" y="63919"/>
                    </a:lnTo>
                    <a:lnTo>
                      <a:pt x="223387" y="0"/>
                    </a:lnTo>
                    <a:lnTo>
                      <a:pt x="223387" y="0"/>
                    </a:lnTo>
                    <a:lnTo>
                      <a:pt x="0" y="168194"/>
                    </a:lnTo>
                    <a:lnTo>
                      <a:pt x="23946" y="184174"/>
                    </a:lnTo>
                    <a:lnTo>
                      <a:pt x="223387" y="34473"/>
                    </a:lnTo>
                    <a:lnTo>
                      <a:pt x="223387" y="34473"/>
                    </a:lnTo>
                    <a:lnTo>
                      <a:pt x="422829" y="184174"/>
                    </a:lnTo>
                    <a:lnTo>
                      <a:pt x="446758" y="168194"/>
                    </a:lnTo>
                    <a:lnTo>
                      <a:pt x="351025" y="95865"/>
                    </a:lnTo>
                    <a:lnTo>
                      <a:pt x="351025" y="95865"/>
                    </a:lnTo>
                    <a:close/>
                  </a:path>
                </a:pathLst>
              </a:custGeom>
              <a:grpFill/>
              <a:ln w="16768" cap="flat">
                <a:noFill/>
                <a:prstDash val="solid"/>
                <a:miter/>
              </a:ln>
            </p:spPr>
            <p:txBody>
              <a:bodyPr rtlCol="0" anchor="ctr"/>
              <a:lstStyle/>
              <a:p>
                <a:endParaRPr lang="en-US">
                  <a:solidFill>
                    <a:schemeClr val="tx1"/>
                  </a:solidFill>
                </a:endParaRPr>
              </a:p>
            </p:txBody>
          </p:sp>
          <p:sp>
            <p:nvSpPr>
              <p:cNvPr id="45" name="Freeform: Shape 44">
                <a:extLst>
                  <a:ext uri="{FF2B5EF4-FFF2-40B4-BE49-F238E27FC236}">
                    <a16:creationId xmlns:a16="http://schemas.microsoft.com/office/drawing/2014/main" id="{8BD69D8E-E78E-48CD-A637-B65597301711}"/>
                  </a:ext>
                </a:extLst>
              </p:cNvPr>
              <p:cNvSpPr/>
              <p:nvPr/>
            </p:nvSpPr>
            <p:spPr>
              <a:xfrm>
                <a:off x="721397" y="5442243"/>
                <a:ext cx="319103" cy="244723"/>
              </a:xfrm>
              <a:custGeom>
                <a:avLst/>
                <a:gdLst>
                  <a:gd name="connsiteX0" fmla="*/ 0 w 319103"/>
                  <a:gd name="connsiteY0" fmla="*/ 119847 h 244723"/>
                  <a:gd name="connsiteX1" fmla="*/ 0 w 319103"/>
                  <a:gd name="connsiteY1" fmla="*/ 244723 h 244723"/>
                  <a:gd name="connsiteX2" fmla="*/ 127638 w 319103"/>
                  <a:gd name="connsiteY2" fmla="*/ 244723 h 244723"/>
                  <a:gd name="connsiteX3" fmla="*/ 127638 w 319103"/>
                  <a:gd name="connsiteY3" fmla="*/ 139605 h 244723"/>
                  <a:gd name="connsiteX4" fmla="*/ 191465 w 319103"/>
                  <a:gd name="connsiteY4" fmla="*/ 139605 h 244723"/>
                  <a:gd name="connsiteX5" fmla="*/ 191465 w 319103"/>
                  <a:gd name="connsiteY5" fmla="*/ 244723 h 244723"/>
                  <a:gd name="connsiteX6" fmla="*/ 319103 w 319103"/>
                  <a:gd name="connsiteY6" fmla="*/ 244723 h 244723"/>
                  <a:gd name="connsiteX7" fmla="*/ 319103 w 319103"/>
                  <a:gd name="connsiteY7" fmla="*/ 119847 h 244723"/>
                  <a:gd name="connsiteX8" fmla="*/ 159560 w 319103"/>
                  <a:gd name="connsiteY8" fmla="*/ 0 h 244723"/>
                  <a:gd name="connsiteX9" fmla="*/ 0 w 319103"/>
                  <a:gd name="connsiteY9" fmla="*/ 119847 h 244723"/>
                  <a:gd name="connsiteX10" fmla="*/ 95733 w 319103"/>
                  <a:gd name="connsiteY10" fmla="*/ 190058 h 244723"/>
                  <a:gd name="connsiteX11" fmla="*/ 31905 w 319103"/>
                  <a:gd name="connsiteY11" fmla="*/ 190058 h 244723"/>
                  <a:gd name="connsiteX12" fmla="*/ 31905 w 319103"/>
                  <a:gd name="connsiteY12" fmla="*/ 139605 h 244723"/>
                  <a:gd name="connsiteX13" fmla="*/ 95733 w 319103"/>
                  <a:gd name="connsiteY13" fmla="*/ 139605 h 244723"/>
                  <a:gd name="connsiteX14" fmla="*/ 95733 w 319103"/>
                  <a:gd name="connsiteY14" fmla="*/ 190058 h 244723"/>
                  <a:gd name="connsiteX15" fmla="*/ 223370 w 319103"/>
                  <a:gd name="connsiteY15" fmla="*/ 139605 h 244723"/>
                  <a:gd name="connsiteX16" fmla="*/ 287198 w 319103"/>
                  <a:gd name="connsiteY16" fmla="*/ 139605 h 244723"/>
                  <a:gd name="connsiteX17" fmla="*/ 287198 w 319103"/>
                  <a:gd name="connsiteY17" fmla="*/ 190058 h 244723"/>
                  <a:gd name="connsiteX18" fmla="*/ 223370 w 319103"/>
                  <a:gd name="connsiteY18" fmla="*/ 190058 h 244723"/>
                  <a:gd name="connsiteX19" fmla="*/ 223370 w 319103"/>
                  <a:gd name="connsiteY19" fmla="*/ 139605 h 2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9103" h="244723">
                    <a:moveTo>
                      <a:pt x="0" y="119847"/>
                    </a:moveTo>
                    <a:lnTo>
                      <a:pt x="0" y="244723"/>
                    </a:lnTo>
                    <a:lnTo>
                      <a:pt x="127638" y="244723"/>
                    </a:lnTo>
                    <a:lnTo>
                      <a:pt x="127638" y="139605"/>
                    </a:lnTo>
                    <a:lnTo>
                      <a:pt x="191465" y="139605"/>
                    </a:lnTo>
                    <a:lnTo>
                      <a:pt x="191465" y="244723"/>
                    </a:lnTo>
                    <a:lnTo>
                      <a:pt x="319103" y="244723"/>
                    </a:lnTo>
                    <a:lnTo>
                      <a:pt x="319103" y="119847"/>
                    </a:lnTo>
                    <a:lnTo>
                      <a:pt x="159560" y="0"/>
                    </a:lnTo>
                    <a:lnTo>
                      <a:pt x="0" y="119847"/>
                    </a:lnTo>
                    <a:close/>
                    <a:moveTo>
                      <a:pt x="95733" y="190058"/>
                    </a:moveTo>
                    <a:lnTo>
                      <a:pt x="31905" y="190058"/>
                    </a:lnTo>
                    <a:lnTo>
                      <a:pt x="31905" y="139605"/>
                    </a:lnTo>
                    <a:lnTo>
                      <a:pt x="95733" y="139605"/>
                    </a:lnTo>
                    <a:lnTo>
                      <a:pt x="95733" y="190058"/>
                    </a:lnTo>
                    <a:close/>
                    <a:moveTo>
                      <a:pt x="223370" y="139605"/>
                    </a:moveTo>
                    <a:lnTo>
                      <a:pt x="287198" y="139605"/>
                    </a:lnTo>
                    <a:lnTo>
                      <a:pt x="287198" y="190058"/>
                    </a:lnTo>
                    <a:lnTo>
                      <a:pt x="223370" y="190058"/>
                    </a:lnTo>
                    <a:lnTo>
                      <a:pt x="223370" y="139605"/>
                    </a:lnTo>
                    <a:close/>
                  </a:path>
                </a:pathLst>
              </a:custGeom>
              <a:grpFill/>
              <a:ln w="16768" cap="flat">
                <a:noFill/>
                <a:prstDash val="solid"/>
                <a:miter/>
              </a:ln>
            </p:spPr>
            <p:txBody>
              <a:bodyPr rtlCol="0" anchor="ctr"/>
              <a:lstStyle/>
              <a:p>
                <a:endParaRPr lang="en-US">
                  <a:solidFill>
                    <a:schemeClr val="tx1"/>
                  </a:solidFill>
                </a:endParaRPr>
              </a:p>
            </p:txBody>
          </p:sp>
        </p:grpSp>
      </p:grpSp>
      <p:sp>
        <p:nvSpPr>
          <p:cNvPr id="36" name="Subtitle 2">
            <a:extLst>
              <a:ext uri="{FF2B5EF4-FFF2-40B4-BE49-F238E27FC236}">
                <a16:creationId xmlns:a16="http://schemas.microsoft.com/office/drawing/2014/main" id="{E6C4648E-9B95-4C76-B97F-34D01462910A}"/>
              </a:ext>
            </a:extLst>
          </p:cNvPr>
          <p:cNvSpPr>
            <a:spLocks noGrp="1"/>
          </p:cNvSpPr>
          <p:nvPr>
            <p:ph type="subTitle" idx="1"/>
          </p:nvPr>
        </p:nvSpPr>
        <p:spPr>
          <a:xfrm>
            <a:off x="1757455" y="1379345"/>
            <a:ext cx="6858000" cy="1463040"/>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cxnSp>
        <p:nvCxnSpPr>
          <p:cNvPr id="15" name="Straight Connector 14">
            <a:extLst>
              <a:ext uri="{FF2B5EF4-FFF2-40B4-BE49-F238E27FC236}">
                <a16:creationId xmlns:a16="http://schemas.microsoft.com/office/drawing/2014/main" id="{B6C4A86C-1FCB-4127-AFEB-043D1DE795D6}"/>
              </a:ext>
            </a:extLst>
          </p:cNvPr>
          <p:cNvCxnSpPr>
            <a:cxnSpLocks/>
          </p:cNvCxnSpPr>
          <p:nvPr userDrawn="1"/>
        </p:nvCxnSpPr>
        <p:spPr>
          <a:xfrm>
            <a:off x="1280160" y="4698330"/>
            <a:ext cx="786384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1FF5E-0CCB-47C7-8EBC-18CEB1E2BC07}"/>
              </a:ext>
            </a:extLst>
          </p:cNvPr>
          <p:cNvCxnSpPr>
            <a:cxnSpLocks/>
          </p:cNvCxnSpPr>
          <p:nvPr userDrawn="1"/>
        </p:nvCxnSpPr>
        <p:spPr>
          <a:xfrm>
            <a:off x="1277086" y="2973536"/>
            <a:ext cx="786691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E84896D-7149-475F-BA25-B527857DFEB4}"/>
              </a:ext>
            </a:extLst>
          </p:cNvPr>
          <p:cNvSpPr>
            <a:spLocks noGrp="1"/>
          </p:cNvSpPr>
          <p:nvPr>
            <p:ph type="body" sz="quarter" idx="10"/>
          </p:nvPr>
        </p:nvSpPr>
        <p:spPr>
          <a:xfrm>
            <a:off x="1757455" y="3111404"/>
            <a:ext cx="6858000" cy="1463040"/>
          </a:xfrm>
        </p:spPr>
        <p:txBody>
          <a:bodyPr>
            <a:noAutofit/>
          </a:bodyPr>
          <a:lstStyle>
            <a:lvl1pPr>
              <a:defRPr sz="1200"/>
            </a:lvl1pPr>
          </a:lstStyle>
          <a:p>
            <a:pPr lvl="0"/>
            <a:r>
              <a:rPr lang="en-US"/>
              <a:t>Click to edit Master text styles</a:t>
            </a:r>
          </a:p>
        </p:txBody>
      </p:sp>
      <p:sp>
        <p:nvSpPr>
          <p:cNvPr id="5" name="Text Placeholder 4">
            <a:extLst>
              <a:ext uri="{FF2B5EF4-FFF2-40B4-BE49-F238E27FC236}">
                <a16:creationId xmlns:a16="http://schemas.microsoft.com/office/drawing/2014/main" id="{040B5433-190C-423D-B84E-884AC7BFD617}"/>
              </a:ext>
            </a:extLst>
          </p:cNvPr>
          <p:cNvSpPr>
            <a:spLocks noGrp="1"/>
          </p:cNvSpPr>
          <p:nvPr>
            <p:ph type="body" sz="quarter" idx="11"/>
          </p:nvPr>
        </p:nvSpPr>
        <p:spPr>
          <a:xfrm>
            <a:off x="1757455" y="4843463"/>
            <a:ext cx="6858000" cy="1463040"/>
          </a:xfrm>
        </p:spPr>
        <p:txBody>
          <a:bodyPr>
            <a:noAutofit/>
          </a:bodyPr>
          <a:lstStyle>
            <a:lvl1pPr>
              <a:defRPr sz="1200"/>
            </a:lvl1pPr>
          </a:lstStyle>
          <a:p>
            <a:pPr lvl="0"/>
            <a:r>
              <a:rPr lang="en-US"/>
              <a:t>Click to edit Master text styles</a:t>
            </a:r>
          </a:p>
        </p:txBody>
      </p:sp>
    </p:spTree>
    <p:extLst>
      <p:ext uri="{BB962C8B-B14F-4D97-AF65-F5344CB8AC3E}">
        <p14:creationId xmlns:p14="http://schemas.microsoft.com/office/powerpoint/2010/main" val="3403703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_17x11_P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0" y="-1"/>
            <a:ext cx="3747402" cy="140779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457200" y="22911"/>
            <a:ext cx="3290202" cy="1391120"/>
          </a:xfrm>
          <a:prstGeom prst="rect">
            <a:avLst/>
          </a:prstGeom>
        </p:spPr>
        <p:txBody>
          <a:bodyPr anchor="ctr">
            <a:normAutofit/>
          </a:bodyPr>
          <a:lstStyle>
            <a:lvl1pPr algn="l">
              <a:defRPr sz="3600">
                <a:solidFill>
                  <a:schemeClr val="bg1"/>
                </a:solidFill>
              </a:defRPr>
            </a:lvl1pPr>
          </a:lstStyle>
          <a:p>
            <a:endParaRPr lang="en-US"/>
          </a:p>
        </p:txBody>
      </p:sp>
      <p:sp>
        <p:nvSpPr>
          <p:cNvPr id="2" name="Subtitle 2">
            <a:extLst>
              <a:ext uri="{FF2B5EF4-FFF2-40B4-BE49-F238E27FC236}">
                <a16:creationId xmlns:a16="http://schemas.microsoft.com/office/drawing/2014/main" id="{F3CC7AA2-A0D7-D4C3-46BA-2849F47252AF}"/>
              </a:ext>
            </a:extLst>
          </p:cNvPr>
          <p:cNvSpPr>
            <a:spLocks noGrp="1"/>
          </p:cNvSpPr>
          <p:nvPr>
            <p:ph type="subTitle" idx="1"/>
          </p:nvPr>
        </p:nvSpPr>
        <p:spPr>
          <a:xfrm>
            <a:off x="457201" y="1424473"/>
            <a:ext cx="3219060"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382756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orcast">
    <p:spTree>
      <p:nvGrpSpPr>
        <p:cNvPr id="1" name=""/>
        <p:cNvGrpSpPr/>
        <p:nvPr/>
      </p:nvGrpSpPr>
      <p:grpSpPr>
        <a:xfrm>
          <a:off x="0" y="0"/>
          <a:ext cx="0" cy="0"/>
          <a:chOff x="0" y="0"/>
          <a:chExt cx="0" cy="0"/>
        </a:xfrm>
      </p:grpSpPr>
      <p:pic>
        <p:nvPicPr>
          <p:cNvPr id="6" name="Picture 5" descr="A close up of text on a white background&#10;&#10;Description automatically generated">
            <a:extLst>
              <a:ext uri="{FF2B5EF4-FFF2-40B4-BE49-F238E27FC236}">
                <a16:creationId xmlns:a16="http://schemas.microsoft.com/office/drawing/2014/main" id="{CDE3D6FC-71BD-4485-91C8-3AF1D29CA3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217" b="29044"/>
          <a:stretch/>
        </p:blipFill>
        <p:spPr>
          <a:xfrm>
            <a:off x="457200" y="1431349"/>
            <a:ext cx="4245953" cy="3612209"/>
          </a:xfrm>
          <a:prstGeom prst="rect">
            <a:avLst/>
          </a:prstGeom>
        </p:spPr>
      </p:pic>
      <p:sp>
        <p:nvSpPr>
          <p:cNvPr id="12" name="Content Placeholder 2">
            <a:extLst>
              <a:ext uri="{FF2B5EF4-FFF2-40B4-BE49-F238E27FC236}">
                <a16:creationId xmlns:a16="http://schemas.microsoft.com/office/drawing/2014/main" id="{F18900C3-8C81-4622-887E-180EE058011F}"/>
              </a:ext>
            </a:extLst>
          </p:cNvPr>
          <p:cNvSpPr txBox="1">
            <a:spLocks/>
          </p:cNvSpPr>
          <p:nvPr userDrawn="1"/>
        </p:nvSpPr>
        <p:spPr>
          <a:xfrm>
            <a:off x="457200" y="4887432"/>
            <a:ext cx="4538997" cy="1561044"/>
          </a:xfrm>
          <a:prstGeom prst="rect">
            <a:avLst/>
          </a:prstGeom>
        </p:spPr>
        <p:txBody>
          <a:bodyPr vert="horz" lIns="91440" tIns="45720" rIns="91440" bIns="45720" rtlCol="0" anchor="ctr">
            <a:noAutofit/>
          </a:bodyPr>
          <a:lstStyle>
            <a:lvl1pPr marL="0" indent="0" algn="ctr" defTabSz="914400" rtl="0" eaLnBrk="1" latinLnBrk="0" hangingPunct="1">
              <a:lnSpc>
                <a:spcPct val="120000"/>
              </a:lnSpc>
              <a:spcBef>
                <a:spcPts val="1000"/>
              </a:spcBef>
              <a:buClr>
                <a:schemeClr val="accent6"/>
              </a:buClr>
              <a:buSzPct val="110000"/>
              <a:buFont typeface="Wingdings" panose="05000000000000000000" pitchFamily="2" charset="2"/>
              <a:buNone/>
              <a:defRPr sz="3600" b="1" kern="1200">
                <a:solidFill>
                  <a:schemeClr val="tx1"/>
                </a:solidFill>
                <a:effectLst>
                  <a:outerShdw blurRad="38100" dist="38100" dir="2700000" algn="tl">
                    <a:srgbClr val="000000">
                      <a:alpha val="43137"/>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6"/>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algn="l"/>
            <a:r>
              <a:rPr lang="en-US" sz="1050" b="0">
                <a:effectLst/>
                <a:latin typeface="+mn-lt"/>
                <a:cs typeface="Times New Roman" panose="02020603050405020304" pitchFamily="18" charset="0"/>
              </a:rPr>
              <a:t>This is the </a:t>
            </a:r>
            <a:r>
              <a:rPr lang="en-US" sz="1050" b="1">
                <a:effectLst/>
                <a:latin typeface="+mn-lt"/>
                <a:cs typeface="Times New Roman" panose="02020603050405020304" pitchFamily="18" charset="0"/>
              </a:rPr>
              <a:t>central focus </a:t>
            </a:r>
            <a:r>
              <a:rPr lang="en-US" sz="1050" b="0">
                <a:effectLst/>
                <a:latin typeface="+mn-lt"/>
                <a:cs typeface="Times New Roman" panose="02020603050405020304" pitchFamily="18" charset="0"/>
              </a:rPr>
              <a:t>of everything RSP does. </a:t>
            </a:r>
          </a:p>
          <a:p>
            <a:pPr algn="just"/>
            <a:r>
              <a:rPr lang="en-US" sz="1050" b="0">
                <a:effectLst/>
                <a:latin typeface="+mn-lt"/>
                <a:cs typeface="Times New Roman" panose="02020603050405020304" pitchFamily="18" charset="0"/>
              </a:rPr>
              <a:t>The model is based on what is happening in a school district.  The best data is statistically analyzed to provide an accurate enrollment forecast.  The District will be able to use RSP’s report and maps to better understand demographic trends, school utilization, and the timing of construction projects.  </a:t>
            </a:r>
          </a:p>
        </p:txBody>
      </p:sp>
      <p:pic>
        <p:nvPicPr>
          <p:cNvPr id="10" name="Picture 9" descr="A picture containing text, clipart&#10;&#10;Description automatically generated">
            <a:extLst>
              <a:ext uri="{FF2B5EF4-FFF2-40B4-BE49-F238E27FC236}">
                <a16:creationId xmlns:a16="http://schemas.microsoft.com/office/drawing/2014/main" id="{5B87E9D4-E58E-4C22-9C2C-7C512337A5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4335" y="6140963"/>
            <a:ext cx="845442" cy="307513"/>
          </a:xfrm>
          <a:prstGeom prst="rect">
            <a:avLst/>
          </a:prstGeom>
        </p:spPr>
      </p:pic>
      <p:grpSp>
        <p:nvGrpSpPr>
          <p:cNvPr id="14" name="Group 13">
            <a:extLst>
              <a:ext uri="{FF2B5EF4-FFF2-40B4-BE49-F238E27FC236}">
                <a16:creationId xmlns:a16="http://schemas.microsoft.com/office/drawing/2014/main" id="{9AB72ED8-8700-4E4D-8310-AE5A93F2F359}"/>
              </a:ext>
            </a:extLst>
          </p:cNvPr>
          <p:cNvGrpSpPr/>
          <p:nvPr userDrawn="1"/>
        </p:nvGrpSpPr>
        <p:grpSpPr>
          <a:xfrm>
            <a:off x="-8709" y="0"/>
            <a:ext cx="9152363" cy="1280762"/>
            <a:chOff x="-11613" y="0"/>
            <a:chExt cx="12203151" cy="1280762"/>
          </a:xfrm>
        </p:grpSpPr>
        <p:sp>
          <p:nvSpPr>
            <p:cNvPr id="16" name="Rectangle 15">
              <a:extLst>
                <a:ext uri="{FF2B5EF4-FFF2-40B4-BE49-F238E27FC236}">
                  <a16:creationId xmlns:a16="http://schemas.microsoft.com/office/drawing/2014/main" id="{A59FF467-D810-418C-8F93-AF4A668CEF69}"/>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7" name="Straight Connector 16">
              <a:extLst>
                <a:ext uri="{FF2B5EF4-FFF2-40B4-BE49-F238E27FC236}">
                  <a16:creationId xmlns:a16="http://schemas.microsoft.com/office/drawing/2014/main" id="{76B93B00-A90C-49CD-8BDC-3CC58EC1B652}"/>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9D322A-CC30-41C7-9B7B-7203A7145F8F}"/>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489E483-CBAD-4F2E-BA28-CA461AAC952C}"/>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3641DE7A-8ADA-42BD-A5C9-42D3A17F9359}"/>
              </a:ext>
            </a:extLst>
          </p:cNvPr>
          <p:cNvSpPr txBox="1"/>
          <p:nvPr userDrawn="1"/>
        </p:nvSpPr>
        <p:spPr>
          <a:xfrm>
            <a:off x="457200" y="228600"/>
            <a:ext cx="8432438" cy="646331"/>
          </a:xfrm>
          <a:prstGeom prst="rect">
            <a:avLst/>
          </a:prstGeom>
          <a:noFill/>
          <a:ln>
            <a:noFill/>
          </a:ln>
        </p:spPr>
        <p:txBody>
          <a:bodyPr wrap="square" rtlCol="0">
            <a:spAutoFit/>
          </a:bodyPr>
          <a:lstStyle/>
          <a:p>
            <a:r>
              <a:rPr lang="en-US" sz="3600">
                <a:solidFill>
                  <a:schemeClr val="bg1"/>
                </a:solidFill>
                <a:latin typeface="+mj-lt"/>
                <a:cs typeface="Times New Roman" panose="02020603050405020304" pitchFamily="18" charset="0"/>
              </a:rPr>
              <a:t>Sophisticated Forecast Model Methodology </a:t>
            </a:r>
          </a:p>
        </p:txBody>
      </p:sp>
      <p:sp>
        <p:nvSpPr>
          <p:cNvPr id="2" name="TextBox 1">
            <a:extLst>
              <a:ext uri="{FF2B5EF4-FFF2-40B4-BE49-F238E27FC236}">
                <a16:creationId xmlns:a16="http://schemas.microsoft.com/office/drawing/2014/main" id="{EDB5B608-72A9-43DE-B5B5-A3A4A0521045}"/>
              </a:ext>
            </a:extLst>
          </p:cNvPr>
          <p:cNvSpPr txBox="1"/>
          <p:nvPr userDrawn="1"/>
        </p:nvSpPr>
        <p:spPr>
          <a:xfrm>
            <a:off x="4996197" y="1311719"/>
            <a:ext cx="3893441" cy="5062924"/>
          </a:xfrm>
          <a:prstGeom prst="rect">
            <a:avLst/>
          </a:prstGeom>
          <a:noFill/>
        </p:spPr>
        <p:txBody>
          <a:bodyPr wrap="square" rtlCol="0">
            <a:spAutoFit/>
          </a:bodyPr>
          <a:lstStyle/>
          <a:p>
            <a:pPr marL="0" indent="0">
              <a:buNone/>
            </a:pPr>
            <a:r>
              <a:rPr lang="en-US" sz="1200">
                <a:cs typeface="Times New Roman" panose="02020603050405020304" pitchFamily="18" charset="0"/>
              </a:rPr>
              <a:t>The SFM is… </a:t>
            </a:r>
          </a:p>
          <a:p>
            <a:pPr marL="512762" indent="-285750">
              <a:buSzPct val="100000"/>
              <a:buFont typeface="Courier New" panose="02070309020205020404" pitchFamily="49" charset="0"/>
              <a:buChar char="o"/>
            </a:pPr>
            <a:r>
              <a:rPr lang="en-US" sz="1200">
                <a:cs typeface="Times New Roman" panose="02020603050405020304" pitchFamily="18" charset="0"/>
              </a:rPr>
              <a:t>a social science… not an exact science; it identifies behavior trends to determine the propensity of them to be recreated</a:t>
            </a:r>
          </a:p>
          <a:p>
            <a:pPr marL="511175" indent="-285750">
              <a:buSzPct val="100000"/>
              <a:buFont typeface="Courier New" panose="02070309020205020404" pitchFamily="49" charset="0"/>
              <a:buChar char="o"/>
            </a:pPr>
            <a:r>
              <a:rPr lang="en-US" sz="1200">
                <a:cs typeface="Times New Roman" panose="02020603050405020304" pitchFamily="18" charset="0"/>
              </a:rPr>
              <a:t>valuable in how our team created and analyzes the geography at a planning area level for any commonality which while help produce an accurate forecast</a:t>
            </a:r>
          </a:p>
          <a:p>
            <a:pPr marL="0" indent="0">
              <a:buNone/>
            </a:pPr>
            <a:endParaRPr lang="en-US" sz="1200">
              <a:cs typeface="Times New Roman" panose="02020603050405020304" pitchFamily="18" charset="0"/>
            </a:endParaRPr>
          </a:p>
          <a:p>
            <a:pPr marL="0" indent="0">
              <a:buNone/>
            </a:pPr>
            <a:r>
              <a:rPr lang="en-US" sz="1200">
                <a:cs typeface="Times New Roman" panose="02020603050405020304" pitchFamily="18" charset="0"/>
              </a:rPr>
              <a:t>Some variables examined for each planning area (but not limited to) are… </a:t>
            </a:r>
          </a:p>
          <a:p>
            <a:pPr marL="512762" indent="-285750">
              <a:buSzPct val="100000"/>
              <a:buFont typeface="Courier New" panose="02070309020205020404" pitchFamily="49" charset="0"/>
              <a:buChar char="o"/>
            </a:pPr>
            <a:r>
              <a:rPr lang="en-US" sz="1200">
                <a:cs typeface="Times New Roman" panose="02020603050405020304" pitchFamily="18" charset="0"/>
              </a:rPr>
              <a:t>natural cohort (district data)</a:t>
            </a:r>
          </a:p>
          <a:p>
            <a:pPr marL="512762" indent="-285750">
              <a:buSzPct val="100000"/>
              <a:buFont typeface="Courier New" panose="02070309020205020404" pitchFamily="49" charset="0"/>
              <a:buChar char="o"/>
            </a:pPr>
            <a:r>
              <a:rPr lang="en-US" sz="1200">
                <a:cs typeface="Times New Roman" panose="02020603050405020304" pitchFamily="18" charset="0"/>
              </a:rPr>
              <a:t>planning area subdivision lifecycle (a RSP variable)</a:t>
            </a:r>
          </a:p>
          <a:p>
            <a:pPr marL="512762" indent="-285750">
              <a:buSzPct val="100000"/>
              <a:buFont typeface="Courier New" panose="02070309020205020404" pitchFamily="49" charset="0"/>
              <a:buChar char="o"/>
            </a:pPr>
            <a:r>
              <a:rPr lang="en-US" sz="1200">
                <a:cs typeface="Times New Roman" panose="02020603050405020304" pitchFamily="18" charset="0"/>
              </a:rPr>
              <a:t>the value of homes (county assessor data)</a:t>
            </a:r>
          </a:p>
          <a:p>
            <a:pPr marL="512762" indent="-285750">
              <a:buSzPct val="100000"/>
              <a:buFont typeface="Courier New" panose="02070309020205020404" pitchFamily="49" charset="0"/>
              <a:buChar char="o"/>
            </a:pPr>
            <a:r>
              <a:rPr lang="en-US" sz="1200">
                <a:cs typeface="Times New Roman" panose="02020603050405020304" pitchFamily="18" charset="0"/>
              </a:rPr>
              <a:t>type of residential units like single-family, multi-family, townhome, mobile home, etc. (county assessor data)</a:t>
            </a:r>
          </a:p>
          <a:p>
            <a:pPr marL="512762" indent="-285750">
              <a:buSzPct val="100000"/>
              <a:buFont typeface="Courier New" panose="02070309020205020404" pitchFamily="49" charset="0"/>
              <a:buChar char="o"/>
            </a:pPr>
            <a:r>
              <a:rPr lang="en-US" sz="1200">
                <a:cs typeface="Times New Roman" panose="02020603050405020304" pitchFamily="18" charset="0"/>
              </a:rPr>
              <a:t>year units were built </a:t>
            </a:r>
          </a:p>
          <a:p>
            <a:pPr marL="512762" indent="-285750">
              <a:buSzPct val="100000"/>
              <a:buFont typeface="Courier New" panose="02070309020205020404" pitchFamily="49" charset="0"/>
              <a:buChar char="o"/>
            </a:pPr>
            <a:r>
              <a:rPr lang="en-US" sz="1200">
                <a:cs typeface="Times New Roman" panose="02020603050405020304" pitchFamily="18" charset="0"/>
              </a:rPr>
              <a:t>estimated female population (census data)</a:t>
            </a:r>
          </a:p>
          <a:p>
            <a:pPr marL="512762" indent="-285750">
              <a:buSzPct val="100000"/>
              <a:buFont typeface="Courier New" panose="02070309020205020404" pitchFamily="49" charset="0"/>
              <a:buChar char="o"/>
            </a:pPr>
            <a:r>
              <a:rPr lang="en-US" sz="1200">
                <a:cs typeface="Times New Roman" panose="02020603050405020304" pitchFamily="18" charset="0"/>
              </a:rPr>
              <a:t>estimated 0-4 population (census data)</a:t>
            </a:r>
          </a:p>
          <a:p>
            <a:pPr marL="512762" indent="-285750">
              <a:buSzPct val="100000"/>
              <a:buFont typeface="Courier New" panose="02070309020205020404" pitchFamily="49" charset="0"/>
              <a:buChar char="o"/>
            </a:pPr>
            <a:r>
              <a:rPr lang="en-US" sz="1200">
                <a:cs typeface="Times New Roman" panose="02020603050405020304" pitchFamily="18" charset="0"/>
              </a:rPr>
              <a:t>existing land use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future land use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capital improvement plan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future development (county and city data)</a:t>
            </a:r>
          </a:p>
          <a:p>
            <a:pPr marL="512762" indent="-285750">
              <a:buSzPct val="100000"/>
              <a:buFont typeface="Courier New" panose="02070309020205020404" pitchFamily="49" charset="0"/>
              <a:buChar char="o"/>
            </a:pPr>
            <a:r>
              <a:rPr lang="en-US" sz="1200">
                <a:cs typeface="Times New Roman" panose="02020603050405020304" pitchFamily="18" charset="0"/>
              </a:rPr>
              <a:t>in-migration of students (district data) &amp; out-migration of students (district data)</a:t>
            </a:r>
          </a:p>
          <a:p>
            <a:endParaRPr lang="en-US" sz="1100"/>
          </a:p>
        </p:txBody>
      </p:sp>
    </p:spTree>
    <p:extLst>
      <p:ext uri="{BB962C8B-B14F-4D97-AF65-F5344CB8AC3E}">
        <p14:creationId xmlns:p14="http://schemas.microsoft.com/office/powerpoint/2010/main" val="1108068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rt1 Horizontal Map">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22DECF5A-3E32-4CC2-8597-821319E537C5}"/>
              </a:ext>
            </a:extLst>
          </p:cNvPr>
          <p:cNvSpPr>
            <a:spLocks noGrp="1"/>
          </p:cNvSpPr>
          <p:nvPr>
            <p:ph type="ctrTitle"/>
          </p:nvPr>
        </p:nvSpPr>
        <p:spPr>
          <a:xfrm rot="10800000" flipV="1">
            <a:off x="457200" y="228600"/>
            <a:ext cx="6858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grpSp>
        <p:nvGrpSpPr>
          <p:cNvPr id="9" name="Group 8">
            <a:extLst>
              <a:ext uri="{FF2B5EF4-FFF2-40B4-BE49-F238E27FC236}">
                <a16:creationId xmlns:a16="http://schemas.microsoft.com/office/drawing/2014/main" id="{147CB12D-AC5F-4D45-BFA4-19EC669FDCCB}"/>
              </a:ext>
            </a:extLst>
          </p:cNvPr>
          <p:cNvGrpSpPr/>
          <p:nvPr userDrawn="1"/>
        </p:nvGrpSpPr>
        <p:grpSpPr>
          <a:xfrm>
            <a:off x="-8709" y="0"/>
            <a:ext cx="9152363" cy="1280762"/>
            <a:chOff x="-11613" y="0"/>
            <a:chExt cx="12203151" cy="1280762"/>
          </a:xfrm>
        </p:grpSpPr>
        <p:sp>
          <p:nvSpPr>
            <p:cNvPr id="10" name="Rectangle 9">
              <a:extLst>
                <a:ext uri="{FF2B5EF4-FFF2-40B4-BE49-F238E27FC236}">
                  <a16:creationId xmlns:a16="http://schemas.microsoft.com/office/drawing/2014/main" id="{A9A489B0-77CB-43EC-B2BB-359AC585E676}"/>
                </a:ext>
              </a:extLst>
            </p:cNvPr>
            <p:cNvSpPr/>
            <p:nvPr/>
          </p:nvSpPr>
          <p:spPr>
            <a:xfrm>
              <a:off x="-9425" y="0"/>
              <a:ext cx="12192000" cy="10309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7" name="Straight Connector 16">
              <a:extLst>
                <a:ext uri="{FF2B5EF4-FFF2-40B4-BE49-F238E27FC236}">
                  <a16:creationId xmlns:a16="http://schemas.microsoft.com/office/drawing/2014/main" id="{67F0E489-D1B7-4613-8AAA-1A2AB82FAB6F}"/>
                </a:ext>
              </a:extLst>
            </p:cNvPr>
            <p:cNvCxnSpPr>
              <a:cxnSpLocks/>
            </p:cNvCxnSpPr>
            <p:nvPr/>
          </p:nvCxnSpPr>
          <p:spPr>
            <a:xfrm>
              <a:off x="-10510" y="1047082"/>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DFCD109-A365-44F4-A143-8700AB52B2E9}"/>
                </a:ext>
              </a:extLst>
            </p:cNvPr>
            <p:cNvCxnSpPr>
              <a:cxnSpLocks/>
            </p:cNvCxnSpPr>
            <p:nvPr/>
          </p:nvCxnSpPr>
          <p:spPr>
            <a:xfrm>
              <a:off x="-11613" y="1152201"/>
              <a:ext cx="886889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B96EDB-6CD8-42C0-BAC9-7C9E9C83417F}"/>
                </a:ext>
              </a:extLst>
            </p:cNvPr>
            <p:cNvCxnSpPr>
              <a:cxnSpLocks/>
            </p:cNvCxnSpPr>
            <p:nvPr/>
          </p:nvCxnSpPr>
          <p:spPr>
            <a:xfrm>
              <a:off x="-8830" y="1280762"/>
              <a:ext cx="66704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Subtitle 2">
            <a:extLst>
              <a:ext uri="{FF2B5EF4-FFF2-40B4-BE49-F238E27FC236}">
                <a16:creationId xmlns:a16="http://schemas.microsoft.com/office/drawing/2014/main" id="{71D6EDDB-F14D-AF2D-C3F4-FAEE401F3F52}"/>
              </a:ext>
            </a:extLst>
          </p:cNvPr>
          <p:cNvSpPr>
            <a:spLocks noGrp="1"/>
          </p:cNvSpPr>
          <p:nvPr>
            <p:ph type="subTitle" idx="1"/>
          </p:nvPr>
        </p:nvSpPr>
        <p:spPr>
          <a:xfrm>
            <a:off x="457201" y="1424473"/>
            <a:ext cx="8207618"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16165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0" y="2001837"/>
            <a:ext cx="9144000" cy="150812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rot="16200000">
            <a:off x="4201702" y="1915697"/>
            <a:ext cx="740596" cy="9144005"/>
            <a:chOff x="3" y="0"/>
            <a:chExt cx="462877" cy="6858003"/>
          </a:xfrm>
        </p:grpSpPr>
        <p:sp>
          <p:nvSpPr>
            <p:cNvPr id="11" name="Rectangle 10">
              <a:extLst>
                <a:ext uri="{FF2B5EF4-FFF2-40B4-BE49-F238E27FC236}">
                  <a16:creationId xmlns:a16="http://schemas.microsoft.com/office/drawing/2014/main" id="{97686ADD-BAC6-489A-9D3F-8EB1F74E5266}"/>
                </a:ext>
              </a:extLst>
            </p:cNvPr>
            <p:cNvSpPr/>
            <p:nvPr/>
          </p:nvSpPr>
          <p:spPr>
            <a:xfrm>
              <a:off x="3" y="0"/>
              <a:ext cx="24632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251914" y="1"/>
              <a:ext cx="13264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390137" y="3"/>
              <a:ext cx="72743"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4990" y="124779"/>
            <a:ext cx="1373080" cy="499431"/>
          </a:xfrm>
          <a:prstGeom prst="rect">
            <a:avLst/>
          </a:prstGeom>
        </p:spPr>
      </p:pic>
    </p:spTree>
    <p:extLst>
      <p:ext uri="{BB962C8B-B14F-4D97-AF65-F5344CB8AC3E}">
        <p14:creationId xmlns:p14="http://schemas.microsoft.com/office/powerpoint/2010/main" val="746906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 vs Out Migration graph">
    <p:spTree>
      <p:nvGrpSpPr>
        <p:cNvPr id="1" name=""/>
        <p:cNvGrpSpPr/>
        <p:nvPr/>
      </p:nvGrpSpPr>
      <p:grpSpPr>
        <a:xfrm>
          <a:off x="0" y="0"/>
          <a:ext cx="0" cy="0"/>
          <a:chOff x="0" y="0"/>
          <a:chExt cx="0" cy="0"/>
        </a:xfrm>
      </p:grpSpPr>
      <p:graphicFrame>
        <p:nvGraphicFramePr>
          <p:cNvPr id="34" name="Chart 33">
            <a:extLst>
              <a:ext uri="{FF2B5EF4-FFF2-40B4-BE49-F238E27FC236}">
                <a16:creationId xmlns:a16="http://schemas.microsoft.com/office/drawing/2014/main" id="{3647D07A-9E51-4EA1-9EF2-F2AE193787E0}"/>
              </a:ext>
            </a:extLst>
          </p:cNvPr>
          <p:cNvGraphicFramePr/>
          <p:nvPr>
            <p:extLst>
              <p:ext uri="{D42A27DB-BD31-4B8C-83A1-F6EECF244321}">
                <p14:modId xmlns:p14="http://schemas.microsoft.com/office/powerpoint/2010/main" val="3532835989"/>
              </p:ext>
            </p:extLst>
          </p:nvPr>
        </p:nvGraphicFramePr>
        <p:xfrm>
          <a:off x="3391977" y="-378380"/>
          <a:ext cx="4846320" cy="4832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DBACC91E-5FEE-4BF8-90C6-2CDAC3CECCDA}"/>
              </a:ext>
            </a:extLst>
          </p:cNvPr>
          <p:cNvGraphicFramePr/>
          <p:nvPr userDrawn="1">
            <p:extLst>
              <p:ext uri="{D42A27DB-BD31-4B8C-83A1-F6EECF244321}">
                <p14:modId xmlns:p14="http://schemas.microsoft.com/office/powerpoint/2010/main" val="3295741904"/>
              </p:ext>
            </p:extLst>
          </p:nvPr>
        </p:nvGraphicFramePr>
        <p:xfrm>
          <a:off x="765752" y="-378379"/>
          <a:ext cx="3870550" cy="4832795"/>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A1E933D-FCBA-45DF-8374-0B88A80CE426}"/>
              </a:ext>
            </a:extLst>
          </p:cNvPr>
          <p:cNvSpPr txBox="1"/>
          <p:nvPr/>
        </p:nvSpPr>
        <p:spPr>
          <a:xfrm>
            <a:off x="4107679" y="3199162"/>
            <a:ext cx="906873"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2020/21</a:t>
            </a:r>
          </a:p>
        </p:txBody>
      </p:sp>
      <p:sp>
        <p:nvSpPr>
          <p:cNvPr id="18" name="TextBox 17">
            <a:extLst>
              <a:ext uri="{FF2B5EF4-FFF2-40B4-BE49-F238E27FC236}">
                <a16:creationId xmlns:a16="http://schemas.microsoft.com/office/drawing/2014/main" id="{16A2DE4C-D821-40B0-A8B9-5C81FB714B24}"/>
              </a:ext>
            </a:extLst>
          </p:cNvPr>
          <p:cNvSpPr txBox="1"/>
          <p:nvPr userDrawn="1"/>
        </p:nvSpPr>
        <p:spPr>
          <a:xfrm>
            <a:off x="4014147" y="2828457"/>
            <a:ext cx="109728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2019/20</a:t>
            </a:r>
          </a:p>
        </p:txBody>
      </p:sp>
      <p:sp>
        <p:nvSpPr>
          <p:cNvPr id="23" name="TextBox 22">
            <a:extLst>
              <a:ext uri="{FF2B5EF4-FFF2-40B4-BE49-F238E27FC236}">
                <a16:creationId xmlns:a16="http://schemas.microsoft.com/office/drawing/2014/main" id="{54C7744F-F3D6-4570-A63A-3B7FF76DB8A9}"/>
              </a:ext>
            </a:extLst>
          </p:cNvPr>
          <p:cNvSpPr txBox="1"/>
          <p:nvPr userDrawn="1"/>
        </p:nvSpPr>
        <p:spPr>
          <a:xfrm>
            <a:off x="4014147" y="3559584"/>
            <a:ext cx="109728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2021/22</a:t>
            </a:r>
          </a:p>
        </p:txBody>
      </p:sp>
      <p:sp>
        <p:nvSpPr>
          <p:cNvPr id="25" name="TextBox 24">
            <a:extLst>
              <a:ext uri="{FF2B5EF4-FFF2-40B4-BE49-F238E27FC236}">
                <a16:creationId xmlns:a16="http://schemas.microsoft.com/office/drawing/2014/main" id="{88341680-EE55-4CE4-A8E7-5F6D761BE27B}"/>
              </a:ext>
            </a:extLst>
          </p:cNvPr>
          <p:cNvSpPr txBox="1"/>
          <p:nvPr userDrawn="1"/>
        </p:nvSpPr>
        <p:spPr>
          <a:xfrm>
            <a:off x="4014147" y="2480025"/>
            <a:ext cx="109728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2021/22</a:t>
            </a:r>
          </a:p>
        </p:txBody>
      </p:sp>
      <p:sp>
        <p:nvSpPr>
          <p:cNvPr id="26" name="TextBox 25">
            <a:extLst>
              <a:ext uri="{FF2B5EF4-FFF2-40B4-BE49-F238E27FC236}">
                <a16:creationId xmlns:a16="http://schemas.microsoft.com/office/drawing/2014/main" id="{F58CEB2B-D9EE-44C5-99CA-E6BCBFFCEF60}"/>
              </a:ext>
            </a:extLst>
          </p:cNvPr>
          <p:cNvSpPr txBox="1"/>
          <p:nvPr userDrawn="1"/>
        </p:nvSpPr>
        <p:spPr>
          <a:xfrm>
            <a:off x="4014147" y="2074411"/>
            <a:ext cx="109728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2020/21</a:t>
            </a:r>
          </a:p>
        </p:txBody>
      </p:sp>
      <p:sp>
        <p:nvSpPr>
          <p:cNvPr id="27" name="TextBox 26">
            <a:extLst>
              <a:ext uri="{FF2B5EF4-FFF2-40B4-BE49-F238E27FC236}">
                <a16:creationId xmlns:a16="http://schemas.microsoft.com/office/drawing/2014/main" id="{BEFC7AF6-4C5D-4664-B2D1-98E1D169175F}"/>
              </a:ext>
            </a:extLst>
          </p:cNvPr>
          <p:cNvSpPr txBox="1"/>
          <p:nvPr userDrawn="1"/>
        </p:nvSpPr>
        <p:spPr>
          <a:xfrm>
            <a:off x="3995794" y="1742179"/>
            <a:ext cx="109728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2019/20</a:t>
            </a:r>
          </a:p>
        </p:txBody>
      </p:sp>
      <p:sp>
        <p:nvSpPr>
          <p:cNvPr id="28" name="TextBox 27">
            <a:extLst>
              <a:ext uri="{FF2B5EF4-FFF2-40B4-BE49-F238E27FC236}">
                <a16:creationId xmlns:a16="http://schemas.microsoft.com/office/drawing/2014/main" id="{19E7F760-6630-40CB-8DD9-F26374664A3A}"/>
              </a:ext>
            </a:extLst>
          </p:cNvPr>
          <p:cNvSpPr txBox="1"/>
          <p:nvPr userDrawn="1"/>
        </p:nvSpPr>
        <p:spPr>
          <a:xfrm>
            <a:off x="4014147" y="629783"/>
            <a:ext cx="109728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2019/20</a:t>
            </a:r>
          </a:p>
        </p:txBody>
      </p:sp>
      <p:sp>
        <p:nvSpPr>
          <p:cNvPr id="29" name="TextBox 28">
            <a:extLst>
              <a:ext uri="{FF2B5EF4-FFF2-40B4-BE49-F238E27FC236}">
                <a16:creationId xmlns:a16="http://schemas.microsoft.com/office/drawing/2014/main" id="{F4A607B8-1EC7-4A33-ACC1-5A880B180F0D}"/>
              </a:ext>
            </a:extLst>
          </p:cNvPr>
          <p:cNvSpPr txBox="1"/>
          <p:nvPr userDrawn="1"/>
        </p:nvSpPr>
        <p:spPr>
          <a:xfrm>
            <a:off x="4014147" y="990133"/>
            <a:ext cx="109728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2020/21</a:t>
            </a:r>
          </a:p>
        </p:txBody>
      </p:sp>
      <p:sp>
        <p:nvSpPr>
          <p:cNvPr id="30" name="TextBox 29">
            <a:extLst>
              <a:ext uri="{FF2B5EF4-FFF2-40B4-BE49-F238E27FC236}">
                <a16:creationId xmlns:a16="http://schemas.microsoft.com/office/drawing/2014/main" id="{35E29865-4B60-40A2-BA9D-083301B2BE2A}"/>
              </a:ext>
            </a:extLst>
          </p:cNvPr>
          <p:cNvSpPr txBox="1"/>
          <p:nvPr userDrawn="1"/>
        </p:nvSpPr>
        <p:spPr>
          <a:xfrm>
            <a:off x="4014147" y="1357555"/>
            <a:ext cx="1097280" cy="230832"/>
          </a:xfrm>
          <a:prstGeom prst="rect">
            <a:avLst/>
          </a:prstGeom>
          <a:noFill/>
        </p:spPr>
        <p:txBody>
          <a:bodyPr wrap="square" rtlCol="0">
            <a:spAutoFit/>
          </a:bodyPr>
          <a:lstStyle/>
          <a:p>
            <a:pPr algn="ctr"/>
            <a:r>
              <a:rPr lang="en-US" sz="900" b="1">
                <a:solidFill>
                  <a:schemeClr val="tx1"/>
                </a:solidFill>
                <a:latin typeface="+mj-lt"/>
                <a:cs typeface="Times New Roman" panose="02020603050405020304" pitchFamily="18" charset="0"/>
              </a:rPr>
              <a:t>2021/22</a:t>
            </a:r>
          </a:p>
        </p:txBody>
      </p:sp>
      <p:sp>
        <p:nvSpPr>
          <p:cNvPr id="21" name="TextBox 20">
            <a:extLst>
              <a:ext uri="{FF2B5EF4-FFF2-40B4-BE49-F238E27FC236}">
                <a16:creationId xmlns:a16="http://schemas.microsoft.com/office/drawing/2014/main" id="{9F1BAA8C-A0BD-421E-9A64-0C896AD35F51}"/>
              </a:ext>
            </a:extLst>
          </p:cNvPr>
          <p:cNvSpPr txBox="1"/>
          <p:nvPr userDrawn="1"/>
        </p:nvSpPr>
        <p:spPr>
          <a:xfrm>
            <a:off x="-14736" y="5605085"/>
            <a:ext cx="2681773" cy="769441"/>
          </a:xfrm>
          <a:prstGeom prst="rect">
            <a:avLst/>
          </a:prstGeom>
          <a:noFill/>
        </p:spPr>
        <p:txBody>
          <a:bodyPr wrap="square" numCol="1" spcCol="182880" rtlCol="0">
            <a:spAutoFit/>
          </a:bodyPr>
          <a:lstStyle/>
          <a:p>
            <a:r>
              <a:rPr lang="en-US" sz="1100" b="1">
                <a:solidFill>
                  <a:schemeClr val="accent3">
                    <a:lumMod val="60000"/>
                    <a:lumOff val="40000"/>
                  </a:schemeClr>
                </a:solidFill>
              </a:rPr>
              <a:t>In-Migration: </a:t>
            </a:r>
            <a:r>
              <a:rPr lang="en-US" sz="1100"/>
              <a:t>Shows number of students in grade 1</a:t>
            </a:r>
            <a:r>
              <a:rPr lang="en-US" sz="1100" baseline="30000"/>
              <a:t>st</a:t>
            </a:r>
            <a:r>
              <a:rPr lang="en-US" sz="1100"/>
              <a:t> to 12</a:t>
            </a:r>
            <a:r>
              <a:rPr lang="en-US" sz="1100" baseline="30000"/>
              <a:t>th </a:t>
            </a:r>
            <a:r>
              <a:rPr lang="en-US" sz="1100"/>
              <a:t>that are attending the District in 2021/22, but were not attending the District in 2020/21. </a:t>
            </a:r>
          </a:p>
        </p:txBody>
      </p:sp>
      <p:sp>
        <p:nvSpPr>
          <p:cNvPr id="3" name="Rectangle: Rounded Corners 2">
            <a:extLst>
              <a:ext uri="{FF2B5EF4-FFF2-40B4-BE49-F238E27FC236}">
                <a16:creationId xmlns:a16="http://schemas.microsoft.com/office/drawing/2014/main" id="{35884132-6123-4502-ADD8-75343A239AD6}"/>
              </a:ext>
            </a:extLst>
          </p:cNvPr>
          <p:cNvSpPr/>
          <p:nvPr userDrawn="1"/>
        </p:nvSpPr>
        <p:spPr>
          <a:xfrm>
            <a:off x="1256145" y="648028"/>
            <a:ext cx="6815282" cy="89792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74A582BA-3C11-47F3-B1C3-9C7B92805026}"/>
              </a:ext>
            </a:extLst>
          </p:cNvPr>
          <p:cNvSpPr/>
          <p:nvPr userDrawn="1"/>
        </p:nvSpPr>
        <p:spPr>
          <a:xfrm>
            <a:off x="1256145" y="1723540"/>
            <a:ext cx="6815281" cy="96893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9" name="Rectangle: Rounded Corners 38">
            <a:extLst>
              <a:ext uri="{FF2B5EF4-FFF2-40B4-BE49-F238E27FC236}">
                <a16:creationId xmlns:a16="http://schemas.microsoft.com/office/drawing/2014/main" id="{C6FA9EDD-54AF-41DB-BEF5-4CFB48FB0A63}"/>
              </a:ext>
            </a:extLst>
          </p:cNvPr>
          <p:cNvSpPr/>
          <p:nvPr userDrawn="1"/>
        </p:nvSpPr>
        <p:spPr>
          <a:xfrm>
            <a:off x="1256145" y="2827308"/>
            <a:ext cx="6815282" cy="94625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40" name="TextBox 39">
            <a:extLst>
              <a:ext uri="{FF2B5EF4-FFF2-40B4-BE49-F238E27FC236}">
                <a16:creationId xmlns:a16="http://schemas.microsoft.com/office/drawing/2014/main" id="{F53ECFBB-9D82-4E63-8AFC-960D60279D33}"/>
              </a:ext>
            </a:extLst>
          </p:cNvPr>
          <p:cNvSpPr txBox="1"/>
          <p:nvPr userDrawn="1"/>
        </p:nvSpPr>
        <p:spPr>
          <a:xfrm>
            <a:off x="0" y="4644757"/>
            <a:ext cx="2681773" cy="984885"/>
          </a:xfrm>
          <a:prstGeom prst="rect">
            <a:avLst/>
          </a:prstGeom>
          <a:noFill/>
        </p:spPr>
        <p:txBody>
          <a:bodyPr wrap="square">
            <a:spAutoFit/>
          </a:bodyPr>
          <a:lstStyle/>
          <a:p>
            <a:r>
              <a:rPr lang="en-US" sz="1400" b="1">
                <a:solidFill>
                  <a:schemeClr val="tx1"/>
                </a:solidFill>
              </a:rPr>
              <a:t>Definition</a:t>
            </a:r>
          </a:p>
          <a:p>
            <a:r>
              <a:rPr lang="en-US" sz="1100" b="1">
                <a:solidFill>
                  <a:schemeClr val="tx2"/>
                </a:solidFill>
              </a:rPr>
              <a:t>Out-Migration</a:t>
            </a:r>
            <a:r>
              <a:rPr lang="en-US" sz="1100">
                <a:solidFill>
                  <a:schemeClr val="tx2"/>
                </a:solidFill>
              </a:rPr>
              <a:t>: </a:t>
            </a:r>
            <a:r>
              <a:rPr lang="en-US" sz="1100"/>
              <a:t>Shows number of students in grade K to 11</a:t>
            </a:r>
            <a:r>
              <a:rPr lang="en-US" sz="1100" baseline="30000"/>
              <a:t>th</a:t>
            </a:r>
            <a:r>
              <a:rPr lang="en-US" sz="1100"/>
              <a:t> that were attending the District in 2020/21, but are not attending the District in 2021/22.</a:t>
            </a:r>
          </a:p>
        </p:txBody>
      </p:sp>
      <p:sp>
        <p:nvSpPr>
          <p:cNvPr id="5" name="TextBox 4">
            <a:extLst>
              <a:ext uri="{FF2B5EF4-FFF2-40B4-BE49-F238E27FC236}">
                <a16:creationId xmlns:a16="http://schemas.microsoft.com/office/drawing/2014/main" id="{E5B6DA7A-78BB-4521-A576-BE19ADD8AB56}"/>
              </a:ext>
            </a:extLst>
          </p:cNvPr>
          <p:cNvSpPr txBox="1"/>
          <p:nvPr userDrawn="1"/>
        </p:nvSpPr>
        <p:spPr>
          <a:xfrm rot="5400000">
            <a:off x="7484891" y="951660"/>
            <a:ext cx="1354412" cy="307777"/>
          </a:xfrm>
          <a:prstGeom prst="rect">
            <a:avLst/>
          </a:prstGeom>
          <a:noFill/>
        </p:spPr>
        <p:txBody>
          <a:bodyPr wrap="square" rtlCol="0">
            <a:spAutoFit/>
          </a:bodyPr>
          <a:lstStyle/>
          <a:p>
            <a:pPr algn="ctr"/>
            <a:r>
              <a:rPr lang="en-US" sz="1400" b="1">
                <a:solidFill>
                  <a:srgbClr val="C00000"/>
                </a:solidFill>
              </a:rPr>
              <a:t>Elementary</a:t>
            </a:r>
          </a:p>
        </p:txBody>
      </p:sp>
      <p:sp>
        <p:nvSpPr>
          <p:cNvPr id="41" name="TextBox 40">
            <a:extLst>
              <a:ext uri="{FF2B5EF4-FFF2-40B4-BE49-F238E27FC236}">
                <a16:creationId xmlns:a16="http://schemas.microsoft.com/office/drawing/2014/main" id="{A3F5B826-4646-4ABC-A3EA-71A23A98AF01}"/>
              </a:ext>
            </a:extLst>
          </p:cNvPr>
          <p:cNvSpPr txBox="1"/>
          <p:nvPr userDrawn="1"/>
        </p:nvSpPr>
        <p:spPr>
          <a:xfrm rot="5400000">
            <a:off x="7484891" y="2075538"/>
            <a:ext cx="1354412" cy="307777"/>
          </a:xfrm>
          <a:prstGeom prst="rect">
            <a:avLst/>
          </a:prstGeom>
          <a:noFill/>
        </p:spPr>
        <p:txBody>
          <a:bodyPr wrap="square" rtlCol="0">
            <a:spAutoFit/>
          </a:bodyPr>
          <a:lstStyle/>
          <a:p>
            <a:pPr algn="ctr"/>
            <a:r>
              <a:rPr lang="en-US" sz="1400" b="1">
                <a:solidFill>
                  <a:srgbClr val="0070C0"/>
                </a:solidFill>
              </a:rPr>
              <a:t>Middle</a:t>
            </a:r>
            <a:r>
              <a:rPr lang="en-US" sz="1400" b="1">
                <a:solidFill>
                  <a:schemeClr val="accent1">
                    <a:lumMod val="75000"/>
                  </a:schemeClr>
                </a:solidFill>
              </a:rPr>
              <a:t> </a:t>
            </a:r>
          </a:p>
        </p:txBody>
      </p:sp>
      <p:sp>
        <p:nvSpPr>
          <p:cNvPr id="42" name="TextBox 41">
            <a:extLst>
              <a:ext uri="{FF2B5EF4-FFF2-40B4-BE49-F238E27FC236}">
                <a16:creationId xmlns:a16="http://schemas.microsoft.com/office/drawing/2014/main" id="{6F3392E1-862E-4CD6-85BC-DA18D4B63E1F}"/>
              </a:ext>
            </a:extLst>
          </p:cNvPr>
          <p:cNvSpPr txBox="1"/>
          <p:nvPr userDrawn="1"/>
        </p:nvSpPr>
        <p:spPr>
          <a:xfrm rot="5400000">
            <a:off x="7484891" y="3190665"/>
            <a:ext cx="1354412" cy="307777"/>
          </a:xfrm>
          <a:prstGeom prst="rect">
            <a:avLst/>
          </a:prstGeom>
          <a:noFill/>
        </p:spPr>
        <p:txBody>
          <a:bodyPr wrap="square" rtlCol="0">
            <a:spAutoFit/>
          </a:bodyPr>
          <a:lstStyle/>
          <a:p>
            <a:pPr algn="ctr"/>
            <a:r>
              <a:rPr lang="en-US" sz="1400" b="1">
                <a:solidFill>
                  <a:schemeClr val="accent5"/>
                </a:solidFill>
              </a:rPr>
              <a:t>High</a:t>
            </a:r>
          </a:p>
        </p:txBody>
      </p:sp>
    </p:spTree>
    <p:extLst>
      <p:ext uri="{BB962C8B-B14F-4D97-AF65-F5344CB8AC3E}">
        <p14:creationId xmlns:p14="http://schemas.microsoft.com/office/powerpoint/2010/main" val="1359704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orizontal_P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4CA119-4C9B-4AA4-B96D-93BF46D6CF47}"/>
              </a:ext>
            </a:extLst>
          </p:cNvPr>
          <p:cNvSpPr/>
          <p:nvPr/>
        </p:nvSpPr>
        <p:spPr>
          <a:xfrm>
            <a:off x="3222" y="2"/>
            <a:ext cx="9131542" cy="54864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rgbClr val="004B91"/>
                </a:solidFill>
              </a:rPr>
              <a:t>            </a:t>
            </a:r>
          </a:p>
        </p:txBody>
      </p:sp>
      <p:sp>
        <p:nvSpPr>
          <p:cNvPr id="19" name="Title 1">
            <a:extLst>
              <a:ext uri="{FF2B5EF4-FFF2-40B4-BE49-F238E27FC236}">
                <a16:creationId xmlns:a16="http://schemas.microsoft.com/office/drawing/2014/main" id="{5F78E309-FA96-4A87-A721-ABF81BC8703F}"/>
              </a:ext>
            </a:extLst>
          </p:cNvPr>
          <p:cNvSpPr>
            <a:spLocks noGrp="1"/>
          </p:cNvSpPr>
          <p:nvPr>
            <p:ph type="ctrTitle"/>
          </p:nvPr>
        </p:nvSpPr>
        <p:spPr>
          <a:xfrm rot="10800000" flipV="1">
            <a:off x="457200" y="0"/>
            <a:ext cx="9131542" cy="548640"/>
          </a:xfrm>
          <a:prstGeom prst="rect">
            <a:avLst/>
          </a:prstGeom>
          <a:ln>
            <a:noFill/>
          </a:ln>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744157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EB6F55-98EF-E56D-A249-04D2DFE414E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1584" t="60" r="215" b="6070"/>
          <a:stretch/>
        </p:blipFill>
        <p:spPr>
          <a:xfrm>
            <a:off x="-3143" y="0"/>
            <a:ext cx="9147143" cy="6489982"/>
          </a:xfrm>
          <a:prstGeom prst="rect">
            <a:avLst/>
          </a:prstGeom>
        </p:spPr>
      </p:pic>
      <p:sp>
        <p:nvSpPr>
          <p:cNvPr id="5" name="Rectangle 4">
            <a:extLst>
              <a:ext uri="{FF2B5EF4-FFF2-40B4-BE49-F238E27FC236}">
                <a16:creationId xmlns:a16="http://schemas.microsoft.com/office/drawing/2014/main" id="{C7AD86E1-065F-4018-23CA-018CF5F0DE00}"/>
              </a:ext>
            </a:extLst>
          </p:cNvPr>
          <p:cNvSpPr/>
          <p:nvPr userDrawn="1"/>
        </p:nvSpPr>
        <p:spPr>
          <a:xfrm>
            <a:off x="0" y="272250"/>
            <a:ext cx="9144000" cy="162057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latin typeface="+mj-lt"/>
            </a:endParaRPr>
          </a:p>
        </p:txBody>
      </p:sp>
      <p:cxnSp>
        <p:nvCxnSpPr>
          <p:cNvPr id="9" name="Straight Connector 8">
            <a:extLst>
              <a:ext uri="{FF2B5EF4-FFF2-40B4-BE49-F238E27FC236}">
                <a16:creationId xmlns:a16="http://schemas.microsoft.com/office/drawing/2014/main" id="{13FE58C0-F204-BD84-5A33-8D4538735EE9}"/>
              </a:ext>
            </a:extLst>
          </p:cNvPr>
          <p:cNvCxnSpPr>
            <a:cxnSpLocks/>
          </p:cNvCxnSpPr>
          <p:nvPr userDrawn="1"/>
        </p:nvCxnSpPr>
        <p:spPr>
          <a:xfrm>
            <a:off x="3415928" y="47198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0CCB96B6-D4EA-0903-DA8D-9DAEE6E210A7}"/>
              </a:ext>
            </a:extLst>
          </p:cNvPr>
          <p:cNvSpPr txBox="1"/>
          <p:nvPr userDrawn="1"/>
        </p:nvSpPr>
        <p:spPr>
          <a:xfrm>
            <a:off x="3564431" y="487597"/>
            <a:ext cx="5026916" cy="1171731"/>
          </a:xfrm>
          <a:prstGeom prst="rect">
            <a:avLst/>
          </a:prstGeom>
          <a:noFill/>
        </p:spPr>
        <p:txBody>
          <a:bodyPr wrap="square" numCol="1"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Demographic Summaries</a:t>
            </a:r>
          </a:p>
          <a:p>
            <a:pPr marL="171450" indent="-171450">
              <a:lnSpc>
                <a:spcPct val="150000"/>
              </a:lnSpc>
              <a:buFont typeface="Arial" panose="020B0604020202020204" pitchFamily="34" charset="0"/>
              <a:buChar char="•"/>
            </a:pPr>
            <a:r>
              <a:rPr lang="en-US" sz="1200">
                <a:solidFill>
                  <a:schemeClr val="bg1"/>
                </a:solidFill>
                <a:latin typeface="+mj-lt"/>
              </a:rPr>
              <a:t>Household Demographics</a:t>
            </a:r>
          </a:p>
          <a:p>
            <a:pPr marL="171450" indent="-171450">
              <a:lnSpc>
                <a:spcPct val="150000"/>
              </a:lnSpc>
              <a:buFont typeface="Arial" panose="020B0604020202020204" pitchFamily="34" charset="0"/>
              <a:buChar char="•"/>
            </a:pPr>
            <a:r>
              <a:rPr lang="en-US" sz="1200">
                <a:solidFill>
                  <a:schemeClr val="bg1"/>
                </a:solidFill>
                <a:latin typeface="+mj-lt"/>
              </a:rPr>
              <a:t>Student Demographics</a:t>
            </a:r>
          </a:p>
          <a:p>
            <a:pPr marL="171450" indent="-171450">
              <a:lnSpc>
                <a:spcPct val="150000"/>
              </a:lnSpc>
              <a:buFont typeface="Arial" panose="020B0604020202020204" pitchFamily="34" charset="0"/>
              <a:buChar char="•"/>
            </a:pPr>
            <a:r>
              <a:rPr lang="en-US" sz="1200">
                <a:solidFill>
                  <a:schemeClr val="bg1"/>
                </a:solidFill>
                <a:latin typeface="+mj-lt"/>
              </a:rPr>
              <a:t>Regional District Growth</a:t>
            </a:r>
          </a:p>
        </p:txBody>
      </p:sp>
      <p:sp>
        <p:nvSpPr>
          <p:cNvPr id="11" name="TextBox 10">
            <a:extLst>
              <a:ext uri="{FF2B5EF4-FFF2-40B4-BE49-F238E27FC236}">
                <a16:creationId xmlns:a16="http://schemas.microsoft.com/office/drawing/2014/main" id="{0B09C02F-677B-5156-B6CA-FC9A9B56196A}"/>
              </a:ext>
            </a:extLst>
          </p:cNvPr>
          <p:cNvSpPr txBox="1"/>
          <p:nvPr userDrawn="1"/>
        </p:nvSpPr>
        <p:spPr>
          <a:xfrm>
            <a:off x="1438626" y="611799"/>
            <a:ext cx="1828800" cy="923330"/>
          </a:xfrm>
          <a:prstGeom prst="rect">
            <a:avLst/>
          </a:prstGeom>
          <a:noFill/>
        </p:spPr>
        <p:txBody>
          <a:bodyPr wrap="square" rtlCol="0" anchor="ctr">
            <a:spAutoFit/>
          </a:bodyPr>
          <a:lstStyle/>
          <a:p>
            <a:pPr algn="ctr"/>
            <a:r>
              <a:rPr lang="en-US" b="1" cap="small">
                <a:solidFill>
                  <a:schemeClr val="bg1"/>
                </a:solidFill>
                <a:latin typeface="+mj-lt"/>
                <a:cs typeface="Times New Roman" panose="02020603050405020304" pitchFamily="18" charset="0"/>
              </a:rPr>
              <a:t>Part 2  </a:t>
            </a:r>
          </a:p>
          <a:p>
            <a:pPr algn="ctr"/>
            <a:r>
              <a:rPr lang="en-US" b="1" cap="small">
                <a:solidFill>
                  <a:schemeClr val="bg1"/>
                </a:solidFill>
                <a:latin typeface="+mj-lt"/>
                <a:cs typeface="Times New Roman" panose="02020603050405020304" pitchFamily="18" charset="0"/>
              </a:rPr>
              <a:t>Community</a:t>
            </a:r>
          </a:p>
          <a:p>
            <a:pPr algn="ctr"/>
            <a:r>
              <a:rPr lang="en-US" b="1" cap="small">
                <a:solidFill>
                  <a:schemeClr val="bg1"/>
                </a:solidFill>
                <a:latin typeface="+mj-lt"/>
                <a:cs typeface="Times New Roman" panose="02020603050405020304" pitchFamily="18" charset="0"/>
              </a:rPr>
              <a:t>Demographics</a:t>
            </a:r>
          </a:p>
        </p:txBody>
      </p:sp>
      <p:pic>
        <p:nvPicPr>
          <p:cNvPr id="14" name="Graphic 13" descr="Family with boy with solid fill">
            <a:extLst>
              <a:ext uri="{FF2B5EF4-FFF2-40B4-BE49-F238E27FC236}">
                <a16:creationId xmlns:a16="http://schemas.microsoft.com/office/drawing/2014/main" id="{9D53D865-E9A6-A738-B876-9C4CE758EDE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5942" y="368018"/>
            <a:ext cx="1485811" cy="1485811"/>
          </a:xfrm>
          <a:prstGeom prst="rect">
            <a:avLst/>
          </a:prstGeom>
        </p:spPr>
      </p:pic>
    </p:spTree>
    <p:extLst>
      <p:ext uri="{BB962C8B-B14F-4D97-AF65-F5344CB8AC3E}">
        <p14:creationId xmlns:p14="http://schemas.microsoft.com/office/powerpoint/2010/main" val="3649234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art 2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8709" y="0"/>
            <a:ext cx="9152363"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1" y="0"/>
              <a:ext cx="12182576" cy="103094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457200" y="228600"/>
            <a:ext cx="6858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1A055559-F833-BA61-9B55-7FFC8A08EC5F}"/>
              </a:ext>
            </a:extLst>
          </p:cNvPr>
          <p:cNvSpPr>
            <a:spLocks noGrp="1"/>
          </p:cNvSpPr>
          <p:nvPr>
            <p:ph type="subTitle" idx="1"/>
          </p:nvPr>
        </p:nvSpPr>
        <p:spPr>
          <a:xfrm>
            <a:off x="457201" y="1424473"/>
            <a:ext cx="8207618"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3416501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orizontal_P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98E2D9-B5AC-46D4-97AA-CE72E4EA8308}"/>
              </a:ext>
            </a:extLst>
          </p:cNvPr>
          <p:cNvSpPr/>
          <p:nvPr/>
        </p:nvSpPr>
        <p:spPr>
          <a:xfrm>
            <a:off x="0" y="0"/>
            <a:ext cx="9136932" cy="54864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457200" y="0"/>
            <a:ext cx="9136932" cy="548640"/>
          </a:xfrm>
          <a:prstGeom prst="rect">
            <a:avLst/>
          </a:prstGeom>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8794888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_17x11_P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0" y="-1"/>
            <a:ext cx="3747402" cy="140779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457200" y="22911"/>
            <a:ext cx="3290202" cy="1391120"/>
          </a:xfrm>
          <a:prstGeom prst="rect">
            <a:avLst/>
          </a:prstGeom>
        </p:spPr>
        <p:txBody>
          <a:bodyPr anchor="ctr">
            <a:normAutofit/>
          </a:bodyPr>
          <a:lstStyle>
            <a:lvl1pPr algn="l">
              <a:defRPr sz="3600">
                <a:solidFill>
                  <a:schemeClr val="bg1"/>
                </a:solidFill>
              </a:defRPr>
            </a:lvl1pPr>
          </a:lstStyle>
          <a:p>
            <a:endParaRPr lang="en-US"/>
          </a:p>
        </p:txBody>
      </p:sp>
      <p:sp>
        <p:nvSpPr>
          <p:cNvPr id="13" name="Slide Number Placeholder 1">
            <a:extLst>
              <a:ext uri="{FF2B5EF4-FFF2-40B4-BE49-F238E27FC236}">
                <a16:creationId xmlns:a16="http://schemas.microsoft.com/office/drawing/2014/main" id="{1103C4A0-1A87-42C2-A1D1-B0E58BBF6066}"/>
              </a:ext>
            </a:extLst>
          </p:cNvPr>
          <p:cNvSpPr txBox="1">
            <a:spLocks/>
          </p:cNvSpPr>
          <p:nvPr userDrawn="1"/>
        </p:nvSpPr>
        <p:spPr>
          <a:xfrm>
            <a:off x="3050695" y="6492875"/>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42971E14-11F1-F144-8C89-AB740727560C}"/>
              </a:ext>
            </a:extLst>
          </p:cNvPr>
          <p:cNvSpPr>
            <a:spLocks noGrp="1"/>
          </p:cNvSpPr>
          <p:nvPr>
            <p:ph type="subTitle" idx="1"/>
          </p:nvPr>
        </p:nvSpPr>
        <p:spPr>
          <a:xfrm>
            <a:off x="457201" y="1424473"/>
            <a:ext cx="3219060"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736318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art 2 Vertical Map">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BCF1F17-33B1-4703-90F9-B9DA4744CA2D}"/>
              </a:ext>
            </a:extLst>
          </p:cNvPr>
          <p:cNvGrpSpPr/>
          <p:nvPr userDrawn="1"/>
        </p:nvGrpSpPr>
        <p:grpSpPr>
          <a:xfrm>
            <a:off x="-8363" y="0"/>
            <a:ext cx="4613630" cy="1254884"/>
            <a:chOff x="-21136" y="0"/>
            <a:chExt cx="6112650" cy="1254884"/>
          </a:xfrm>
        </p:grpSpPr>
        <p:sp>
          <p:nvSpPr>
            <p:cNvPr id="9" name="Rectangle 8">
              <a:extLst>
                <a:ext uri="{FF2B5EF4-FFF2-40B4-BE49-F238E27FC236}">
                  <a16:creationId xmlns:a16="http://schemas.microsoft.com/office/drawing/2014/main" id="{4D4CA119-4C9B-4AA4-B96D-93BF46D6CF47}"/>
                </a:ext>
              </a:extLst>
            </p:cNvPr>
            <p:cNvSpPr/>
            <p:nvPr/>
          </p:nvSpPr>
          <p:spPr>
            <a:xfrm>
              <a:off x="-9967" y="0"/>
              <a:ext cx="6101481" cy="103094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0" name="Straight Connector 9">
              <a:extLst>
                <a:ext uri="{FF2B5EF4-FFF2-40B4-BE49-F238E27FC236}">
                  <a16:creationId xmlns:a16="http://schemas.microsoft.com/office/drawing/2014/main" id="{AC67CA45-9A8C-457A-BF93-333006A3A25C}"/>
                </a:ext>
              </a:extLst>
            </p:cNvPr>
            <p:cNvCxnSpPr>
              <a:cxnSpLocks/>
            </p:cNvCxnSpPr>
            <p:nvPr/>
          </p:nvCxnSpPr>
          <p:spPr>
            <a:xfrm>
              <a:off x="-21136" y="1047082"/>
              <a:ext cx="610987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60756B-6312-48AA-9917-22E3E350B503}"/>
                </a:ext>
              </a:extLst>
            </p:cNvPr>
            <p:cNvCxnSpPr>
              <a:cxnSpLocks/>
            </p:cNvCxnSpPr>
            <p:nvPr/>
          </p:nvCxnSpPr>
          <p:spPr>
            <a:xfrm>
              <a:off x="-21136" y="1151665"/>
              <a:ext cx="4442922" cy="5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7A706E-80F5-4669-89AC-332D522CA7B4}"/>
                </a:ext>
              </a:extLst>
            </p:cNvPr>
            <p:cNvCxnSpPr>
              <a:cxnSpLocks/>
            </p:cNvCxnSpPr>
            <p:nvPr/>
          </p:nvCxnSpPr>
          <p:spPr>
            <a:xfrm>
              <a:off x="-9669" y="1254884"/>
              <a:ext cx="333821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C7FF682F-8076-4E0A-B8B4-B17F04DC8A2A}"/>
              </a:ext>
            </a:extLst>
          </p:cNvPr>
          <p:cNvSpPr>
            <a:spLocks noGrp="1"/>
          </p:cNvSpPr>
          <p:nvPr>
            <p:ph type="pic" idx="1" hasCustomPrompt="1"/>
          </p:nvPr>
        </p:nvSpPr>
        <p:spPr>
          <a:xfrm>
            <a:off x="4603170" y="0"/>
            <a:ext cx="4540829"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1" name="Title 1">
            <a:extLst>
              <a:ext uri="{FF2B5EF4-FFF2-40B4-BE49-F238E27FC236}">
                <a16:creationId xmlns:a16="http://schemas.microsoft.com/office/drawing/2014/main" id="{11444F81-6CD4-4478-A927-B90690BAAD36}"/>
              </a:ext>
            </a:extLst>
          </p:cNvPr>
          <p:cNvSpPr>
            <a:spLocks noGrp="1"/>
          </p:cNvSpPr>
          <p:nvPr>
            <p:ph type="ctrTitle"/>
          </p:nvPr>
        </p:nvSpPr>
        <p:spPr>
          <a:xfrm rot="10800000" flipV="1">
            <a:off x="457200" y="192486"/>
            <a:ext cx="4148067"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6D2B5451-183E-2367-86E8-4B39986BA461}"/>
              </a:ext>
            </a:extLst>
          </p:cNvPr>
          <p:cNvSpPr>
            <a:spLocks noGrp="1"/>
          </p:cNvSpPr>
          <p:nvPr>
            <p:ph type="subTitle" idx="10"/>
          </p:nvPr>
        </p:nvSpPr>
        <p:spPr>
          <a:xfrm>
            <a:off x="457201" y="1424473"/>
            <a:ext cx="3219060"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802825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rt 2">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3B30440-24CF-48AA-9390-7681DC258170}"/>
              </a:ext>
            </a:extLst>
          </p:cNvPr>
          <p:cNvSpPr txBox="1">
            <a:spLocks/>
          </p:cNvSpPr>
          <p:nvPr userDrawn="1"/>
        </p:nvSpPr>
        <p:spPr>
          <a:xfrm>
            <a:off x="0" y="3289739"/>
            <a:ext cx="9144000" cy="1272737"/>
          </a:xfrm>
          <a:prstGeom prst="rect">
            <a:avLst/>
          </a:prstGeom>
          <a:solidFill>
            <a:schemeClr val="accent1"/>
          </a:solidFill>
          <a:ln>
            <a:solidFill>
              <a:schemeClr val="accent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bg1"/>
                </a:solidFill>
                <a:latin typeface="+mj-lt"/>
              </a:rPr>
              <a:t>Part Two: </a:t>
            </a:r>
            <a:r>
              <a:rPr lang="en-US" sz="3300">
                <a:solidFill>
                  <a:schemeClr val="bg1"/>
                </a:solidFill>
                <a:latin typeface="+mj-lt"/>
                <a:cs typeface="Times New Roman" panose="02020603050405020304" pitchFamily="18" charset="0"/>
              </a:rPr>
              <a:t>Development and Growth Trends</a:t>
            </a:r>
            <a:endParaRPr lang="en-US" sz="3300">
              <a:solidFill>
                <a:schemeClr val="bg1"/>
              </a:solidFill>
              <a:latin typeface="+mj-lt"/>
            </a:endParaRPr>
          </a:p>
        </p:txBody>
      </p:sp>
      <p:pic>
        <p:nvPicPr>
          <p:cNvPr id="5" name="Graphic 4" descr="Architecture with solid fill">
            <a:extLst>
              <a:ext uri="{FF2B5EF4-FFF2-40B4-BE49-F238E27FC236}">
                <a16:creationId xmlns:a16="http://schemas.microsoft.com/office/drawing/2014/main" id="{C96A413A-B959-44A8-BCF8-F45C996740D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071" y="4467586"/>
            <a:ext cx="1661224" cy="1661224"/>
          </a:xfrm>
          <a:prstGeom prst="rect">
            <a:avLst/>
          </a:prstGeom>
        </p:spPr>
      </p:pic>
      <p:pic>
        <p:nvPicPr>
          <p:cNvPr id="9" name="Graphic 8" descr="Building Brick Wall with solid fill">
            <a:extLst>
              <a:ext uri="{FF2B5EF4-FFF2-40B4-BE49-F238E27FC236}">
                <a16:creationId xmlns:a16="http://schemas.microsoft.com/office/drawing/2014/main" id="{534E8F49-5CF9-424D-8E09-A24896781A9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3225" y="4943168"/>
            <a:ext cx="1482948" cy="159431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ABC056B8-CA08-4EF7-9C39-09F58991707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54023" y="151433"/>
            <a:ext cx="1831716" cy="666251"/>
          </a:xfrm>
          <a:prstGeom prst="rect">
            <a:avLst/>
          </a:prstGeom>
        </p:spPr>
      </p:pic>
    </p:spTree>
    <p:extLst>
      <p:ext uri="{BB962C8B-B14F-4D97-AF65-F5344CB8AC3E}">
        <p14:creationId xmlns:p14="http://schemas.microsoft.com/office/powerpoint/2010/main" val="2883583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Part 1">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0957" y="118645"/>
            <a:ext cx="824781"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1586430" y="3435182"/>
            <a:ext cx="7557570" cy="553998"/>
          </a:xfrm>
          <a:prstGeom prst="rect">
            <a:avLst/>
          </a:prstGeom>
          <a:noFill/>
        </p:spPr>
        <p:txBody>
          <a:bodyPr wrap="square">
            <a:spAutoFit/>
          </a:bodyPr>
          <a:lstStyle/>
          <a:p>
            <a:pPr algn="r">
              <a:tabLst>
                <a:tab pos="4974431" algn="l"/>
              </a:tabLst>
            </a:pPr>
            <a:r>
              <a:rPr lang="en-US" sz="3000" b="1" cap="small" baseline="0">
                <a:solidFill>
                  <a:schemeClr val="accent1"/>
                </a:solidFill>
                <a:latin typeface="+mj-lt"/>
                <a:cs typeface="Times New Roman" panose="02020603050405020304" pitchFamily="18" charset="0"/>
              </a:rPr>
              <a:t>Part Two: Development and Growth Trends</a:t>
            </a:r>
            <a:endParaRPr lang="en-US" sz="3000" b="1" cap="small" baseline="0">
              <a:solidFill>
                <a:schemeClr val="accent1"/>
              </a:solidFill>
              <a:latin typeface="+mj-lt"/>
            </a:endParaRPr>
          </a:p>
        </p:txBody>
      </p:sp>
      <p:pic>
        <p:nvPicPr>
          <p:cNvPr id="5" name="Graphic 4" descr="Architecture with solid fill">
            <a:extLst>
              <a:ext uri="{FF2B5EF4-FFF2-40B4-BE49-F238E27FC236}">
                <a16:creationId xmlns:a16="http://schemas.microsoft.com/office/drawing/2014/main" id="{ABE6F826-6F02-AB6E-EDC3-292DCACCF11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262" y="-233895"/>
            <a:ext cx="4091284" cy="4091284"/>
          </a:xfrm>
          <a:prstGeom prst="rect">
            <a:avLst/>
          </a:prstGeom>
        </p:spPr>
      </p:pic>
    </p:spTree>
    <p:extLst>
      <p:ext uri="{BB962C8B-B14F-4D97-AF65-F5344CB8AC3E}">
        <p14:creationId xmlns:p14="http://schemas.microsoft.com/office/powerpoint/2010/main" val="1201608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2" name="Picture 11" descr="A picture containing ground, outdoor, transport, power shovel&#10;&#10;Description automatically generated">
            <a:extLst>
              <a:ext uri="{FF2B5EF4-FFF2-40B4-BE49-F238E27FC236}">
                <a16:creationId xmlns:a16="http://schemas.microsoft.com/office/drawing/2014/main" id="{CAEB6F55-98EF-E56D-A249-04D2DFE414E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399"/>
          <a:stretch/>
        </p:blipFill>
        <p:spPr>
          <a:xfrm>
            <a:off x="0" y="0"/>
            <a:ext cx="9144000" cy="6494106"/>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1842379" y="2154911"/>
            <a:ext cx="5459240" cy="2548177"/>
          </a:xfrm>
          <a:prstGeom prst="roundRect">
            <a:avLst>
              <a:gd name="adj" fmla="val 6008"/>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TextBox 5">
            <a:extLst>
              <a:ext uri="{FF2B5EF4-FFF2-40B4-BE49-F238E27FC236}">
                <a16:creationId xmlns:a16="http://schemas.microsoft.com/office/drawing/2014/main" id="{B5D19491-7B75-7475-A925-49437F49597F}"/>
              </a:ext>
            </a:extLst>
          </p:cNvPr>
          <p:cNvSpPr txBox="1"/>
          <p:nvPr userDrawn="1"/>
        </p:nvSpPr>
        <p:spPr>
          <a:xfrm>
            <a:off x="1828009" y="2374106"/>
            <a:ext cx="5487980" cy="646331"/>
          </a:xfrm>
          <a:prstGeom prst="rect">
            <a:avLst/>
          </a:prstGeom>
          <a:noFill/>
        </p:spPr>
        <p:txBody>
          <a:bodyPr wrap="square" rtlCol="0" anchor="ctr">
            <a:spAutoFit/>
          </a:bodyPr>
          <a:lstStyle/>
          <a:p>
            <a:pPr algn="ctr"/>
            <a:r>
              <a:rPr lang="en-US" b="1" cap="small">
                <a:solidFill>
                  <a:schemeClr val="bg1"/>
                </a:solidFill>
                <a:latin typeface="+mj-lt"/>
                <a:cs typeface="Times New Roman" panose="02020603050405020304" pitchFamily="18" charset="0"/>
              </a:rPr>
              <a:t>Part 2  </a:t>
            </a:r>
          </a:p>
          <a:p>
            <a:pPr algn="ctr"/>
            <a:r>
              <a:rPr lang="en-US" b="1" cap="small">
                <a:solidFill>
                  <a:schemeClr val="bg1"/>
                </a:solidFill>
                <a:latin typeface="+mj-lt"/>
                <a:cs typeface="Times New Roman" panose="02020603050405020304" pitchFamily="18" charset="0"/>
              </a:rPr>
              <a:t>Regional Development</a:t>
            </a:r>
            <a:endParaRPr lang="en-US" b="1" cap="small">
              <a:solidFill>
                <a:schemeClr val="bg1"/>
              </a:solidFill>
              <a:cs typeface="Times New Roman" panose="02020603050405020304" pitchFamily="18" charset="0"/>
            </a:endParaRPr>
          </a:p>
        </p:txBody>
      </p:sp>
      <p:sp>
        <p:nvSpPr>
          <p:cNvPr id="7" name="TextBox 6">
            <a:extLst>
              <a:ext uri="{FF2B5EF4-FFF2-40B4-BE49-F238E27FC236}">
                <a16:creationId xmlns:a16="http://schemas.microsoft.com/office/drawing/2014/main" id="{5BBF9BE8-A46C-C197-6901-29A20CF553B6}"/>
              </a:ext>
            </a:extLst>
          </p:cNvPr>
          <p:cNvSpPr txBox="1"/>
          <p:nvPr userDrawn="1"/>
        </p:nvSpPr>
        <p:spPr>
          <a:xfrm>
            <a:off x="1828010" y="3162293"/>
            <a:ext cx="5487979" cy="1448730"/>
          </a:xfrm>
          <a:prstGeom prst="rect">
            <a:avLst/>
          </a:prstGeom>
          <a:noFill/>
        </p:spPr>
        <p:txBody>
          <a:bodyPr wrap="square" numCol="1" rtlCol="0">
            <a:spAutoFit/>
          </a:bodyPr>
          <a:lstStyle/>
          <a:p>
            <a:pPr algn="ctr">
              <a:lnSpc>
                <a:spcPct val="150000"/>
              </a:lnSpc>
            </a:pPr>
            <a:r>
              <a:rPr lang="en-US" sz="1200">
                <a:solidFill>
                  <a:schemeClr val="bg1"/>
                </a:solidFill>
                <a:latin typeface="+mj-lt"/>
              </a:rPr>
              <a:t>Population, Development, &amp; Enrollment Trends</a:t>
            </a:r>
          </a:p>
          <a:p>
            <a:pPr algn="ctr">
              <a:lnSpc>
                <a:spcPct val="150000"/>
              </a:lnSpc>
            </a:pPr>
            <a:r>
              <a:rPr lang="en-US" sz="1200">
                <a:solidFill>
                  <a:schemeClr val="bg1"/>
                </a:solidFill>
                <a:latin typeface="+mj-lt"/>
              </a:rPr>
              <a:t>Yield Rate</a:t>
            </a:r>
          </a:p>
          <a:p>
            <a:pPr algn="ctr">
              <a:lnSpc>
                <a:spcPct val="150000"/>
              </a:lnSpc>
            </a:pPr>
            <a:r>
              <a:rPr lang="en-US" sz="1200">
                <a:solidFill>
                  <a:schemeClr val="bg1"/>
                </a:solidFill>
                <a:latin typeface="+mj-lt"/>
              </a:rPr>
              <a:t>Housing Market Maps &amp; Data</a:t>
            </a:r>
          </a:p>
          <a:p>
            <a:pPr algn="ctr">
              <a:lnSpc>
                <a:spcPct val="150000"/>
              </a:lnSpc>
            </a:pPr>
            <a:r>
              <a:rPr lang="en-US" sz="1200">
                <a:solidFill>
                  <a:schemeClr val="bg1"/>
                </a:solidFill>
                <a:latin typeface="+mj-lt"/>
              </a:rPr>
              <a:t>Potential Growth Analysis</a:t>
            </a:r>
          </a:p>
          <a:p>
            <a:pPr algn="ctr">
              <a:lnSpc>
                <a:spcPct val="150000"/>
              </a:lnSpc>
            </a:pPr>
            <a:r>
              <a:rPr lang="en-US" sz="1200">
                <a:solidFill>
                  <a:schemeClr val="bg1"/>
                </a:solidFill>
                <a:latin typeface="+mj-lt"/>
              </a:rPr>
              <a:t>Economic Growth</a:t>
            </a:r>
          </a:p>
        </p:txBody>
      </p:sp>
      <p:cxnSp>
        <p:nvCxnSpPr>
          <p:cNvPr id="8" name="Straight Connector 7">
            <a:extLst>
              <a:ext uri="{FF2B5EF4-FFF2-40B4-BE49-F238E27FC236}">
                <a16:creationId xmlns:a16="http://schemas.microsoft.com/office/drawing/2014/main" id="{3C94997F-AE25-70A7-D57E-A6E269291DE2}"/>
              </a:ext>
            </a:extLst>
          </p:cNvPr>
          <p:cNvCxnSpPr>
            <a:cxnSpLocks/>
          </p:cNvCxnSpPr>
          <p:nvPr userDrawn="1"/>
        </p:nvCxnSpPr>
        <p:spPr>
          <a:xfrm>
            <a:off x="3825088" y="3052124"/>
            <a:ext cx="1493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Graphic 1" descr="Architecture with solid fill">
            <a:extLst>
              <a:ext uri="{FF2B5EF4-FFF2-40B4-BE49-F238E27FC236}">
                <a16:creationId xmlns:a16="http://schemas.microsoft.com/office/drawing/2014/main" id="{2C41E65C-BE15-B511-328D-008FF068E1E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65912" y="1588948"/>
            <a:ext cx="1012174" cy="1012174"/>
          </a:xfrm>
          <a:prstGeom prst="rect">
            <a:avLst/>
          </a:prstGeom>
        </p:spPr>
      </p:pic>
    </p:spTree>
    <p:extLst>
      <p:ext uri="{BB962C8B-B14F-4D97-AF65-F5344CB8AC3E}">
        <p14:creationId xmlns:p14="http://schemas.microsoft.com/office/powerpoint/2010/main" val="169040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D29AC-60BE-4AB3-BDE9-4B5766F1FA80}"/>
              </a:ext>
            </a:extLst>
          </p:cNvPr>
          <p:cNvSpPr>
            <a:spLocks noGrp="1"/>
          </p:cNvSpPr>
          <p:nvPr>
            <p:ph type="ctrTitle"/>
          </p:nvPr>
        </p:nvSpPr>
        <p:spPr>
          <a:xfrm>
            <a:off x="0" y="2001837"/>
            <a:ext cx="9144000" cy="150812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125C91-9D91-454F-9C27-B20DFB0B713C}"/>
              </a:ext>
            </a:extLst>
          </p:cNvPr>
          <p:cNvSpPr>
            <a:spLocks noGrp="1"/>
          </p:cNvSpPr>
          <p:nvPr>
            <p:ph type="subTitle" idx="1"/>
          </p:nvPr>
        </p:nvSpPr>
        <p:spPr>
          <a:xfrm>
            <a:off x="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grpSp>
        <p:nvGrpSpPr>
          <p:cNvPr id="8" name="Group 7">
            <a:extLst>
              <a:ext uri="{FF2B5EF4-FFF2-40B4-BE49-F238E27FC236}">
                <a16:creationId xmlns:a16="http://schemas.microsoft.com/office/drawing/2014/main" id="{3CA7651A-3619-4A90-A33B-B895C34B6B4F}"/>
              </a:ext>
            </a:extLst>
          </p:cNvPr>
          <p:cNvGrpSpPr/>
          <p:nvPr userDrawn="1"/>
        </p:nvGrpSpPr>
        <p:grpSpPr>
          <a:xfrm rot="5400000">
            <a:off x="4052736" y="-4048543"/>
            <a:ext cx="1038528" cy="9144005"/>
            <a:chOff x="3" y="0"/>
            <a:chExt cx="458755" cy="6858003"/>
          </a:xfrm>
        </p:grpSpPr>
        <p:sp>
          <p:nvSpPr>
            <p:cNvPr id="11" name="Rectangle 10">
              <a:extLst>
                <a:ext uri="{FF2B5EF4-FFF2-40B4-BE49-F238E27FC236}">
                  <a16:creationId xmlns:a16="http://schemas.microsoft.com/office/drawing/2014/main" id="{97686ADD-BAC6-489A-9D3F-8EB1F74E5266}"/>
                </a:ext>
              </a:extLst>
            </p:cNvPr>
            <p:cNvSpPr/>
            <p:nvPr/>
          </p:nvSpPr>
          <p:spPr>
            <a:xfrm>
              <a:off x="3" y="0"/>
              <a:ext cx="246328"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F11286-7B9C-4CA2-9131-7757E348BA65}"/>
                </a:ext>
              </a:extLst>
            </p:cNvPr>
            <p:cNvSpPr/>
            <p:nvPr/>
          </p:nvSpPr>
          <p:spPr>
            <a:xfrm>
              <a:off x="247792" y="1"/>
              <a:ext cx="13264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B7D8D9D9-13BD-4448-A7C6-8B5A8619F945}"/>
                </a:ext>
              </a:extLst>
            </p:cNvPr>
            <p:cNvSpPr/>
            <p:nvPr/>
          </p:nvSpPr>
          <p:spPr>
            <a:xfrm>
              <a:off x="386015" y="3"/>
              <a:ext cx="72743"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3" name="Picture 12" descr="A picture containing text, clipart&#10;&#10;Description automatically generated">
            <a:extLst>
              <a:ext uri="{FF2B5EF4-FFF2-40B4-BE49-F238E27FC236}">
                <a16:creationId xmlns:a16="http://schemas.microsoft.com/office/drawing/2014/main" id="{83EBD3DE-5100-45A5-9DD9-4DAB5AA0B2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27338" y="6201035"/>
            <a:ext cx="1373080" cy="499431"/>
          </a:xfrm>
          <a:prstGeom prst="rect">
            <a:avLst/>
          </a:prstGeom>
        </p:spPr>
      </p:pic>
    </p:spTree>
    <p:extLst>
      <p:ext uri="{BB962C8B-B14F-4D97-AF65-F5344CB8AC3E}">
        <p14:creationId xmlns:p14="http://schemas.microsoft.com/office/powerpoint/2010/main" val="1178062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descr="A picture containing outdoor, road, way, nature&#10;&#10;Description automatically generated">
            <a:extLst>
              <a:ext uri="{FF2B5EF4-FFF2-40B4-BE49-F238E27FC236}">
                <a16:creationId xmlns:a16="http://schemas.microsoft.com/office/drawing/2014/main" id="{708C0043-336E-E989-BF06-864226C0EAFB}"/>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7597" r="13200"/>
          <a:stretch/>
        </p:blipFill>
        <p:spPr>
          <a:xfrm>
            <a:off x="0" y="0"/>
            <a:ext cx="9144000" cy="6494106"/>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4320"/>
            <a:ext cx="9144000" cy="162057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8" name="Straight Connector 7">
            <a:extLst>
              <a:ext uri="{FF2B5EF4-FFF2-40B4-BE49-F238E27FC236}">
                <a16:creationId xmlns:a16="http://schemas.microsoft.com/office/drawing/2014/main" id="{28AE4F79-6044-9C09-F0EF-1CF7182A835E}"/>
              </a:ext>
            </a:extLst>
          </p:cNvPr>
          <p:cNvCxnSpPr>
            <a:cxnSpLocks/>
          </p:cNvCxnSpPr>
          <p:nvPr userDrawn="1"/>
        </p:nvCxnSpPr>
        <p:spPr>
          <a:xfrm>
            <a:off x="3322622" y="49831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E2FF4632-1BCB-29E1-2170-8D26ACAFA4AB}"/>
              </a:ext>
            </a:extLst>
          </p:cNvPr>
          <p:cNvSpPr txBox="1"/>
          <p:nvPr userDrawn="1"/>
        </p:nvSpPr>
        <p:spPr>
          <a:xfrm>
            <a:off x="3471125" y="513927"/>
            <a:ext cx="5026916" cy="1171731"/>
          </a:xfrm>
          <a:prstGeom prst="rect">
            <a:avLst/>
          </a:prstGeom>
          <a:noFill/>
        </p:spPr>
        <p:txBody>
          <a:bodyPr wrap="square" numCol="1"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Population, Development, &amp; Enrollment Trends</a:t>
            </a:r>
          </a:p>
          <a:p>
            <a:pPr marL="171450" indent="-171450">
              <a:lnSpc>
                <a:spcPct val="150000"/>
              </a:lnSpc>
              <a:buFont typeface="Arial" panose="020B0604020202020204" pitchFamily="34" charset="0"/>
              <a:buChar char="•"/>
            </a:pPr>
            <a:r>
              <a:rPr lang="en-US" sz="1200">
                <a:solidFill>
                  <a:schemeClr val="bg1"/>
                </a:solidFill>
                <a:latin typeface="+mj-lt"/>
              </a:rPr>
              <a:t>Yield Rate</a:t>
            </a:r>
          </a:p>
          <a:p>
            <a:pPr marL="171450" indent="-171450">
              <a:lnSpc>
                <a:spcPct val="150000"/>
              </a:lnSpc>
              <a:buFont typeface="Arial" panose="020B0604020202020204" pitchFamily="34" charset="0"/>
              <a:buChar char="•"/>
            </a:pPr>
            <a:r>
              <a:rPr lang="en-US" sz="1200">
                <a:solidFill>
                  <a:schemeClr val="bg1"/>
                </a:solidFill>
                <a:latin typeface="+mj-lt"/>
              </a:rPr>
              <a:t>Housing Market Maps &amp; Data</a:t>
            </a:r>
          </a:p>
          <a:p>
            <a:pPr marL="171450" indent="-171450">
              <a:lnSpc>
                <a:spcPct val="150000"/>
              </a:lnSpc>
              <a:buFont typeface="Arial" panose="020B0604020202020204" pitchFamily="34" charset="0"/>
              <a:buChar char="•"/>
            </a:pPr>
            <a:r>
              <a:rPr lang="en-US" sz="1200">
                <a:solidFill>
                  <a:schemeClr val="bg1"/>
                </a:solidFill>
                <a:latin typeface="+mj-lt"/>
              </a:rPr>
              <a:t>Potential Growth Analysis </a:t>
            </a:r>
          </a:p>
        </p:txBody>
      </p:sp>
      <p:sp>
        <p:nvSpPr>
          <p:cNvPr id="14" name="TextBox 13">
            <a:extLst>
              <a:ext uri="{FF2B5EF4-FFF2-40B4-BE49-F238E27FC236}">
                <a16:creationId xmlns:a16="http://schemas.microsoft.com/office/drawing/2014/main" id="{776A0157-1250-BB3C-7509-7C6B36C2AC1F}"/>
              </a:ext>
            </a:extLst>
          </p:cNvPr>
          <p:cNvSpPr txBox="1"/>
          <p:nvPr userDrawn="1"/>
        </p:nvSpPr>
        <p:spPr>
          <a:xfrm>
            <a:off x="1345320" y="638129"/>
            <a:ext cx="1828800" cy="923330"/>
          </a:xfrm>
          <a:prstGeom prst="rect">
            <a:avLst/>
          </a:prstGeom>
          <a:noFill/>
        </p:spPr>
        <p:txBody>
          <a:bodyPr wrap="square" rtlCol="0" anchor="ctr">
            <a:spAutoFit/>
          </a:bodyPr>
          <a:lstStyle/>
          <a:p>
            <a:pPr algn="ctr"/>
            <a:r>
              <a:rPr lang="en-US" b="1" cap="small">
                <a:solidFill>
                  <a:schemeClr val="bg1"/>
                </a:solidFill>
                <a:latin typeface="+mj-lt"/>
                <a:cs typeface="Times New Roman" panose="02020603050405020304" pitchFamily="18" charset="0"/>
              </a:rPr>
              <a:t>Part 3</a:t>
            </a:r>
          </a:p>
          <a:p>
            <a:pPr algn="ctr"/>
            <a:r>
              <a:rPr lang="en-US" b="1" cap="small">
                <a:solidFill>
                  <a:schemeClr val="bg1"/>
                </a:solidFill>
                <a:latin typeface="+mj-lt"/>
                <a:cs typeface="Times New Roman" panose="02020603050405020304" pitchFamily="18" charset="0"/>
              </a:rPr>
              <a:t>Regional  </a:t>
            </a:r>
          </a:p>
          <a:p>
            <a:pPr algn="ctr"/>
            <a:r>
              <a:rPr lang="en-US" b="1" cap="small">
                <a:solidFill>
                  <a:schemeClr val="bg1"/>
                </a:solidFill>
                <a:latin typeface="+mj-lt"/>
                <a:cs typeface="Times New Roman" panose="02020603050405020304" pitchFamily="18" charset="0"/>
              </a:rPr>
              <a:t>Development</a:t>
            </a:r>
          </a:p>
        </p:txBody>
      </p:sp>
      <p:pic>
        <p:nvPicPr>
          <p:cNvPr id="15" name="Graphic 14" descr="Architecture with solid fill">
            <a:extLst>
              <a:ext uri="{FF2B5EF4-FFF2-40B4-BE49-F238E27FC236}">
                <a16:creationId xmlns:a16="http://schemas.microsoft.com/office/drawing/2014/main" id="{19C96069-2F83-1968-8BF9-39FF09CF226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7040" y="478372"/>
            <a:ext cx="1269317" cy="1269317"/>
          </a:xfrm>
          <a:prstGeom prst="rect">
            <a:avLst/>
          </a:prstGeom>
        </p:spPr>
      </p:pic>
    </p:spTree>
    <p:extLst>
      <p:ext uri="{BB962C8B-B14F-4D97-AF65-F5344CB8AC3E}">
        <p14:creationId xmlns:p14="http://schemas.microsoft.com/office/powerpoint/2010/main" val="4159652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rt 2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8709" y="0"/>
            <a:ext cx="9152363"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1" y="0"/>
              <a:ext cx="12182576" cy="10309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457200" y="228600"/>
            <a:ext cx="6858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2AA417E8-D1EA-A44D-4177-0FAA828989A0}"/>
              </a:ext>
            </a:extLst>
          </p:cNvPr>
          <p:cNvSpPr>
            <a:spLocks noGrp="1"/>
          </p:cNvSpPr>
          <p:nvPr>
            <p:ph type="subTitle" idx="1"/>
          </p:nvPr>
        </p:nvSpPr>
        <p:spPr>
          <a:xfrm>
            <a:off x="457201" y="1424473"/>
            <a:ext cx="8207618"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556989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orizontal_P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98E2D9-B5AC-46D4-97AA-CE72E4EA8308}"/>
              </a:ext>
            </a:extLst>
          </p:cNvPr>
          <p:cNvSpPr/>
          <p:nvPr/>
        </p:nvSpPr>
        <p:spPr>
          <a:xfrm>
            <a:off x="0" y="0"/>
            <a:ext cx="9136932" cy="5486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457200" y="0"/>
            <a:ext cx="9136932" cy="548640"/>
          </a:xfrm>
          <a:prstGeom prst="rect">
            <a:avLst/>
          </a:prstGeom>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910863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ertical_17x11_P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0" y="-1"/>
            <a:ext cx="3747402" cy="1407797"/>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457200" y="22911"/>
            <a:ext cx="3290202" cy="1391120"/>
          </a:xfrm>
          <a:prstGeom prst="rect">
            <a:avLst/>
          </a:prstGeom>
        </p:spPr>
        <p:txBody>
          <a:bodyPr anchor="ctr">
            <a:normAutofit/>
          </a:bodyPr>
          <a:lstStyle>
            <a:lvl1pPr algn="l">
              <a:defRPr sz="3600">
                <a:solidFill>
                  <a:schemeClr val="bg1"/>
                </a:solidFill>
              </a:defRPr>
            </a:lvl1pPr>
          </a:lstStyle>
          <a:p>
            <a:endParaRPr lang="en-US"/>
          </a:p>
        </p:txBody>
      </p:sp>
      <p:sp>
        <p:nvSpPr>
          <p:cNvPr id="13" name="Slide Number Placeholder 1">
            <a:extLst>
              <a:ext uri="{FF2B5EF4-FFF2-40B4-BE49-F238E27FC236}">
                <a16:creationId xmlns:a16="http://schemas.microsoft.com/office/drawing/2014/main" id="{1103C4A0-1A87-42C2-A1D1-B0E58BBF6066}"/>
              </a:ext>
            </a:extLst>
          </p:cNvPr>
          <p:cNvSpPr txBox="1">
            <a:spLocks/>
          </p:cNvSpPr>
          <p:nvPr userDrawn="1"/>
        </p:nvSpPr>
        <p:spPr>
          <a:xfrm>
            <a:off x="3050695" y="6492875"/>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CC983F0-D300-E841-44E8-3D81F1F8441E}"/>
              </a:ext>
            </a:extLst>
          </p:cNvPr>
          <p:cNvSpPr>
            <a:spLocks noGrp="1"/>
          </p:cNvSpPr>
          <p:nvPr>
            <p:ph type="subTitle" idx="1"/>
          </p:nvPr>
        </p:nvSpPr>
        <p:spPr>
          <a:xfrm>
            <a:off x="457201" y="1424473"/>
            <a:ext cx="329020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1985808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rt 2 Vertical Map">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BCF1F17-33B1-4703-90F9-B9DA4744CA2D}"/>
              </a:ext>
            </a:extLst>
          </p:cNvPr>
          <p:cNvGrpSpPr/>
          <p:nvPr userDrawn="1"/>
        </p:nvGrpSpPr>
        <p:grpSpPr>
          <a:xfrm>
            <a:off x="-8363" y="0"/>
            <a:ext cx="4613630" cy="1254884"/>
            <a:chOff x="-21136" y="0"/>
            <a:chExt cx="6112650" cy="1254884"/>
          </a:xfrm>
        </p:grpSpPr>
        <p:sp>
          <p:nvSpPr>
            <p:cNvPr id="9" name="Rectangle 8">
              <a:extLst>
                <a:ext uri="{FF2B5EF4-FFF2-40B4-BE49-F238E27FC236}">
                  <a16:creationId xmlns:a16="http://schemas.microsoft.com/office/drawing/2014/main" id="{4D4CA119-4C9B-4AA4-B96D-93BF46D6CF47}"/>
                </a:ext>
              </a:extLst>
            </p:cNvPr>
            <p:cNvSpPr/>
            <p:nvPr/>
          </p:nvSpPr>
          <p:spPr>
            <a:xfrm>
              <a:off x="-9967" y="0"/>
              <a:ext cx="6101481" cy="103094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10" name="Straight Connector 9">
              <a:extLst>
                <a:ext uri="{FF2B5EF4-FFF2-40B4-BE49-F238E27FC236}">
                  <a16:creationId xmlns:a16="http://schemas.microsoft.com/office/drawing/2014/main" id="{AC67CA45-9A8C-457A-BF93-333006A3A25C}"/>
                </a:ext>
              </a:extLst>
            </p:cNvPr>
            <p:cNvCxnSpPr>
              <a:cxnSpLocks/>
            </p:cNvCxnSpPr>
            <p:nvPr/>
          </p:nvCxnSpPr>
          <p:spPr>
            <a:xfrm>
              <a:off x="-21136" y="1047082"/>
              <a:ext cx="610987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60756B-6312-48AA-9917-22E3E350B503}"/>
                </a:ext>
              </a:extLst>
            </p:cNvPr>
            <p:cNvCxnSpPr>
              <a:cxnSpLocks/>
            </p:cNvCxnSpPr>
            <p:nvPr/>
          </p:nvCxnSpPr>
          <p:spPr>
            <a:xfrm>
              <a:off x="-21136" y="1151665"/>
              <a:ext cx="4442922" cy="53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7A706E-80F5-4669-89AC-332D522CA7B4}"/>
                </a:ext>
              </a:extLst>
            </p:cNvPr>
            <p:cNvCxnSpPr>
              <a:cxnSpLocks/>
            </p:cNvCxnSpPr>
            <p:nvPr/>
          </p:nvCxnSpPr>
          <p:spPr>
            <a:xfrm>
              <a:off x="-9669" y="1254884"/>
              <a:ext cx="333821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7" name="Picture Placeholder 2">
            <a:extLst>
              <a:ext uri="{FF2B5EF4-FFF2-40B4-BE49-F238E27FC236}">
                <a16:creationId xmlns:a16="http://schemas.microsoft.com/office/drawing/2014/main" id="{C7FF682F-8076-4E0A-B8B4-B17F04DC8A2A}"/>
              </a:ext>
            </a:extLst>
          </p:cNvPr>
          <p:cNvSpPr>
            <a:spLocks noGrp="1"/>
          </p:cNvSpPr>
          <p:nvPr>
            <p:ph type="pic" idx="1" hasCustomPrompt="1"/>
          </p:nvPr>
        </p:nvSpPr>
        <p:spPr>
          <a:xfrm>
            <a:off x="4603170" y="0"/>
            <a:ext cx="4540829" cy="6858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1" name="Title 1">
            <a:extLst>
              <a:ext uri="{FF2B5EF4-FFF2-40B4-BE49-F238E27FC236}">
                <a16:creationId xmlns:a16="http://schemas.microsoft.com/office/drawing/2014/main" id="{11444F81-6CD4-4478-A927-B90690BAAD36}"/>
              </a:ext>
            </a:extLst>
          </p:cNvPr>
          <p:cNvSpPr>
            <a:spLocks noGrp="1"/>
          </p:cNvSpPr>
          <p:nvPr>
            <p:ph type="ctrTitle"/>
          </p:nvPr>
        </p:nvSpPr>
        <p:spPr>
          <a:xfrm rot="10800000" flipV="1">
            <a:off x="457200" y="192486"/>
            <a:ext cx="4148067"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13" name="Subtitle 2">
            <a:extLst>
              <a:ext uri="{FF2B5EF4-FFF2-40B4-BE49-F238E27FC236}">
                <a16:creationId xmlns:a16="http://schemas.microsoft.com/office/drawing/2014/main" id="{FA03DB28-CBBF-45D0-8B85-27A1824719F7}"/>
              </a:ext>
            </a:extLst>
          </p:cNvPr>
          <p:cNvSpPr>
            <a:spLocks noGrp="1"/>
          </p:cNvSpPr>
          <p:nvPr>
            <p:ph type="subTitle" idx="10"/>
          </p:nvPr>
        </p:nvSpPr>
        <p:spPr>
          <a:xfrm>
            <a:off x="457201" y="1424473"/>
            <a:ext cx="4114799"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819102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rt 3">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C12B062-34FF-4063-81E3-032381891829}"/>
              </a:ext>
            </a:extLst>
          </p:cNvPr>
          <p:cNvSpPr txBox="1">
            <a:spLocks/>
          </p:cNvSpPr>
          <p:nvPr userDrawn="1"/>
        </p:nvSpPr>
        <p:spPr>
          <a:xfrm>
            <a:off x="0" y="3289739"/>
            <a:ext cx="9144000" cy="1272737"/>
          </a:xfrm>
          <a:prstGeom prst="rect">
            <a:avLst/>
          </a:prstGeom>
          <a:solidFill>
            <a:schemeClr val="accent2"/>
          </a:solidFill>
          <a:ln>
            <a:solidFill>
              <a:schemeClr val="accent2"/>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bg1"/>
                </a:solidFill>
                <a:latin typeface="+mj-lt"/>
                <a:cs typeface="Times New Roman" panose="02020603050405020304" pitchFamily="18" charset="0"/>
              </a:rPr>
              <a:t>Part Three: Enrollment </a:t>
            </a:r>
            <a:r>
              <a:rPr lang="en-US" sz="3300">
                <a:solidFill>
                  <a:schemeClr val="bg1"/>
                </a:solidFill>
                <a:latin typeface="+mj-lt"/>
              </a:rPr>
              <a:t>Projections</a:t>
            </a:r>
            <a:endParaRPr lang="en-US" sz="3300">
              <a:solidFill>
                <a:schemeClr val="bg1"/>
              </a:solidFill>
              <a:latin typeface="+mj-lt"/>
              <a:cs typeface="Times New Roman" panose="02020603050405020304" pitchFamily="18" charset="0"/>
            </a:endParaRPr>
          </a:p>
        </p:txBody>
      </p:sp>
      <p:pic>
        <p:nvPicPr>
          <p:cNvPr id="7" name="Graphic 6" descr="Business Growth with solid fill">
            <a:extLst>
              <a:ext uri="{FF2B5EF4-FFF2-40B4-BE49-F238E27FC236}">
                <a16:creationId xmlns:a16="http://schemas.microsoft.com/office/drawing/2014/main" id="{B228D0EE-0513-4823-8F42-0C10DFCCA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404" y="4659898"/>
            <a:ext cx="1831716" cy="183171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DD63B64D-3FF6-4B50-924F-0575F118D8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4361" y="212979"/>
            <a:ext cx="1831716" cy="666251"/>
          </a:xfrm>
          <a:prstGeom prst="rect">
            <a:avLst/>
          </a:prstGeom>
        </p:spPr>
      </p:pic>
    </p:spTree>
    <p:extLst>
      <p:ext uri="{BB962C8B-B14F-4D97-AF65-F5344CB8AC3E}">
        <p14:creationId xmlns:p14="http://schemas.microsoft.com/office/powerpoint/2010/main" val="2245321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art 1">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0957" y="118645"/>
            <a:ext cx="824781"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1586430" y="3435182"/>
            <a:ext cx="7557570" cy="553998"/>
          </a:xfrm>
          <a:prstGeom prst="rect">
            <a:avLst/>
          </a:prstGeom>
          <a:noFill/>
        </p:spPr>
        <p:txBody>
          <a:bodyPr wrap="square">
            <a:spAutoFit/>
          </a:bodyPr>
          <a:lstStyle/>
          <a:p>
            <a:pPr algn="r">
              <a:tabLst>
                <a:tab pos="4974431" algn="l"/>
              </a:tabLst>
            </a:pPr>
            <a:r>
              <a:rPr lang="en-US" sz="3000" b="1" cap="small" baseline="0">
                <a:solidFill>
                  <a:schemeClr val="accent2"/>
                </a:solidFill>
                <a:latin typeface="+mj-lt"/>
                <a:cs typeface="Times New Roman" panose="02020603050405020304" pitchFamily="18" charset="0"/>
              </a:rPr>
              <a:t>Part Three: Enrollment Projections</a:t>
            </a:r>
            <a:endParaRPr lang="en-US" sz="3000" b="1" cap="small" baseline="0">
              <a:solidFill>
                <a:schemeClr val="accent2"/>
              </a:solidFill>
              <a:latin typeface="+mj-lt"/>
            </a:endParaRPr>
          </a:p>
        </p:txBody>
      </p:sp>
      <p:pic>
        <p:nvPicPr>
          <p:cNvPr id="7" name="Graphic 6" descr="Business Growth with solid fill">
            <a:extLst>
              <a:ext uri="{FF2B5EF4-FFF2-40B4-BE49-F238E27FC236}">
                <a16:creationId xmlns:a16="http://schemas.microsoft.com/office/drawing/2014/main" id="{7437F972-E77F-A986-2D35-89EE5EF34CA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1564" y="1255298"/>
            <a:ext cx="3958360" cy="3958360"/>
          </a:xfrm>
          <a:prstGeom prst="rect">
            <a:avLst/>
          </a:prstGeom>
        </p:spPr>
      </p:pic>
    </p:spTree>
    <p:extLst>
      <p:ext uri="{BB962C8B-B14F-4D97-AF65-F5344CB8AC3E}">
        <p14:creationId xmlns:p14="http://schemas.microsoft.com/office/powerpoint/2010/main" val="473896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5" name="Picture 14" descr="A picture containing person, indoor&#10;&#10;Description automatically generated">
            <a:extLst>
              <a:ext uri="{FF2B5EF4-FFF2-40B4-BE49-F238E27FC236}">
                <a16:creationId xmlns:a16="http://schemas.microsoft.com/office/drawing/2014/main" id="{1F2B4EA5-695C-623F-81F8-589BA8D1E2A8}"/>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9331"/>
            <a:ext cx="9144000" cy="6480458"/>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1842379" y="2154911"/>
            <a:ext cx="5459240" cy="2548177"/>
          </a:xfrm>
          <a:prstGeom prst="roundRect">
            <a:avLst>
              <a:gd name="adj" fmla="val 6008"/>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TextBox 2">
            <a:extLst>
              <a:ext uri="{FF2B5EF4-FFF2-40B4-BE49-F238E27FC236}">
                <a16:creationId xmlns:a16="http://schemas.microsoft.com/office/drawing/2014/main" id="{A1DC65A1-56E6-C0FC-890F-871848D2E55D}"/>
              </a:ext>
            </a:extLst>
          </p:cNvPr>
          <p:cNvSpPr txBox="1"/>
          <p:nvPr userDrawn="1"/>
        </p:nvSpPr>
        <p:spPr>
          <a:xfrm>
            <a:off x="1842378" y="3557540"/>
            <a:ext cx="5459238" cy="894732"/>
          </a:xfrm>
          <a:prstGeom prst="rect">
            <a:avLst/>
          </a:prstGeom>
          <a:noFill/>
        </p:spPr>
        <p:txBody>
          <a:bodyPr wrap="square" rtlCol="0">
            <a:spAutoFit/>
          </a:bodyPr>
          <a:lstStyle/>
          <a:p>
            <a:pPr algn="ctr">
              <a:lnSpc>
                <a:spcPct val="150000"/>
              </a:lnSpc>
            </a:pPr>
            <a:r>
              <a:rPr lang="en-US" sz="1200">
                <a:solidFill>
                  <a:schemeClr val="bg1"/>
                </a:solidFill>
                <a:latin typeface="+mj-lt"/>
              </a:rPr>
              <a:t>Past, Current, &amp; Future Enrollment </a:t>
            </a:r>
          </a:p>
          <a:p>
            <a:pPr algn="ctr">
              <a:lnSpc>
                <a:spcPct val="150000"/>
              </a:lnSpc>
            </a:pPr>
            <a:r>
              <a:rPr lang="en-US" sz="1200">
                <a:solidFill>
                  <a:schemeClr val="bg1"/>
                </a:solidFill>
                <a:latin typeface="+mj-lt"/>
              </a:rPr>
              <a:t>Building Projections </a:t>
            </a:r>
          </a:p>
          <a:p>
            <a:pPr marL="171450" indent="-171450">
              <a:lnSpc>
                <a:spcPct val="150000"/>
              </a:lnSpc>
              <a:buFont typeface="Courier New" panose="02070309020205020404" pitchFamily="49" charset="0"/>
              <a:buChar char="o"/>
            </a:pPr>
            <a:endParaRPr lang="en-US" sz="1200">
              <a:solidFill>
                <a:schemeClr val="bg1"/>
              </a:solidFill>
              <a:latin typeface="+mj-lt"/>
            </a:endParaRPr>
          </a:p>
        </p:txBody>
      </p:sp>
      <p:sp>
        <p:nvSpPr>
          <p:cNvPr id="5" name="TextBox 4">
            <a:extLst>
              <a:ext uri="{FF2B5EF4-FFF2-40B4-BE49-F238E27FC236}">
                <a16:creationId xmlns:a16="http://schemas.microsoft.com/office/drawing/2014/main" id="{9F9507C2-B14B-103B-7AAC-785D05168548}"/>
              </a:ext>
            </a:extLst>
          </p:cNvPr>
          <p:cNvSpPr txBox="1"/>
          <p:nvPr userDrawn="1"/>
        </p:nvSpPr>
        <p:spPr>
          <a:xfrm>
            <a:off x="1842378" y="2602201"/>
            <a:ext cx="5459238" cy="646331"/>
          </a:xfrm>
          <a:prstGeom prst="rect">
            <a:avLst/>
          </a:prstGeom>
          <a:noFill/>
        </p:spPr>
        <p:txBody>
          <a:bodyPr wrap="square" rtlCol="0" anchor="ctr">
            <a:spAutoFit/>
          </a:bodyPr>
          <a:lstStyle/>
          <a:p>
            <a:pPr algn="ctr"/>
            <a:r>
              <a:rPr lang="en-US" b="1" cap="small">
                <a:solidFill>
                  <a:schemeClr val="bg1"/>
                </a:solidFill>
                <a:latin typeface="+mj-lt"/>
                <a:cs typeface="Times New Roman" panose="02020603050405020304" pitchFamily="18" charset="0"/>
              </a:rPr>
              <a:t>Part 3</a:t>
            </a:r>
          </a:p>
          <a:p>
            <a:pPr algn="ctr"/>
            <a:r>
              <a:rPr lang="en-US" b="1" cap="small">
                <a:solidFill>
                  <a:schemeClr val="bg1"/>
                </a:solidFill>
                <a:latin typeface="+mj-lt"/>
                <a:cs typeface="Times New Roman" panose="02020603050405020304" pitchFamily="18" charset="0"/>
              </a:rPr>
              <a:t>Projections</a:t>
            </a:r>
          </a:p>
        </p:txBody>
      </p:sp>
      <p:pic>
        <p:nvPicPr>
          <p:cNvPr id="9" name="Graphic 8" descr="Business Growth with solid fill">
            <a:extLst>
              <a:ext uri="{FF2B5EF4-FFF2-40B4-BE49-F238E27FC236}">
                <a16:creationId xmlns:a16="http://schemas.microsoft.com/office/drawing/2014/main" id="{4598C67A-D7D0-13ED-81F4-2D267ABCD4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44636" y="1611542"/>
            <a:ext cx="1054728" cy="1054728"/>
          </a:xfrm>
          <a:prstGeom prst="rect">
            <a:avLst/>
          </a:prstGeom>
        </p:spPr>
      </p:pic>
      <p:cxnSp>
        <p:nvCxnSpPr>
          <p:cNvPr id="10" name="Straight Connector 9">
            <a:extLst>
              <a:ext uri="{FF2B5EF4-FFF2-40B4-BE49-F238E27FC236}">
                <a16:creationId xmlns:a16="http://schemas.microsoft.com/office/drawing/2014/main" id="{4E91C17F-8738-DA54-8E9E-B92E000F1BEF}"/>
              </a:ext>
            </a:extLst>
          </p:cNvPr>
          <p:cNvCxnSpPr/>
          <p:nvPr userDrawn="1"/>
        </p:nvCxnSpPr>
        <p:spPr>
          <a:xfrm>
            <a:off x="3743606" y="3286622"/>
            <a:ext cx="1493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216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02CFE5-41CF-323F-B16D-6AEA7F6EF790}"/>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6130"/>
          <a:stretch/>
        </p:blipFill>
        <p:spPr>
          <a:xfrm>
            <a:off x="-2" y="0"/>
            <a:ext cx="9144001" cy="6494106"/>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2" y="274320"/>
            <a:ext cx="9144000" cy="162057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 name="Straight Connector 2">
            <a:extLst>
              <a:ext uri="{FF2B5EF4-FFF2-40B4-BE49-F238E27FC236}">
                <a16:creationId xmlns:a16="http://schemas.microsoft.com/office/drawing/2014/main" id="{1E776ECE-30AA-7870-6811-E334D6F7AE55}"/>
              </a:ext>
            </a:extLst>
          </p:cNvPr>
          <p:cNvCxnSpPr>
            <a:cxnSpLocks/>
          </p:cNvCxnSpPr>
          <p:nvPr userDrawn="1"/>
        </p:nvCxnSpPr>
        <p:spPr>
          <a:xfrm>
            <a:off x="3331950" y="43533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285C7EF5-B55B-28E9-2BD1-EB0E5E8D321C}"/>
              </a:ext>
            </a:extLst>
          </p:cNvPr>
          <p:cNvSpPr txBox="1"/>
          <p:nvPr userDrawn="1"/>
        </p:nvSpPr>
        <p:spPr>
          <a:xfrm>
            <a:off x="3534863" y="660116"/>
            <a:ext cx="4174437" cy="89473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Past, Current, &amp; Future Enrollment </a:t>
            </a:r>
          </a:p>
          <a:p>
            <a:pPr marL="171450" indent="-171450">
              <a:lnSpc>
                <a:spcPct val="150000"/>
              </a:lnSpc>
              <a:buFont typeface="Arial" panose="020B0604020202020204" pitchFamily="34" charset="0"/>
              <a:buChar char="•"/>
            </a:pPr>
            <a:r>
              <a:rPr lang="en-US" sz="1200">
                <a:solidFill>
                  <a:schemeClr val="bg1"/>
                </a:solidFill>
                <a:latin typeface="+mj-lt"/>
              </a:rPr>
              <a:t>Building Projections </a:t>
            </a:r>
          </a:p>
          <a:p>
            <a:pPr marL="171450" indent="-171450">
              <a:lnSpc>
                <a:spcPct val="150000"/>
              </a:lnSpc>
              <a:buFont typeface="Courier New" panose="02070309020205020404" pitchFamily="49" charset="0"/>
              <a:buChar char="o"/>
            </a:pPr>
            <a:endParaRPr lang="en-US" sz="1200">
              <a:solidFill>
                <a:schemeClr val="bg1"/>
              </a:solidFill>
              <a:latin typeface="+mj-lt"/>
            </a:endParaRPr>
          </a:p>
        </p:txBody>
      </p:sp>
      <p:sp>
        <p:nvSpPr>
          <p:cNvPr id="5" name="TextBox 4">
            <a:extLst>
              <a:ext uri="{FF2B5EF4-FFF2-40B4-BE49-F238E27FC236}">
                <a16:creationId xmlns:a16="http://schemas.microsoft.com/office/drawing/2014/main" id="{B6BE134E-BB7C-D55F-AA03-2DF90BBE8B7A}"/>
              </a:ext>
            </a:extLst>
          </p:cNvPr>
          <p:cNvSpPr txBox="1"/>
          <p:nvPr userDrawn="1"/>
        </p:nvSpPr>
        <p:spPr>
          <a:xfrm>
            <a:off x="1503150" y="719739"/>
            <a:ext cx="1828800" cy="646331"/>
          </a:xfrm>
          <a:prstGeom prst="rect">
            <a:avLst/>
          </a:prstGeom>
          <a:noFill/>
        </p:spPr>
        <p:txBody>
          <a:bodyPr wrap="square" rtlCol="0" anchor="ctr">
            <a:spAutoFit/>
          </a:bodyPr>
          <a:lstStyle/>
          <a:p>
            <a:pPr algn="ctr"/>
            <a:r>
              <a:rPr lang="en-US" b="1" cap="small">
                <a:solidFill>
                  <a:schemeClr val="bg1"/>
                </a:solidFill>
                <a:latin typeface="+mj-lt"/>
                <a:cs typeface="Times New Roman" panose="02020603050405020304" pitchFamily="18" charset="0"/>
              </a:rPr>
              <a:t>Part 4</a:t>
            </a:r>
          </a:p>
          <a:p>
            <a:pPr algn="ctr"/>
            <a:r>
              <a:rPr lang="en-US" b="1" cap="small">
                <a:solidFill>
                  <a:schemeClr val="bg1"/>
                </a:solidFill>
                <a:latin typeface="+mj-lt"/>
                <a:cs typeface="Times New Roman" panose="02020603050405020304" pitchFamily="18" charset="0"/>
              </a:rPr>
              <a:t>Projections</a:t>
            </a:r>
          </a:p>
        </p:txBody>
      </p:sp>
      <p:pic>
        <p:nvPicPr>
          <p:cNvPr id="6" name="Graphic 5" descr="Business Growth with solid fill">
            <a:extLst>
              <a:ext uri="{FF2B5EF4-FFF2-40B4-BE49-F238E27FC236}">
                <a16:creationId xmlns:a16="http://schemas.microsoft.com/office/drawing/2014/main" id="{2B7CD0E8-E253-6432-41EE-661D56AEBA9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99" y="363894"/>
            <a:ext cx="1439501" cy="1439501"/>
          </a:xfrm>
          <a:prstGeom prst="rect">
            <a:avLst/>
          </a:prstGeom>
        </p:spPr>
      </p:pic>
    </p:spTree>
    <p:extLst>
      <p:ext uri="{BB962C8B-B14F-4D97-AF65-F5344CB8AC3E}">
        <p14:creationId xmlns:p14="http://schemas.microsoft.com/office/powerpoint/2010/main" val="2172484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art 3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8709" y="0"/>
            <a:ext cx="9152363"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9425" y="0"/>
              <a:ext cx="12192000" cy="10309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8AA44B3E-1764-4A0D-B39C-60C0FECDBF9C}"/>
              </a:ext>
            </a:extLst>
          </p:cNvPr>
          <p:cNvSpPr>
            <a:spLocks noGrp="1"/>
          </p:cNvSpPr>
          <p:nvPr>
            <p:ph type="ctrTitle"/>
          </p:nvPr>
        </p:nvSpPr>
        <p:spPr>
          <a:xfrm rot="10800000" flipV="1">
            <a:off x="457200" y="228600"/>
            <a:ext cx="6858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5E478AFE-5A49-DA9E-50DB-8133F3BD6E8D}"/>
              </a:ext>
            </a:extLst>
          </p:cNvPr>
          <p:cNvSpPr>
            <a:spLocks noGrp="1"/>
          </p:cNvSpPr>
          <p:nvPr>
            <p:ph type="subTitle" idx="1"/>
          </p:nvPr>
        </p:nvSpPr>
        <p:spPr>
          <a:xfrm>
            <a:off x="457201" y="1424473"/>
            <a:ext cx="8207618"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3671358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erson writing on a whiteboard&#10;&#10;Description automatically generated with medium confidence">
            <a:extLst>
              <a:ext uri="{FF2B5EF4-FFF2-40B4-BE49-F238E27FC236}">
                <a16:creationId xmlns:a16="http://schemas.microsoft.com/office/drawing/2014/main" id="{704C7491-386A-E612-CDD4-FB2C5BBAC71A}"/>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1111"/>
          <a:stretch/>
        </p:blipFill>
        <p:spPr>
          <a:xfrm>
            <a:off x="0" y="0"/>
            <a:ext cx="9144000" cy="6858000"/>
          </a:xfrm>
          <a:prstGeom prst="rect">
            <a:avLst/>
          </a:prstGeom>
        </p:spPr>
      </p:pic>
      <p:sp>
        <p:nvSpPr>
          <p:cNvPr id="7" name="Rectangle 6">
            <a:extLst>
              <a:ext uri="{FF2B5EF4-FFF2-40B4-BE49-F238E27FC236}">
                <a16:creationId xmlns:a16="http://schemas.microsoft.com/office/drawing/2014/main" id="{9F4F7205-6256-4C87-072B-A45413D13156}"/>
              </a:ext>
            </a:extLst>
          </p:cNvPr>
          <p:cNvSpPr/>
          <p:nvPr userDrawn="1"/>
        </p:nvSpPr>
        <p:spPr>
          <a:xfrm>
            <a:off x="1562991" y="0"/>
            <a:ext cx="2073243"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ctrTitle"/>
          </p:nvPr>
        </p:nvSpPr>
        <p:spPr>
          <a:xfrm>
            <a:off x="1562989" y="1474195"/>
            <a:ext cx="2073245" cy="1558210"/>
          </a:xfrm>
        </p:spPr>
        <p:txBody>
          <a:bodyPr anchor="b">
            <a:noAutofit/>
          </a:bodyPr>
          <a:lstStyle>
            <a:lvl1pPr algn="ctr">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1562990" y="3602038"/>
            <a:ext cx="2073244"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9B879D42-F931-5D6C-2762-73F06B9E9009}"/>
              </a:ext>
            </a:extLst>
          </p:cNvPr>
          <p:cNvCxnSpPr>
            <a:cxnSpLocks/>
          </p:cNvCxnSpPr>
          <p:nvPr userDrawn="1"/>
        </p:nvCxnSpPr>
        <p:spPr>
          <a:xfrm>
            <a:off x="1686809" y="3317221"/>
            <a:ext cx="1825607" cy="0"/>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7888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orizontal_P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98E2D9-B5AC-46D4-97AA-CE72E4EA8308}"/>
              </a:ext>
            </a:extLst>
          </p:cNvPr>
          <p:cNvSpPr/>
          <p:nvPr/>
        </p:nvSpPr>
        <p:spPr>
          <a:xfrm>
            <a:off x="0" y="0"/>
            <a:ext cx="9136932" cy="5486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 name="Title 1">
            <a:extLst>
              <a:ext uri="{FF2B5EF4-FFF2-40B4-BE49-F238E27FC236}">
                <a16:creationId xmlns:a16="http://schemas.microsoft.com/office/drawing/2014/main" id="{D255BD75-DD73-4612-9FDD-DE137E7ADA25}"/>
              </a:ext>
            </a:extLst>
          </p:cNvPr>
          <p:cNvSpPr>
            <a:spLocks noGrp="1"/>
          </p:cNvSpPr>
          <p:nvPr>
            <p:ph type="ctrTitle"/>
          </p:nvPr>
        </p:nvSpPr>
        <p:spPr>
          <a:xfrm rot="10800000" flipV="1">
            <a:off x="428324" y="0"/>
            <a:ext cx="9136932" cy="548640"/>
          </a:xfrm>
          <a:prstGeom prst="rect">
            <a:avLst/>
          </a:prstGeom>
        </p:spPr>
        <p:txBody>
          <a:bodyPr anchor="b">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536054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art 4 Vertical Map">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553CEE-0EA1-4199-8A65-55D82E64FF71}"/>
              </a:ext>
            </a:extLst>
          </p:cNvPr>
          <p:cNvGrpSpPr/>
          <p:nvPr userDrawn="1"/>
        </p:nvGrpSpPr>
        <p:grpSpPr>
          <a:xfrm>
            <a:off x="0" y="0"/>
            <a:ext cx="4568647" cy="1254884"/>
            <a:chOff x="-9967" y="0"/>
            <a:chExt cx="6109873" cy="1254884"/>
          </a:xfrm>
        </p:grpSpPr>
        <p:sp>
          <p:nvSpPr>
            <p:cNvPr id="8" name="Rectangle 7">
              <a:extLst>
                <a:ext uri="{FF2B5EF4-FFF2-40B4-BE49-F238E27FC236}">
                  <a16:creationId xmlns:a16="http://schemas.microsoft.com/office/drawing/2014/main" id="{972F8BD4-0D85-49D8-8E69-2B4EF83285CD}"/>
                </a:ext>
              </a:extLst>
            </p:cNvPr>
            <p:cNvSpPr/>
            <p:nvPr/>
          </p:nvSpPr>
          <p:spPr>
            <a:xfrm>
              <a:off x="-9967" y="0"/>
              <a:ext cx="6101481" cy="103094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9" name="Straight Connector 8">
              <a:extLst>
                <a:ext uri="{FF2B5EF4-FFF2-40B4-BE49-F238E27FC236}">
                  <a16:creationId xmlns:a16="http://schemas.microsoft.com/office/drawing/2014/main" id="{2DEF92B6-4463-475D-B724-5322F53F8FDA}"/>
                </a:ext>
              </a:extLst>
            </p:cNvPr>
            <p:cNvCxnSpPr>
              <a:cxnSpLocks/>
            </p:cNvCxnSpPr>
            <p:nvPr/>
          </p:nvCxnSpPr>
          <p:spPr>
            <a:xfrm>
              <a:off x="-9967" y="1047082"/>
              <a:ext cx="610987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BD860D-56F5-494C-9D72-7073B4828929}"/>
                </a:ext>
              </a:extLst>
            </p:cNvPr>
            <p:cNvCxnSpPr>
              <a:cxnSpLocks/>
            </p:cNvCxnSpPr>
            <p:nvPr/>
          </p:nvCxnSpPr>
          <p:spPr>
            <a:xfrm>
              <a:off x="-9967" y="1152201"/>
              <a:ext cx="444292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286546-CAB0-43DF-907E-FF8F3C2F7A22}"/>
                </a:ext>
              </a:extLst>
            </p:cNvPr>
            <p:cNvCxnSpPr>
              <a:cxnSpLocks/>
            </p:cNvCxnSpPr>
            <p:nvPr/>
          </p:nvCxnSpPr>
          <p:spPr>
            <a:xfrm>
              <a:off x="-9669" y="1254884"/>
              <a:ext cx="33382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D96292DC-6A9C-4494-981B-593DB6E36116}"/>
              </a:ext>
            </a:extLst>
          </p:cNvPr>
          <p:cNvSpPr>
            <a:spLocks noGrp="1"/>
          </p:cNvSpPr>
          <p:nvPr>
            <p:ph type="pic" idx="1" hasCustomPrompt="1"/>
          </p:nvPr>
        </p:nvSpPr>
        <p:spPr>
          <a:xfrm>
            <a:off x="4574928" y="0"/>
            <a:ext cx="4569071"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0" name="Title 1">
            <a:extLst>
              <a:ext uri="{FF2B5EF4-FFF2-40B4-BE49-F238E27FC236}">
                <a16:creationId xmlns:a16="http://schemas.microsoft.com/office/drawing/2014/main" id="{6ED9FB9F-C2DD-441E-9B99-656D497146AB}"/>
              </a:ext>
            </a:extLst>
          </p:cNvPr>
          <p:cNvSpPr>
            <a:spLocks noGrp="1"/>
          </p:cNvSpPr>
          <p:nvPr>
            <p:ph type="ctrTitle"/>
          </p:nvPr>
        </p:nvSpPr>
        <p:spPr>
          <a:xfrm rot="10800000" flipV="1">
            <a:off x="457200" y="192486"/>
            <a:ext cx="4111872" cy="767751"/>
          </a:xfrm>
          <a:prstGeom prst="rect">
            <a:avLst/>
          </a:prstGeom>
        </p:spPr>
        <p:txBody>
          <a:bodyPr lIns="91440" anchor="b">
            <a:normAutofit/>
          </a:bodyPr>
          <a:lstStyle>
            <a:lvl1pPr algn="l">
              <a:defRPr sz="3600">
                <a:solidFill>
                  <a:schemeClr val="bg1"/>
                </a:solidFill>
              </a:defRPr>
            </a:lvl1pPr>
          </a:lstStyle>
          <a:p>
            <a:r>
              <a:rPr lang="en-US"/>
              <a:t>Click to edit Master title style</a:t>
            </a:r>
          </a:p>
        </p:txBody>
      </p:sp>
      <p:sp>
        <p:nvSpPr>
          <p:cNvPr id="15" name="Slide Number Placeholder 1">
            <a:extLst>
              <a:ext uri="{FF2B5EF4-FFF2-40B4-BE49-F238E27FC236}">
                <a16:creationId xmlns:a16="http://schemas.microsoft.com/office/drawing/2014/main" id="{BCDB7CAE-53A2-4E55-8299-CE52BC3E310A}"/>
              </a:ext>
            </a:extLst>
          </p:cNvPr>
          <p:cNvSpPr txBox="1">
            <a:spLocks/>
          </p:cNvSpPr>
          <p:nvPr userDrawn="1"/>
        </p:nvSpPr>
        <p:spPr>
          <a:xfrm>
            <a:off x="4004645" y="6492875"/>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84C84194-4F5B-1402-6512-7DE2FBF17072}"/>
              </a:ext>
            </a:extLst>
          </p:cNvPr>
          <p:cNvSpPr>
            <a:spLocks noGrp="1"/>
          </p:cNvSpPr>
          <p:nvPr>
            <p:ph type="subTitle" idx="10"/>
          </p:nvPr>
        </p:nvSpPr>
        <p:spPr>
          <a:xfrm>
            <a:off x="457201" y="1424473"/>
            <a:ext cx="411187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5770706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rt 4">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C12B062-34FF-4063-81E3-032381891829}"/>
              </a:ext>
            </a:extLst>
          </p:cNvPr>
          <p:cNvSpPr txBox="1">
            <a:spLocks/>
          </p:cNvSpPr>
          <p:nvPr userDrawn="1"/>
        </p:nvSpPr>
        <p:spPr>
          <a:xfrm>
            <a:off x="0" y="3289739"/>
            <a:ext cx="9144000" cy="1272737"/>
          </a:xfrm>
          <a:prstGeom prst="rect">
            <a:avLst/>
          </a:prstGeom>
          <a:solidFill>
            <a:schemeClr val="accent4"/>
          </a:solidFill>
          <a:ln>
            <a:solidFill>
              <a:schemeClr val="accent4"/>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a:solidFill>
                  <a:schemeClr val="bg1"/>
                </a:solidFill>
                <a:latin typeface="+mj-lt"/>
                <a:cs typeface="Times New Roman" panose="02020603050405020304" pitchFamily="18" charset="0"/>
              </a:rPr>
              <a:t>Part Four: Next Steps</a:t>
            </a:r>
          </a:p>
        </p:txBody>
      </p:sp>
      <p:pic>
        <p:nvPicPr>
          <p:cNvPr id="9" name="Graphic 8" descr="Dance steps outline">
            <a:extLst>
              <a:ext uri="{FF2B5EF4-FFF2-40B4-BE49-F238E27FC236}">
                <a16:creationId xmlns:a16="http://schemas.microsoft.com/office/drawing/2014/main" id="{BCE96D3A-B206-4D66-B9D5-BAA48813DA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188" y="4632501"/>
            <a:ext cx="1939888" cy="1771308"/>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51D16A41-1BE7-4431-BABF-998CA14A3E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815" y="169019"/>
            <a:ext cx="1831716" cy="666251"/>
          </a:xfrm>
          <a:prstGeom prst="rect">
            <a:avLst/>
          </a:prstGeom>
        </p:spPr>
      </p:pic>
    </p:spTree>
    <p:extLst>
      <p:ext uri="{BB962C8B-B14F-4D97-AF65-F5344CB8AC3E}">
        <p14:creationId xmlns:p14="http://schemas.microsoft.com/office/powerpoint/2010/main" val="3652567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Part 1">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9AEBDD-D7F0-441A-8ED9-1AD241646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0957" y="118645"/>
            <a:ext cx="824781" cy="299998"/>
          </a:xfrm>
          <a:prstGeom prst="rect">
            <a:avLst/>
          </a:prstGeom>
        </p:spPr>
      </p:pic>
      <p:sp>
        <p:nvSpPr>
          <p:cNvPr id="8" name="TextBox 7">
            <a:extLst>
              <a:ext uri="{FF2B5EF4-FFF2-40B4-BE49-F238E27FC236}">
                <a16:creationId xmlns:a16="http://schemas.microsoft.com/office/drawing/2014/main" id="{442615D4-8F5D-8787-125D-E7FF80F88E41}"/>
              </a:ext>
            </a:extLst>
          </p:cNvPr>
          <p:cNvSpPr txBox="1"/>
          <p:nvPr userDrawn="1"/>
        </p:nvSpPr>
        <p:spPr>
          <a:xfrm>
            <a:off x="1586430" y="3435182"/>
            <a:ext cx="7557570" cy="553998"/>
          </a:xfrm>
          <a:prstGeom prst="rect">
            <a:avLst/>
          </a:prstGeom>
          <a:noFill/>
        </p:spPr>
        <p:txBody>
          <a:bodyPr wrap="square">
            <a:spAutoFit/>
          </a:bodyPr>
          <a:lstStyle/>
          <a:p>
            <a:pPr algn="r">
              <a:tabLst>
                <a:tab pos="4974431" algn="l"/>
              </a:tabLst>
            </a:pPr>
            <a:r>
              <a:rPr lang="en-US" sz="3000" b="1" cap="small" baseline="0">
                <a:solidFill>
                  <a:schemeClr val="accent4"/>
                </a:solidFill>
                <a:latin typeface="+mj-lt"/>
                <a:cs typeface="Times New Roman" panose="02020603050405020304" pitchFamily="18" charset="0"/>
              </a:rPr>
              <a:t>Part Four: Next Steps</a:t>
            </a:r>
            <a:endParaRPr lang="en-US" sz="3000" b="1" cap="small" baseline="0">
              <a:solidFill>
                <a:schemeClr val="accent4"/>
              </a:solidFill>
              <a:latin typeface="+mj-lt"/>
            </a:endParaRPr>
          </a:p>
        </p:txBody>
      </p:sp>
      <p:pic>
        <p:nvPicPr>
          <p:cNvPr id="5" name="Graphic 4" descr="Dance steps outline">
            <a:extLst>
              <a:ext uri="{FF2B5EF4-FFF2-40B4-BE49-F238E27FC236}">
                <a16:creationId xmlns:a16="http://schemas.microsoft.com/office/drawing/2014/main" id="{31D5BCF3-2CBB-294E-423F-F690E3BC937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4670" y="1787982"/>
            <a:ext cx="4214660" cy="3848398"/>
          </a:xfrm>
          <a:prstGeom prst="rect">
            <a:avLst/>
          </a:prstGeom>
        </p:spPr>
      </p:pic>
    </p:spTree>
    <p:extLst>
      <p:ext uri="{BB962C8B-B14F-4D97-AF65-F5344CB8AC3E}">
        <p14:creationId xmlns:p14="http://schemas.microsoft.com/office/powerpoint/2010/main" val="793211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4" name="Picture 13" descr="A group of people in graduation gowns raising their hands&#10;&#10;Description automatically generated with medium confidence">
            <a:extLst>
              <a:ext uri="{FF2B5EF4-FFF2-40B4-BE49-F238E27FC236}">
                <a16:creationId xmlns:a16="http://schemas.microsoft.com/office/drawing/2014/main" id="{8A68D528-F717-D8D5-695A-984282AFD120}"/>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771" y="4444"/>
            <a:ext cx="9141229" cy="6500553"/>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1842378" y="2154911"/>
            <a:ext cx="5459240" cy="2548177"/>
          </a:xfrm>
          <a:prstGeom prst="roundRect">
            <a:avLst>
              <a:gd name="adj" fmla="val 6008"/>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0" name="Straight Connector 9">
            <a:extLst>
              <a:ext uri="{FF2B5EF4-FFF2-40B4-BE49-F238E27FC236}">
                <a16:creationId xmlns:a16="http://schemas.microsoft.com/office/drawing/2014/main" id="{4E91C17F-8738-DA54-8E9E-B92E000F1BEF}"/>
              </a:ext>
            </a:extLst>
          </p:cNvPr>
          <p:cNvCxnSpPr/>
          <p:nvPr userDrawn="1"/>
        </p:nvCxnSpPr>
        <p:spPr>
          <a:xfrm>
            <a:off x="3743606" y="3286622"/>
            <a:ext cx="1493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B7557A4-1DDB-3FB2-0F28-CEBDAFDB488E}"/>
              </a:ext>
            </a:extLst>
          </p:cNvPr>
          <p:cNvSpPr txBox="1"/>
          <p:nvPr userDrawn="1"/>
        </p:nvSpPr>
        <p:spPr>
          <a:xfrm>
            <a:off x="1842381" y="3599085"/>
            <a:ext cx="5459235" cy="617733"/>
          </a:xfrm>
          <a:prstGeom prst="rect">
            <a:avLst/>
          </a:prstGeom>
          <a:noFill/>
        </p:spPr>
        <p:txBody>
          <a:bodyPr wrap="square" rtlCol="0">
            <a:spAutoFit/>
          </a:bodyPr>
          <a:lstStyle/>
          <a:p>
            <a:pPr algn="ctr">
              <a:lnSpc>
                <a:spcPct val="150000"/>
              </a:lnSpc>
            </a:pPr>
            <a:r>
              <a:rPr lang="en-US" sz="1200">
                <a:solidFill>
                  <a:schemeClr val="bg1"/>
                </a:solidFill>
                <a:latin typeface="+mj-lt"/>
              </a:rPr>
              <a:t>Moving Forward</a:t>
            </a:r>
          </a:p>
          <a:p>
            <a:pPr algn="ctr">
              <a:lnSpc>
                <a:spcPct val="150000"/>
              </a:lnSpc>
            </a:pPr>
            <a:r>
              <a:rPr lang="en-US" sz="1200">
                <a:solidFill>
                  <a:schemeClr val="bg1"/>
                </a:solidFill>
                <a:latin typeface="+mj-lt"/>
              </a:rPr>
              <a:t>Next Steps &amp; Key Considerations</a:t>
            </a:r>
          </a:p>
        </p:txBody>
      </p:sp>
      <p:sp>
        <p:nvSpPr>
          <p:cNvPr id="6" name="TextBox 5">
            <a:extLst>
              <a:ext uri="{FF2B5EF4-FFF2-40B4-BE49-F238E27FC236}">
                <a16:creationId xmlns:a16="http://schemas.microsoft.com/office/drawing/2014/main" id="{A3B0C6E0-9CDE-8A65-3762-1008F31385EF}"/>
              </a:ext>
            </a:extLst>
          </p:cNvPr>
          <p:cNvSpPr txBox="1"/>
          <p:nvPr userDrawn="1"/>
        </p:nvSpPr>
        <p:spPr>
          <a:xfrm>
            <a:off x="1842381" y="2671838"/>
            <a:ext cx="5459235" cy="646331"/>
          </a:xfrm>
          <a:prstGeom prst="rect">
            <a:avLst/>
          </a:prstGeom>
          <a:noFill/>
        </p:spPr>
        <p:txBody>
          <a:bodyPr wrap="square" rtlCol="0" anchor="ctr">
            <a:spAutoFit/>
          </a:bodyPr>
          <a:lstStyle/>
          <a:p>
            <a:pPr algn="ctr"/>
            <a:r>
              <a:rPr lang="en-US" b="1" cap="small">
                <a:solidFill>
                  <a:schemeClr val="bg1"/>
                </a:solidFill>
                <a:latin typeface="+mj-lt"/>
                <a:cs typeface="Times New Roman" panose="02020603050405020304" pitchFamily="18" charset="0"/>
              </a:rPr>
              <a:t>Part 4 </a:t>
            </a:r>
          </a:p>
          <a:p>
            <a:pPr algn="ctr"/>
            <a:r>
              <a:rPr lang="en-US" b="1" cap="small">
                <a:solidFill>
                  <a:schemeClr val="bg1"/>
                </a:solidFill>
                <a:latin typeface="+mj-lt"/>
                <a:cs typeface="Times New Roman" panose="02020603050405020304" pitchFamily="18" charset="0"/>
              </a:rPr>
              <a:t>Next Steps</a:t>
            </a:r>
          </a:p>
        </p:txBody>
      </p:sp>
      <p:pic>
        <p:nvPicPr>
          <p:cNvPr id="7" name="Graphic 6" descr="Dance steps outline">
            <a:extLst>
              <a:ext uri="{FF2B5EF4-FFF2-40B4-BE49-F238E27FC236}">
                <a16:creationId xmlns:a16="http://schemas.microsoft.com/office/drawing/2014/main" id="{69DC369F-8CBB-B413-B6FE-043292548F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1045" y="1493662"/>
            <a:ext cx="1341906" cy="1191623"/>
          </a:xfrm>
          <a:prstGeom prst="rect">
            <a:avLst/>
          </a:prstGeom>
        </p:spPr>
      </p:pic>
    </p:spTree>
    <p:extLst>
      <p:ext uri="{BB962C8B-B14F-4D97-AF65-F5344CB8AC3E}">
        <p14:creationId xmlns:p14="http://schemas.microsoft.com/office/powerpoint/2010/main" val="1625256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3" name="Picture 12" descr="A person walking in a library&#10;&#10;Description automatically generated with medium confidence">
            <a:extLst>
              <a:ext uri="{FF2B5EF4-FFF2-40B4-BE49-F238E27FC236}">
                <a16:creationId xmlns:a16="http://schemas.microsoft.com/office/drawing/2014/main" id="{C8F4847D-5176-3026-8E9B-B701AD492475}"/>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6246"/>
          <a:stretch/>
        </p:blipFill>
        <p:spPr>
          <a:xfrm>
            <a:off x="0" y="0"/>
            <a:ext cx="9144000" cy="6503437"/>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4320"/>
            <a:ext cx="9144000" cy="162057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 name="Straight Connector 2">
            <a:extLst>
              <a:ext uri="{FF2B5EF4-FFF2-40B4-BE49-F238E27FC236}">
                <a16:creationId xmlns:a16="http://schemas.microsoft.com/office/drawing/2014/main" id="{1E776ECE-30AA-7870-6811-E334D6F7AE55}"/>
              </a:ext>
            </a:extLst>
          </p:cNvPr>
          <p:cNvCxnSpPr>
            <a:cxnSpLocks/>
          </p:cNvCxnSpPr>
          <p:nvPr userDrawn="1"/>
        </p:nvCxnSpPr>
        <p:spPr>
          <a:xfrm>
            <a:off x="3285300" y="454151"/>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149553E5-CEA9-D003-13BD-343966D45BC8}"/>
              </a:ext>
            </a:extLst>
          </p:cNvPr>
          <p:cNvSpPr txBox="1"/>
          <p:nvPr userDrawn="1"/>
        </p:nvSpPr>
        <p:spPr>
          <a:xfrm>
            <a:off x="3356678" y="688336"/>
            <a:ext cx="3244300" cy="6177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bg1"/>
                </a:solidFill>
                <a:latin typeface="+mj-lt"/>
              </a:rPr>
              <a:t>Moving Forward</a:t>
            </a:r>
          </a:p>
          <a:p>
            <a:pPr marL="171450" indent="-171450">
              <a:lnSpc>
                <a:spcPct val="150000"/>
              </a:lnSpc>
              <a:buFont typeface="Arial" panose="020B0604020202020204" pitchFamily="34" charset="0"/>
              <a:buChar char="•"/>
            </a:pPr>
            <a:r>
              <a:rPr lang="en-US" sz="1200">
                <a:solidFill>
                  <a:schemeClr val="bg1"/>
                </a:solidFill>
                <a:latin typeface="+mj-lt"/>
              </a:rPr>
              <a:t>Next Steps &amp; Key Considerations</a:t>
            </a:r>
          </a:p>
        </p:txBody>
      </p:sp>
      <p:pic>
        <p:nvPicPr>
          <p:cNvPr id="8" name="Graphic 7" descr="Dance steps outline">
            <a:extLst>
              <a:ext uri="{FF2B5EF4-FFF2-40B4-BE49-F238E27FC236}">
                <a16:creationId xmlns:a16="http://schemas.microsoft.com/office/drawing/2014/main" id="{31752765-7722-11E2-3BA6-51E21CA697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256" y="354563"/>
            <a:ext cx="1488756" cy="1322027"/>
          </a:xfrm>
          <a:prstGeom prst="rect">
            <a:avLst/>
          </a:prstGeom>
        </p:spPr>
      </p:pic>
      <p:sp>
        <p:nvSpPr>
          <p:cNvPr id="9" name="TextBox 8">
            <a:extLst>
              <a:ext uri="{FF2B5EF4-FFF2-40B4-BE49-F238E27FC236}">
                <a16:creationId xmlns:a16="http://schemas.microsoft.com/office/drawing/2014/main" id="{43B07FB1-C32D-6F96-96A7-A640ABD2F73B}"/>
              </a:ext>
            </a:extLst>
          </p:cNvPr>
          <p:cNvSpPr txBox="1"/>
          <p:nvPr userDrawn="1"/>
        </p:nvSpPr>
        <p:spPr>
          <a:xfrm>
            <a:off x="1385123" y="755674"/>
            <a:ext cx="1828800" cy="646331"/>
          </a:xfrm>
          <a:prstGeom prst="rect">
            <a:avLst/>
          </a:prstGeom>
          <a:noFill/>
        </p:spPr>
        <p:txBody>
          <a:bodyPr wrap="square" rtlCol="0" anchor="ctr">
            <a:spAutoFit/>
          </a:bodyPr>
          <a:lstStyle/>
          <a:p>
            <a:pPr algn="ctr"/>
            <a:r>
              <a:rPr lang="en-US" b="1" cap="small">
                <a:solidFill>
                  <a:schemeClr val="bg1"/>
                </a:solidFill>
                <a:latin typeface="+mj-lt"/>
                <a:cs typeface="Times New Roman" panose="02020603050405020304" pitchFamily="18" charset="0"/>
              </a:rPr>
              <a:t>Part 5 </a:t>
            </a:r>
          </a:p>
          <a:p>
            <a:pPr algn="ctr"/>
            <a:r>
              <a:rPr lang="en-US" b="1" cap="small">
                <a:solidFill>
                  <a:schemeClr val="bg1"/>
                </a:solidFill>
                <a:latin typeface="+mj-lt"/>
                <a:cs typeface="Times New Roman" panose="02020603050405020304" pitchFamily="18" charset="0"/>
              </a:rPr>
              <a:t>Next Steps</a:t>
            </a:r>
          </a:p>
        </p:txBody>
      </p:sp>
    </p:spTree>
    <p:extLst>
      <p:ext uri="{BB962C8B-B14F-4D97-AF65-F5344CB8AC3E}">
        <p14:creationId xmlns:p14="http://schemas.microsoft.com/office/powerpoint/2010/main" val="3200124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art 4 Horizontal Ma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8709" y="0"/>
            <a:ext cx="9152363"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9425" y="0"/>
              <a:ext cx="12192000" cy="103094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8AA44B3E-1764-4A0D-B39C-60C0FECDBF9C}"/>
              </a:ext>
            </a:extLst>
          </p:cNvPr>
          <p:cNvSpPr>
            <a:spLocks noGrp="1"/>
          </p:cNvSpPr>
          <p:nvPr>
            <p:ph type="ctrTitle"/>
          </p:nvPr>
        </p:nvSpPr>
        <p:spPr>
          <a:xfrm rot="10800000" flipV="1">
            <a:off x="457200" y="228600"/>
            <a:ext cx="6858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2" name="Subtitle 2">
            <a:extLst>
              <a:ext uri="{FF2B5EF4-FFF2-40B4-BE49-F238E27FC236}">
                <a16:creationId xmlns:a16="http://schemas.microsoft.com/office/drawing/2014/main" id="{F042AC84-B7B6-D436-BDF3-36E0BC2FF2D2}"/>
              </a:ext>
            </a:extLst>
          </p:cNvPr>
          <p:cNvSpPr>
            <a:spLocks noGrp="1"/>
          </p:cNvSpPr>
          <p:nvPr>
            <p:ph type="subTitle" idx="1"/>
          </p:nvPr>
        </p:nvSpPr>
        <p:spPr>
          <a:xfrm>
            <a:off x="457201" y="1424473"/>
            <a:ext cx="8207618"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928417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rt 4 Vertical Map">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553CEE-0EA1-4199-8A65-55D82E64FF71}"/>
              </a:ext>
            </a:extLst>
          </p:cNvPr>
          <p:cNvGrpSpPr/>
          <p:nvPr userDrawn="1"/>
        </p:nvGrpSpPr>
        <p:grpSpPr>
          <a:xfrm>
            <a:off x="0" y="0"/>
            <a:ext cx="4568647" cy="1254884"/>
            <a:chOff x="-9967" y="0"/>
            <a:chExt cx="6109873" cy="1254884"/>
          </a:xfrm>
        </p:grpSpPr>
        <p:sp>
          <p:nvSpPr>
            <p:cNvPr id="8" name="Rectangle 7">
              <a:extLst>
                <a:ext uri="{FF2B5EF4-FFF2-40B4-BE49-F238E27FC236}">
                  <a16:creationId xmlns:a16="http://schemas.microsoft.com/office/drawing/2014/main" id="{972F8BD4-0D85-49D8-8E69-2B4EF83285CD}"/>
                </a:ext>
              </a:extLst>
            </p:cNvPr>
            <p:cNvSpPr/>
            <p:nvPr/>
          </p:nvSpPr>
          <p:spPr>
            <a:xfrm>
              <a:off x="-9967" y="0"/>
              <a:ext cx="6101481" cy="103094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9" name="Straight Connector 8">
              <a:extLst>
                <a:ext uri="{FF2B5EF4-FFF2-40B4-BE49-F238E27FC236}">
                  <a16:creationId xmlns:a16="http://schemas.microsoft.com/office/drawing/2014/main" id="{2DEF92B6-4463-475D-B724-5322F53F8FDA}"/>
                </a:ext>
              </a:extLst>
            </p:cNvPr>
            <p:cNvCxnSpPr>
              <a:cxnSpLocks/>
            </p:cNvCxnSpPr>
            <p:nvPr/>
          </p:nvCxnSpPr>
          <p:spPr>
            <a:xfrm>
              <a:off x="-9967" y="1047082"/>
              <a:ext cx="610987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BD860D-56F5-494C-9D72-7073B4828929}"/>
                </a:ext>
              </a:extLst>
            </p:cNvPr>
            <p:cNvCxnSpPr>
              <a:cxnSpLocks/>
            </p:cNvCxnSpPr>
            <p:nvPr/>
          </p:nvCxnSpPr>
          <p:spPr>
            <a:xfrm>
              <a:off x="-9967" y="1152201"/>
              <a:ext cx="444292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286546-CAB0-43DF-907E-FF8F3C2F7A22}"/>
                </a:ext>
              </a:extLst>
            </p:cNvPr>
            <p:cNvCxnSpPr>
              <a:cxnSpLocks/>
            </p:cNvCxnSpPr>
            <p:nvPr/>
          </p:nvCxnSpPr>
          <p:spPr>
            <a:xfrm>
              <a:off x="-9669" y="1254884"/>
              <a:ext cx="333821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Picture Placeholder 2">
            <a:extLst>
              <a:ext uri="{FF2B5EF4-FFF2-40B4-BE49-F238E27FC236}">
                <a16:creationId xmlns:a16="http://schemas.microsoft.com/office/drawing/2014/main" id="{D96292DC-6A9C-4494-981B-593DB6E36116}"/>
              </a:ext>
            </a:extLst>
          </p:cNvPr>
          <p:cNvSpPr>
            <a:spLocks noGrp="1"/>
          </p:cNvSpPr>
          <p:nvPr>
            <p:ph type="pic" idx="1" hasCustomPrompt="1"/>
          </p:nvPr>
        </p:nvSpPr>
        <p:spPr>
          <a:xfrm>
            <a:off x="4574929" y="0"/>
            <a:ext cx="4562372" cy="68579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Map</a:t>
            </a:r>
          </a:p>
        </p:txBody>
      </p:sp>
      <p:sp>
        <p:nvSpPr>
          <p:cNvPr id="20" name="Title 1">
            <a:extLst>
              <a:ext uri="{FF2B5EF4-FFF2-40B4-BE49-F238E27FC236}">
                <a16:creationId xmlns:a16="http://schemas.microsoft.com/office/drawing/2014/main" id="{6ED9FB9F-C2DD-441E-9B99-656D497146AB}"/>
              </a:ext>
            </a:extLst>
          </p:cNvPr>
          <p:cNvSpPr>
            <a:spLocks noGrp="1"/>
          </p:cNvSpPr>
          <p:nvPr>
            <p:ph type="ctrTitle"/>
          </p:nvPr>
        </p:nvSpPr>
        <p:spPr>
          <a:xfrm rot="10800000" flipV="1">
            <a:off x="457200" y="192486"/>
            <a:ext cx="4105171"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12" name="Slide Number Placeholder 1">
            <a:extLst>
              <a:ext uri="{FF2B5EF4-FFF2-40B4-BE49-F238E27FC236}">
                <a16:creationId xmlns:a16="http://schemas.microsoft.com/office/drawing/2014/main" id="{1965698B-5D1F-4579-9679-103306CEFEA6}"/>
              </a:ext>
            </a:extLst>
          </p:cNvPr>
          <p:cNvSpPr txBox="1">
            <a:spLocks/>
          </p:cNvSpPr>
          <p:nvPr userDrawn="1"/>
        </p:nvSpPr>
        <p:spPr>
          <a:xfrm>
            <a:off x="4004645" y="6492875"/>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Subtitle 2">
            <a:extLst>
              <a:ext uri="{FF2B5EF4-FFF2-40B4-BE49-F238E27FC236}">
                <a16:creationId xmlns:a16="http://schemas.microsoft.com/office/drawing/2014/main" id="{40E8CAE9-5A1F-A625-9B9D-AD3ED31820E5}"/>
              </a:ext>
            </a:extLst>
          </p:cNvPr>
          <p:cNvSpPr>
            <a:spLocks noGrp="1"/>
          </p:cNvSpPr>
          <p:nvPr>
            <p:ph type="subTitle" idx="10"/>
          </p:nvPr>
        </p:nvSpPr>
        <p:spPr>
          <a:xfrm>
            <a:off x="457201" y="1424473"/>
            <a:ext cx="4111871" cy="4832366"/>
          </a:xfrm>
        </p:spPr>
        <p:txBody>
          <a:bodyPr>
            <a:noAutofit/>
          </a:bodyPr>
          <a:lstStyle>
            <a:lvl1pPr marL="168275" indent="-168275" algn="l">
              <a:buClr>
                <a:schemeClr val="tx1"/>
              </a:buClr>
              <a:buFont typeface="Arial" panose="020B0604020202020204" pitchFamily="34" charset="0"/>
              <a:buChar char="•"/>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217015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299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57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picture containing person, room, gambling house, indoor&#10;&#10;Description automatically generated">
            <a:extLst>
              <a:ext uri="{FF2B5EF4-FFF2-40B4-BE49-F238E27FC236}">
                <a16:creationId xmlns:a16="http://schemas.microsoft.com/office/drawing/2014/main" id="{F457DF81-43A0-D70D-9558-9BCAB7AD6A03}"/>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33342" r="7661" b="-1"/>
          <a:stretch/>
        </p:blipFill>
        <p:spPr>
          <a:xfrm>
            <a:off x="3082595" y="10"/>
            <a:ext cx="6061405"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7" name="Title 1">
            <a:extLst>
              <a:ext uri="{FF2B5EF4-FFF2-40B4-BE49-F238E27FC236}">
                <a16:creationId xmlns:a16="http://schemas.microsoft.com/office/drawing/2014/main" id="{0901E13A-30F0-505B-080D-71BB68630872}"/>
              </a:ext>
            </a:extLst>
          </p:cNvPr>
          <p:cNvSpPr>
            <a:spLocks noGrp="1"/>
          </p:cNvSpPr>
          <p:nvPr>
            <p:ph type="ctrTitle"/>
          </p:nvPr>
        </p:nvSpPr>
        <p:spPr>
          <a:xfrm>
            <a:off x="223935" y="1474195"/>
            <a:ext cx="3412299" cy="1558210"/>
          </a:xfrm>
        </p:spPr>
        <p:txBody>
          <a:bodyPr anchor="b">
            <a:noAutofit/>
          </a:bodyPr>
          <a:lstStyle>
            <a:lvl1pPr algn="ctr">
              <a:defRPr sz="4000">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354615D-3852-DA56-C04F-3DB9C35CCEA5}"/>
              </a:ext>
            </a:extLst>
          </p:cNvPr>
          <p:cNvSpPr>
            <a:spLocks noGrp="1"/>
          </p:cNvSpPr>
          <p:nvPr>
            <p:ph type="subTitle" idx="1"/>
          </p:nvPr>
        </p:nvSpPr>
        <p:spPr>
          <a:xfrm>
            <a:off x="223935" y="3602038"/>
            <a:ext cx="3412299" cy="1655762"/>
          </a:xfrm>
        </p:spPr>
        <p:txBody>
          <a:bodyP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9789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209462DC-ED65-4163-B039-76BF169594B4}"/>
              </a:ext>
            </a:extLst>
          </p:cNvPr>
          <p:cNvSpPr txBox="1">
            <a:spLocks/>
          </p:cNvSpPr>
          <p:nvPr userDrawn="1"/>
        </p:nvSpPr>
        <p:spPr>
          <a:xfrm>
            <a:off x="0" y="3271984"/>
            <a:ext cx="9144000" cy="1272737"/>
          </a:xfrm>
          <a:prstGeom prst="rect">
            <a:avLst/>
          </a:prstGeom>
          <a:solidFill>
            <a:schemeClr val="tx1"/>
          </a:solidFill>
          <a:ln>
            <a:solidFill>
              <a:schemeClr val="tx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chemeClr val="bg1"/>
                </a:solidFill>
                <a:latin typeface="+mj-lt"/>
                <a:cs typeface="Times New Roman" panose="02020603050405020304" pitchFamily="18" charset="0"/>
              </a:rPr>
              <a:t>Appendix</a:t>
            </a:r>
            <a:r>
              <a:rPr lang="en-US" sz="3300">
                <a:solidFill>
                  <a:schemeClr val="bg1"/>
                </a:solidFill>
                <a:latin typeface="+mj-lt"/>
                <a:cs typeface="Times New Roman" panose="02020603050405020304" pitchFamily="18" charset="0"/>
              </a:rPr>
              <a:t> </a:t>
            </a:r>
          </a:p>
        </p:txBody>
      </p:sp>
      <p:grpSp>
        <p:nvGrpSpPr>
          <p:cNvPr id="4" name="Group 3">
            <a:extLst>
              <a:ext uri="{FF2B5EF4-FFF2-40B4-BE49-F238E27FC236}">
                <a16:creationId xmlns:a16="http://schemas.microsoft.com/office/drawing/2014/main" id="{5FF23B1E-B7B7-4A4B-BEC4-7DF93F07822B}"/>
              </a:ext>
            </a:extLst>
          </p:cNvPr>
          <p:cNvGrpSpPr/>
          <p:nvPr userDrawn="1"/>
        </p:nvGrpSpPr>
        <p:grpSpPr>
          <a:xfrm>
            <a:off x="342577" y="4658715"/>
            <a:ext cx="1554480" cy="1498669"/>
            <a:chOff x="207689" y="2047672"/>
            <a:chExt cx="2889980" cy="2762653"/>
          </a:xfrm>
        </p:grpSpPr>
        <p:sp>
          <p:nvSpPr>
            <p:cNvPr id="5" name="Flowchart: Connector 4">
              <a:extLst>
                <a:ext uri="{FF2B5EF4-FFF2-40B4-BE49-F238E27FC236}">
                  <a16:creationId xmlns:a16="http://schemas.microsoft.com/office/drawing/2014/main" id="{94CB4421-6B1E-417D-9D04-7E2671ABF385}"/>
                </a:ext>
              </a:extLst>
            </p:cNvPr>
            <p:cNvSpPr/>
            <p:nvPr userDrawn="1"/>
          </p:nvSpPr>
          <p:spPr>
            <a:xfrm>
              <a:off x="274084" y="2047672"/>
              <a:ext cx="2757191" cy="2762653"/>
            </a:xfrm>
            <a:prstGeom prst="flowChartConnector">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A7DC56-B2E4-4EA2-8B0B-C9952762424D}"/>
                </a:ext>
              </a:extLst>
            </p:cNvPr>
            <p:cNvSpPr txBox="1"/>
            <p:nvPr userDrawn="1"/>
          </p:nvSpPr>
          <p:spPr>
            <a:xfrm>
              <a:off x="207689" y="2299581"/>
              <a:ext cx="2889980" cy="1077977"/>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Enrollment &amp; Demographics</a:t>
              </a:r>
            </a:p>
          </p:txBody>
        </p:sp>
      </p:grpSp>
      <p:grpSp>
        <p:nvGrpSpPr>
          <p:cNvPr id="8" name="Group 7">
            <a:extLst>
              <a:ext uri="{FF2B5EF4-FFF2-40B4-BE49-F238E27FC236}">
                <a16:creationId xmlns:a16="http://schemas.microsoft.com/office/drawing/2014/main" id="{0B4685CD-1C1B-4144-994F-DF5F4899FCF1}"/>
              </a:ext>
            </a:extLst>
          </p:cNvPr>
          <p:cNvGrpSpPr/>
          <p:nvPr userDrawn="1"/>
        </p:nvGrpSpPr>
        <p:grpSpPr>
          <a:xfrm>
            <a:off x="2150439" y="4625455"/>
            <a:ext cx="1554480" cy="1524862"/>
            <a:chOff x="3193403" y="2047673"/>
            <a:chExt cx="2757191" cy="2762653"/>
          </a:xfrm>
        </p:grpSpPr>
        <p:sp>
          <p:nvSpPr>
            <p:cNvPr id="9" name="Flowchart: Connector 8">
              <a:extLst>
                <a:ext uri="{FF2B5EF4-FFF2-40B4-BE49-F238E27FC236}">
                  <a16:creationId xmlns:a16="http://schemas.microsoft.com/office/drawing/2014/main" id="{713AE585-8823-42D2-B7B1-48657C2A2135}"/>
                </a:ext>
              </a:extLst>
            </p:cNvPr>
            <p:cNvSpPr/>
            <p:nvPr userDrawn="1"/>
          </p:nvSpPr>
          <p:spPr>
            <a:xfrm>
              <a:off x="3193403" y="2047673"/>
              <a:ext cx="2757191" cy="2762653"/>
            </a:xfrm>
            <a:prstGeom prst="flowChartConnector">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E25F52-ED77-4ACD-832C-1B7B67F33493}"/>
                </a:ext>
              </a:extLst>
            </p:cNvPr>
            <p:cNvSpPr txBox="1"/>
            <p:nvPr userDrawn="1"/>
          </p:nvSpPr>
          <p:spPr>
            <a:xfrm>
              <a:off x="3341720" y="2394951"/>
              <a:ext cx="2460556" cy="613372"/>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Development</a:t>
              </a:r>
            </a:p>
          </p:txBody>
        </p:sp>
      </p:grpSp>
      <p:pic>
        <p:nvPicPr>
          <p:cNvPr id="12" name="Graphic 11" descr="Architecture with solid fill">
            <a:extLst>
              <a:ext uri="{FF2B5EF4-FFF2-40B4-BE49-F238E27FC236}">
                <a16:creationId xmlns:a16="http://schemas.microsoft.com/office/drawing/2014/main" id="{12B8259D-FEB4-41F1-A647-B9BC3B2D1D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6313" y="5037335"/>
            <a:ext cx="1041112" cy="1041112"/>
          </a:xfrm>
          <a:prstGeom prst="rect">
            <a:avLst/>
          </a:prstGeom>
        </p:spPr>
      </p:pic>
      <p:pic>
        <p:nvPicPr>
          <p:cNvPr id="13" name="Graphic 12" descr="Map with pin outline">
            <a:extLst>
              <a:ext uri="{FF2B5EF4-FFF2-40B4-BE49-F238E27FC236}">
                <a16:creationId xmlns:a16="http://schemas.microsoft.com/office/drawing/2014/main" id="{E9829E13-10BA-4163-98C8-75B5ED51403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1672" y="5205532"/>
            <a:ext cx="971875" cy="971875"/>
          </a:xfrm>
          <a:prstGeom prst="rect">
            <a:avLst/>
          </a:prstGeom>
        </p:spPr>
      </p:pic>
      <p:sp>
        <p:nvSpPr>
          <p:cNvPr id="2" name="TextBox 1">
            <a:extLst>
              <a:ext uri="{FF2B5EF4-FFF2-40B4-BE49-F238E27FC236}">
                <a16:creationId xmlns:a16="http://schemas.microsoft.com/office/drawing/2014/main" id="{E82D9E8F-1094-45E5-B7A5-DC9B74ADDE8A}"/>
              </a:ext>
            </a:extLst>
          </p:cNvPr>
          <p:cNvSpPr txBox="1"/>
          <p:nvPr userDrawn="1"/>
        </p:nvSpPr>
        <p:spPr>
          <a:xfrm>
            <a:off x="-127818" y="6269740"/>
            <a:ext cx="6410632" cy="253916"/>
          </a:xfrm>
          <a:prstGeom prst="rect">
            <a:avLst/>
          </a:prstGeom>
          <a:noFill/>
        </p:spPr>
        <p:txBody>
          <a:bodyPr wrap="square" rtlCol="0">
            <a:spAutoFit/>
          </a:bodyPr>
          <a:lstStyle/>
          <a:p>
            <a:pPr algn="r"/>
            <a:r>
              <a:rPr lang="en-US" sz="1050" b="1"/>
              <a:t>Note: </a:t>
            </a:r>
            <a:r>
              <a:rPr lang="en-US" sz="1050"/>
              <a:t>Presentation slide heading color in the appendix matches the section in which the information corresponds</a:t>
            </a:r>
          </a:p>
        </p:txBody>
      </p:sp>
      <p:grpSp>
        <p:nvGrpSpPr>
          <p:cNvPr id="14" name="Group 13">
            <a:extLst>
              <a:ext uri="{FF2B5EF4-FFF2-40B4-BE49-F238E27FC236}">
                <a16:creationId xmlns:a16="http://schemas.microsoft.com/office/drawing/2014/main" id="{B33FF280-65CF-062B-C75B-F0B91134EC0B}"/>
              </a:ext>
            </a:extLst>
          </p:cNvPr>
          <p:cNvGrpSpPr/>
          <p:nvPr userDrawn="1"/>
        </p:nvGrpSpPr>
        <p:grpSpPr>
          <a:xfrm>
            <a:off x="4017304" y="4626262"/>
            <a:ext cx="1585446" cy="1553673"/>
            <a:chOff x="6125725" y="2047671"/>
            <a:chExt cx="2961934" cy="2762653"/>
          </a:xfrm>
        </p:grpSpPr>
        <p:sp>
          <p:nvSpPr>
            <p:cNvPr id="15" name="Flowchart: Connector 14">
              <a:extLst>
                <a:ext uri="{FF2B5EF4-FFF2-40B4-BE49-F238E27FC236}">
                  <a16:creationId xmlns:a16="http://schemas.microsoft.com/office/drawing/2014/main" id="{4AAF789B-3697-1DCD-F2EB-B9B4C1E46428}"/>
                </a:ext>
              </a:extLst>
            </p:cNvPr>
            <p:cNvSpPr/>
            <p:nvPr userDrawn="1"/>
          </p:nvSpPr>
          <p:spPr>
            <a:xfrm>
              <a:off x="6125725" y="2047671"/>
              <a:ext cx="2757191" cy="2762653"/>
            </a:xfrm>
            <a:prstGeom prst="flowChartConnector">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3F7A76D-290D-F350-D58F-8DAD864A1165}"/>
                </a:ext>
              </a:extLst>
            </p:cNvPr>
            <p:cNvSpPr txBox="1"/>
            <p:nvPr userDrawn="1"/>
          </p:nvSpPr>
          <p:spPr>
            <a:xfrm>
              <a:off x="6183575" y="2387074"/>
              <a:ext cx="2904084" cy="601997"/>
            </a:xfrm>
            <a:prstGeom prst="rect">
              <a:avLst/>
            </a:prstGeom>
            <a:noFill/>
          </p:spPr>
          <p:txBody>
            <a:bodyPr wrap="square" rtlCol="0">
              <a:spAutoFit/>
            </a:bodyPr>
            <a:lstStyle/>
            <a:p>
              <a:pPr algn="ctr"/>
              <a:r>
                <a:rPr lang="en-US" sz="1600" b="1">
                  <a:solidFill>
                    <a:schemeClr val="bg1"/>
                  </a:solidFill>
                  <a:latin typeface="+mn-lt"/>
                  <a:cs typeface="Times New Roman" panose="02020603050405020304" pitchFamily="18" charset="0"/>
                </a:rPr>
                <a:t>Projections</a:t>
              </a:r>
            </a:p>
          </p:txBody>
        </p:sp>
      </p:grpSp>
      <p:pic>
        <p:nvPicPr>
          <p:cNvPr id="17" name="Graphic 16" descr="Business Growth with solid fill">
            <a:extLst>
              <a:ext uri="{FF2B5EF4-FFF2-40B4-BE49-F238E27FC236}">
                <a16:creationId xmlns:a16="http://schemas.microsoft.com/office/drawing/2014/main" id="{724CCF7B-D228-381D-AD6C-F80AA1C66B7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9947" y="5110645"/>
            <a:ext cx="1171124" cy="1171124"/>
          </a:xfrm>
          <a:prstGeom prst="rect">
            <a:avLst/>
          </a:prstGeom>
        </p:spPr>
      </p:pic>
    </p:spTree>
    <p:extLst>
      <p:ext uri="{BB962C8B-B14F-4D97-AF65-F5344CB8AC3E}">
        <p14:creationId xmlns:p14="http://schemas.microsoft.com/office/powerpoint/2010/main" val="3242864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2" name="Picture 11" descr="A child reading a book&#10;&#10;Description automatically generated with medium confidence">
            <a:extLst>
              <a:ext uri="{FF2B5EF4-FFF2-40B4-BE49-F238E27FC236}">
                <a16:creationId xmlns:a16="http://schemas.microsoft.com/office/drawing/2014/main" id="{6C9E827A-8D14-540E-4BF0-F0ACA73F6231}"/>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r="6130"/>
          <a:stretch/>
        </p:blipFill>
        <p:spPr>
          <a:xfrm>
            <a:off x="-1" y="0"/>
            <a:ext cx="9144001" cy="6494106"/>
          </a:xfrm>
          <a:prstGeom prst="rect">
            <a:avLst/>
          </a:prstGeom>
        </p:spPr>
      </p:pic>
      <p:sp>
        <p:nvSpPr>
          <p:cNvPr id="4" name="Rectangle: Rounded Corners 3">
            <a:extLst>
              <a:ext uri="{FF2B5EF4-FFF2-40B4-BE49-F238E27FC236}">
                <a16:creationId xmlns:a16="http://schemas.microsoft.com/office/drawing/2014/main" id="{CD92E1D6-1A22-814B-C1C5-AD0715CCA728}"/>
              </a:ext>
            </a:extLst>
          </p:cNvPr>
          <p:cNvSpPr/>
          <p:nvPr userDrawn="1"/>
        </p:nvSpPr>
        <p:spPr>
          <a:xfrm>
            <a:off x="1760897" y="2154911"/>
            <a:ext cx="5459240" cy="2548177"/>
          </a:xfrm>
          <a:prstGeom prst="roundRect">
            <a:avLst>
              <a:gd name="adj" fmla="val 6008"/>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0" name="Straight Connector 9">
            <a:extLst>
              <a:ext uri="{FF2B5EF4-FFF2-40B4-BE49-F238E27FC236}">
                <a16:creationId xmlns:a16="http://schemas.microsoft.com/office/drawing/2014/main" id="{4E91C17F-8738-DA54-8E9E-B92E000F1BEF}"/>
              </a:ext>
            </a:extLst>
          </p:cNvPr>
          <p:cNvCxnSpPr>
            <a:cxnSpLocks/>
          </p:cNvCxnSpPr>
          <p:nvPr userDrawn="1"/>
        </p:nvCxnSpPr>
        <p:spPr>
          <a:xfrm>
            <a:off x="3743606" y="3286622"/>
            <a:ext cx="1493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0219B9-1EB8-958F-51D6-54AB52EF0F4B}"/>
              </a:ext>
            </a:extLst>
          </p:cNvPr>
          <p:cNvSpPr txBox="1"/>
          <p:nvPr userDrawn="1"/>
        </p:nvSpPr>
        <p:spPr>
          <a:xfrm>
            <a:off x="1760897" y="3377575"/>
            <a:ext cx="5459240" cy="894732"/>
          </a:xfrm>
          <a:prstGeom prst="rect">
            <a:avLst/>
          </a:prstGeom>
          <a:noFill/>
        </p:spPr>
        <p:txBody>
          <a:bodyPr wrap="square" rtlCol="0">
            <a:spAutoFit/>
          </a:bodyPr>
          <a:lstStyle/>
          <a:p>
            <a:pPr algn="ctr">
              <a:lnSpc>
                <a:spcPct val="150000"/>
              </a:lnSpc>
            </a:pPr>
            <a:r>
              <a:rPr lang="en-US" sz="1200">
                <a:solidFill>
                  <a:schemeClr val="bg1"/>
                </a:solidFill>
              </a:rPr>
              <a:t>Community Demographics </a:t>
            </a:r>
          </a:p>
          <a:p>
            <a:pPr algn="ctr">
              <a:lnSpc>
                <a:spcPct val="150000"/>
              </a:lnSpc>
            </a:pPr>
            <a:r>
              <a:rPr lang="en-US" sz="1200">
                <a:solidFill>
                  <a:schemeClr val="bg1"/>
                </a:solidFill>
              </a:rPr>
              <a:t>Intra-transfer Tables</a:t>
            </a:r>
          </a:p>
          <a:p>
            <a:pPr algn="ctr">
              <a:lnSpc>
                <a:spcPct val="150000"/>
              </a:lnSpc>
            </a:pPr>
            <a:r>
              <a:rPr lang="en-US" sz="1200">
                <a:solidFill>
                  <a:schemeClr val="bg1"/>
                </a:solidFill>
              </a:rPr>
              <a:t>Student Density Maps</a:t>
            </a:r>
          </a:p>
        </p:txBody>
      </p:sp>
      <p:sp>
        <p:nvSpPr>
          <p:cNvPr id="5" name="TextBox 4">
            <a:extLst>
              <a:ext uri="{FF2B5EF4-FFF2-40B4-BE49-F238E27FC236}">
                <a16:creationId xmlns:a16="http://schemas.microsoft.com/office/drawing/2014/main" id="{BE029677-2348-1ABF-73DA-D5D21F34A7F0}"/>
              </a:ext>
            </a:extLst>
          </p:cNvPr>
          <p:cNvSpPr txBox="1"/>
          <p:nvPr userDrawn="1"/>
        </p:nvSpPr>
        <p:spPr>
          <a:xfrm>
            <a:off x="1760897" y="2715663"/>
            <a:ext cx="5459240" cy="369332"/>
          </a:xfrm>
          <a:prstGeom prst="rect">
            <a:avLst/>
          </a:prstGeom>
          <a:noFill/>
          <a:ln>
            <a:noFill/>
          </a:ln>
        </p:spPr>
        <p:txBody>
          <a:bodyPr wrap="square" rtlCol="0" anchor="ctr">
            <a:spAutoFit/>
          </a:bodyPr>
          <a:lstStyle/>
          <a:p>
            <a:pPr algn="ctr"/>
            <a:r>
              <a:rPr lang="en-US" b="1" cap="small">
                <a:solidFill>
                  <a:schemeClr val="bg1"/>
                </a:solidFill>
                <a:cs typeface="Times New Roman" panose="02020603050405020304" pitchFamily="18" charset="0"/>
              </a:rPr>
              <a:t>Appendix</a:t>
            </a:r>
          </a:p>
        </p:txBody>
      </p:sp>
      <p:pic>
        <p:nvPicPr>
          <p:cNvPr id="8" name="Graphic 7" descr="Clipboard outline">
            <a:extLst>
              <a:ext uri="{FF2B5EF4-FFF2-40B4-BE49-F238E27FC236}">
                <a16:creationId xmlns:a16="http://schemas.microsoft.com/office/drawing/2014/main" id="{2F30AB50-77AA-2CD1-6919-22CB12CA5D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5859" y="1630252"/>
            <a:ext cx="1049317" cy="1049317"/>
          </a:xfrm>
          <a:prstGeom prst="rect">
            <a:avLst/>
          </a:prstGeom>
        </p:spPr>
      </p:pic>
    </p:spTree>
    <p:extLst>
      <p:ext uri="{BB962C8B-B14F-4D97-AF65-F5344CB8AC3E}">
        <p14:creationId xmlns:p14="http://schemas.microsoft.com/office/powerpoint/2010/main" val="1854496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2" name="Picture 11" descr="A row of books on shelves&#10;&#10;Description automatically generated with low confidence">
            <a:extLst>
              <a:ext uri="{FF2B5EF4-FFF2-40B4-BE49-F238E27FC236}">
                <a16:creationId xmlns:a16="http://schemas.microsoft.com/office/drawing/2014/main" id="{96CC68EE-8276-B5EE-9DEA-F6FE07BCEDE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6341"/>
          <a:stretch/>
        </p:blipFill>
        <p:spPr>
          <a:xfrm>
            <a:off x="0" y="-15239"/>
            <a:ext cx="9144000" cy="6509345"/>
          </a:xfrm>
          <a:prstGeom prst="rect">
            <a:avLst/>
          </a:prstGeom>
        </p:spPr>
      </p:pic>
      <p:sp>
        <p:nvSpPr>
          <p:cNvPr id="2" name="Rectangle 1">
            <a:extLst>
              <a:ext uri="{FF2B5EF4-FFF2-40B4-BE49-F238E27FC236}">
                <a16:creationId xmlns:a16="http://schemas.microsoft.com/office/drawing/2014/main" id="{8EF3FDAF-6B12-E1D8-A461-780A36761783}"/>
              </a:ext>
            </a:extLst>
          </p:cNvPr>
          <p:cNvSpPr/>
          <p:nvPr userDrawn="1"/>
        </p:nvSpPr>
        <p:spPr>
          <a:xfrm>
            <a:off x="0" y="274320"/>
            <a:ext cx="9144000" cy="16205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 name="Straight Connector 2">
            <a:extLst>
              <a:ext uri="{FF2B5EF4-FFF2-40B4-BE49-F238E27FC236}">
                <a16:creationId xmlns:a16="http://schemas.microsoft.com/office/drawing/2014/main" id="{1E776ECE-30AA-7870-6811-E334D6F7AE55}"/>
              </a:ext>
            </a:extLst>
          </p:cNvPr>
          <p:cNvCxnSpPr>
            <a:cxnSpLocks/>
          </p:cNvCxnSpPr>
          <p:nvPr userDrawn="1"/>
        </p:nvCxnSpPr>
        <p:spPr>
          <a:xfrm>
            <a:off x="3294630" y="478260"/>
            <a:ext cx="0" cy="1249378"/>
          </a:xfrm>
          <a:prstGeom prst="line">
            <a:avLst/>
          </a:prstGeom>
          <a:ln>
            <a:solidFill>
              <a:schemeClr val="bg1"/>
            </a:solidFill>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7884DFDC-22DD-52B3-AC6A-6BDF5B88324B}"/>
              </a:ext>
            </a:extLst>
          </p:cNvPr>
          <p:cNvSpPr txBox="1"/>
          <p:nvPr userDrawn="1"/>
        </p:nvSpPr>
        <p:spPr>
          <a:xfrm>
            <a:off x="3467437" y="655583"/>
            <a:ext cx="2623932" cy="89473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a:solidFill>
                  <a:schemeClr val="bg1"/>
                </a:solidFill>
              </a:rPr>
              <a:t>Community Demographics </a:t>
            </a:r>
          </a:p>
          <a:p>
            <a:pPr marL="171450" indent="-171450">
              <a:lnSpc>
                <a:spcPct val="150000"/>
              </a:lnSpc>
              <a:buFont typeface="Arial" panose="020B0604020202020204" pitchFamily="34" charset="0"/>
              <a:buChar char="•"/>
            </a:pPr>
            <a:r>
              <a:rPr lang="en-US" sz="1200">
                <a:solidFill>
                  <a:schemeClr val="bg1"/>
                </a:solidFill>
              </a:rPr>
              <a:t>Intra-transfer Tables</a:t>
            </a:r>
          </a:p>
          <a:p>
            <a:pPr marL="171450" indent="-171450">
              <a:lnSpc>
                <a:spcPct val="150000"/>
              </a:lnSpc>
              <a:buFont typeface="Arial" panose="020B0604020202020204" pitchFamily="34" charset="0"/>
              <a:buChar char="•"/>
            </a:pPr>
            <a:r>
              <a:rPr lang="en-US" sz="1200">
                <a:solidFill>
                  <a:schemeClr val="bg1"/>
                </a:solidFill>
              </a:rPr>
              <a:t>Student Density Maps</a:t>
            </a:r>
          </a:p>
        </p:txBody>
      </p:sp>
      <p:sp>
        <p:nvSpPr>
          <p:cNvPr id="5" name="TextBox 4">
            <a:extLst>
              <a:ext uri="{FF2B5EF4-FFF2-40B4-BE49-F238E27FC236}">
                <a16:creationId xmlns:a16="http://schemas.microsoft.com/office/drawing/2014/main" id="{DF4349DF-1999-6E70-89B9-F7E3A84F7842}"/>
              </a:ext>
            </a:extLst>
          </p:cNvPr>
          <p:cNvSpPr txBox="1"/>
          <p:nvPr userDrawn="1"/>
        </p:nvSpPr>
        <p:spPr>
          <a:xfrm>
            <a:off x="1465830" y="918283"/>
            <a:ext cx="1828800" cy="369332"/>
          </a:xfrm>
          <a:prstGeom prst="rect">
            <a:avLst/>
          </a:prstGeom>
          <a:noFill/>
          <a:ln>
            <a:noFill/>
          </a:ln>
        </p:spPr>
        <p:txBody>
          <a:bodyPr wrap="square" rtlCol="0" anchor="ctr">
            <a:spAutoFit/>
          </a:bodyPr>
          <a:lstStyle/>
          <a:p>
            <a:pPr algn="ctr"/>
            <a:r>
              <a:rPr lang="en-US" b="1" cap="small">
                <a:solidFill>
                  <a:schemeClr val="bg1"/>
                </a:solidFill>
                <a:cs typeface="Times New Roman" panose="02020603050405020304" pitchFamily="18" charset="0"/>
              </a:rPr>
              <a:t>Appendix</a:t>
            </a:r>
          </a:p>
        </p:txBody>
      </p:sp>
      <p:pic>
        <p:nvPicPr>
          <p:cNvPr id="6" name="Graphic 5" descr="Clipboard outline">
            <a:extLst>
              <a:ext uri="{FF2B5EF4-FFF2-40B4-BE49-F238E27FC236}">
                <a16:creationId xmlns:a16="http://schemas.microsoft.com/office/drawing/2014/main" id="{58BC8F44-7EFE-BC15-278F-45AECBBE0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114" y="363894"/>
            <a:ext cx="1363743" cy="1363743"/>
          </a:xfrm>
          <a:prstGeom prst="rect">
            <a:avLst/>
          </a:prstGeom>
        </p:spPr>
      </p:pic>
    </p:spTree>
    <p:extLst>
      <p:ext uri="{BB962C8B-B14F-4D97-AF65-F5344CB8AC3E}">
        <p14:creationId xmlns:p14="http://schemas.microsoft.com/office/powerpoint/2010/main" val="41674338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Blank with Footer">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3A165C3-94E1-4B6D-AEF0-8885977E47C2}"/>
              </a:ext>
            </a:extLst>
          </p:cNvPr>
          <p:cNvSpPr/>
          <p:nvPr userDrawn="1"/>
        </p:nvSpPr>
        <p:spPr>
          <a:xfrm>
            <a:off x="4568705" y="775471"/>
            <a:ext cx="4572000" cy="173271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F5762B-9FD6-4489-8E0B-6D70DA924E93}"/>
              </a:ext>
            </a:extLst>
          </p:cNvPr>
          <p:cNvSpPr/>
          <p:nvPr userDrawn="1"/>
        </p:nvSpPr>
        <p:spPr>
          <a:xfrm>
            <a:off x="4568705" y="3002625"/>
            <a:ext cx="4572000" cy="173271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1BFD1B-BBC0-492E-98B5-F8DB0CEAD3C6}"/>
              </a:ext>
            </a:extLst>
          </p:cNvPr>
          <p:cNvSpPr/>
          <p:nvPr userDrawn="1"/>
        </p:nvSpPr>
        <p:spPr>
          <a:xfrm>
            <a:off x="-11246" y="3002453"/>
            <a:ext cx="4572000" cy="173271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62FBFB-6655-4725-9C01-B0F8D1A8ABC8}"/>
              </a:ext>
            </a:extLst>
          </p:cNvPr>
          <p:cNvSpPr/>
          <p:nvPr userDrawn="1"/>
        </p:nvSpPr>
        <p:spPr>
          <a:xfrm>
            <a:off x="-11246" y="775471"/>
            <a:ext cx="4572000" cy="17327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0B2622-A9BC-4381-AE8D-94E77777038C}"/>
              </a:ext>
            </a:extLst>
          </p:cNvPr>
          <p:cNvSpPr txBox="1"/>
          <p:nvPr userDrawn="1"/>
        </p:nvSpPr>
        <p:spPr>
          <a:xfrm>
            <a:off x="1857684" y="868361"/>
            <a:ext cx="2638838" cy="307777"/>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Percent Change of Annual Rate</a:t>
            </a:r>
          </a:p>
        </p:txBody>
      </p:sp>
      <p:pic>
        <p:nvPicPr>
          <p:cNvPr id="12" name="Graphic 11" descr="Group outline">
            <a:extLst>
              <a:ext uri="{FF2B5EF4-FFF2-40B4-BE49-F238E27FC236}">
                <a16:creationId xmlns:a16="http://schemas.microsoft.com/office/drawing/2014/main" id="{B5F7E0E7-F13E-48B0-8E35-B656582CBE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5282" y="681632"/>
            <a:ext cx="1716464" cy="1716464"/>
          </a:xfrm>
          <a:prstGeom prst="rect">
            <a:avLst/>
          </a:prstGeom>
        </p:spPr>
      </p:pic>
      <p:pic>
        <p:nvPicPr>
          <p:cNvPr id="13" name="Graphic 12" descr="Money with solid fill">
            <a:extLst>
              <a:ext uri="{FF2B5EF4-FFF2-40B4-BE49-F238E27FC236}">
                <a16:creationId xmlns:a16="http://schemas.microsoft.com/office/drawing/2014/main" id="{779B9EA3-5050-4735-BEF5-D53B7C12C46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647" y="2883846"/>
            <a:ext cx="1593137" cy="1716464"/>
          </a:xfrm>
          <a:prstGeom prst="rect">
            <a:avLst/>
          </a:prstGeom>
        </p:spPr>
      </p:pic>
      <p:pic>
        <p:nvPicPr>
          <p:cNvPr id="14" name="Graphic 13" descr="House with solid fill">
            <a:extLst>
              <a:ext uri="{FF2B5EF4-FFF2-40B4-BE49-F238E27FC236}">
                <a16:creationId xmlns:a16="http://schemas.microsoft.com/office/drawing/2014/main" id="{BFC2B4F7-024E-4306-84F6-CCF6E581C99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9343" y="623778"/>
            <a:ext cx="1584490" cy="1584490"/>
          </a:xfrm>
          <a:prstGeom prst="rect">
            <a:avLst/>
          </a:prstGeom>
        </p:spPr>
      </p:pic>
      <p:sp>
        <p:nvSpPr>
          <p:cNvPr id="15" name="Freeform: Shape 14">
            <a:extLst>
              <a:ext uri="{FF2B5EF4-FFF2-40B4-BE49-F238E27FC236}">
                <a16:creationId xmlns:a16="http://schemas.microsoft.com/office/drawing/2014/main" id="{E0C6E8DA-B23F-42D4-ADFB-6F44A2C5965C}"/>
              </a:ext>
            </a:extLst>
          </p:cNvPr>
          <p:cNvSpPr/>
          <p:nvPr userDrawn="1"/>
        </p:nvSpPr>
        <p:spPr>
          <a:xfrm>
            <a:off x="5130063" y="3040766"/>
            <a:ext cx="1132853" cy="1341627"/>
          </a:xfrm>
          <a:custGeom>
            <a:avLst/>
            <a:gdLst>
              <a:gd name="connsiteX0" fmla="*/ 470411 w 571414"/>
              <a:gd name="connsiteY0" fmla="*/ 463868 h 781050"/>
              <a:gd name="connsiteX1" fmla="*/ 428311 w 571414"/>
              <a:gd name="connsiteY1" fmla="*/ 445618 h 781050"/>
              <a:gd name="connsiteX2" fmla="*/ 454466 w 571414"/>
              <a:gd name="connsiteY2" fmla="*/ 200025 h 781050"/>
              <a:gd name="connsiteX3" fmla="*/ 466725 w 571414"/>
              <a:gd name="connsiteY3" fmla="*/ 200025 h 781050"/>
              <a:gd name="connsiteX4" fmla="*/ 476250 w 571414"/>
              <a:gd name="connsiteY4" fmla="*/ 190500 h 781050"/>
              <a:gd name="connsiteX5" fmla="*/ 466725 w 571414"/>
              <a:gd name="connsiteY5" fmla="*/ 180975 h 781050"/>
              <a:gd name="connsiteX6" fmla="*/ 442741 w 571414"/>
              <a:gd name="connsiteY6" fmla="*/ 180975 h 781050"/>
              <a:gd name="connsiteX7" fmla="*/ 442741 w 571414"/>
              <a:gd name="connsiteY7" fmla="*/ 164944 h 781050"/>
              <a:gd name="connsiteX8" fmla="*/ 442741 w 571414"/>
              <a:gd name="connsiteY8" fmla="*/ 164344 h 781050"/>
              <a:gd name="connsiteX9" fmla="*/ 360350 w 571414"/>
              <a:gd name="connsiteY9" fmla="*/ 35947 h 781050"/>
              <a:gd name="connsiteX10" fmla="*/ 354921 w 571414"/>
              <a:gd name="connsiteY10" fmla="*/ 33033 h 781050"/>
              <a:gd name="connsiteX11" fmla="*/ 311725 w 571414"/>
              <a:gd name="connsiteY11" fmla="*/ 0 h 781050"/>
              <a:gd name="connsiteX12" fmla="*/ 259956 w 571414"/>
              <a:gd name="connsiteY12" fmla="*/ 0 h 781050"/>
              <a:gd name="connsiteX13" fmla="*/ 216656 w 571414"/>
              <a:gd name="connsiteY13" fmla="*/ 33338 h 781050"/>
              <a:gd name="connsiteX14" fmla="*/ 211731 w 571414"/>
              <a:gd name="connsiteY14" fmla="*/ 35976 h 781050"/>
              <a:gd name="connsiteX15" fmla="*/ 129340 w 571414"/>
              <a:gd name="connsiteY15" fmla="*/ 164373 h 781050"/>
              <a:gd name="connsiteX16" fmla="*/ 129340 w 571414"/>
              <a:gd name="connsiteY16" fmla="*/ 164973 h 781050"/>
              <a:gd name="connsiteX17" fmla="*/ 129340 w 571414"/>
              <a:gd name="connsiteY17" fmla="*/ 180975 h 781050"/>
              <a:gd name="connsiteX18" fmla="*/ 104775 w 571414"/>
              <a:gd name="connsiteY18" fmla="*/ 180975 h 781050"/>
              <a:gd name="connsiteX19" fmla="*/ 95250 w 571414"/>
              <a:gd name="connsiteY19" fmla="*/ 190500 h 781050"/>
              <a:gd name="connsiteX20" fmla="*/ 104775 w 571414"/>
              <a:gd name="connsiteY20" fmla="*/ 200025 h 781050"/>
              <a:gd name="connsiteX21" fmla="*/ 117157 w 571414"/>
              <a:gd name="connsiteY21" fmla="*/ 200025 h 781050"/>
              <a:gd name="connsiteX22" fmla="*/ 143218 w 571414"/>
              <a:gd name="connsiteY22" fmla="*/ 445580 h 781050"/>
              <a:gd name="connsiteX23" fmla="*/ 110909 w 571414"/>
              <a:gd name="connsiteY23" fmla="*/ 459276 h 781050"/>
              <a:gd name="connsiteX24" fmla="*/ 105956 w 571414"/>
              <a:gd name="connsiteY24" fmla="*/ 461505 h 781050"/>
              <a:gd name="connsiteX25" fmla="*/ 31937 w 571414"/>
              <a:gd name="connsiteY25" fmla="*/ 507101 h 781050"/>
              <a:gd name="connsiteX26" fmla="*/ 0 w 571414"/>
              <a:gd name="connsiteY26" fmla="*/ 571500 h 781050"/>
              <a:gd name="connsiteX27" fmla="*/ 0 w 571414"/>
              <a:gd name="connsiteY27" fmla="*/ 733739 h 781050"/>
              <a:gd name="connsiteX28" fmla="*/ 4239 w 571414"/>
              <a:gd name="connsiteY28" fmla="*/ 736597 h 781050"/>
              <a:gd name="connsiteX29" fmla="*/ 288808 w 571414"/>
              <a:gd name="connsiteY29" fmla="*/ 781050 h 781050"/>
              <a:gd name="connsiteX30" fmla="*/ 567604 w 571414"/>
              <a:gd name="connsiteY30" fmla="*/ 736283 h 781050"/>
              <a:gd name="connsiteX31" fmla="*/ 571414 w 571414"/>
              <a:gd name="connsiteY31" fmla="*/ 733425 h 781050"/>
              <a:gd name="connsiteX32" fmla="*/ 571414 w 571414"/>
              <a:gd name="connsiteY32" fmla="*/ 571300 h 781050"/>
              <a:gd name="connsiteX33" fmla="*/ 539487 w 571414"/>
              <a:gd name="connsiteY33" fmla="*/ 507092 h 781050"/>
              <a:gd name="connsiteX34" fmla="*/ 470411 w 571414"/>
              <a:gd name="connsiteY34" fmla="*/ 463868 h 781050"/>
              <a:gd name="connsiteX35" fmla="*/ 148352 w 571414"/>
              <a:gd name="connsiteY35" fmla="*/ 165544 h 781050"/>
              <a:gd name="connsiteX36" fmla="*/ 220742 w 571414"/>
              <a:gd name="connsiteY36" fmla="*/ 52730 h 781050"/>
              <a:gd name="connsiteX37" fmla="*/ 234077 w 571414"/>
              <a:gd name="connsiteY37" fmla="*/ 107290 h 781050"/>
              <a:gd name="connsiteX38" fmla="*/ 242440 w 571414"/>
              <a:gd name="connsiteY38" fmla="*/ 113843 h 781050"/>
              <a:gd name="connsiteX39" fmla="*/ 244793 w 571414"/>
              <a:gd name="connsiteY39" fmla="*/ 113843 h 781050"/>
              <a:gd name="connsiteX40" fmla="*/ 245278 w 571414"/>
              <a:gd name="connsiteY40" fmla="*/ 113729 h 781050"/>
              <a:gd name="connsiteX41" fmla="*/ 251346 w 571414"/>
              <a:gd name="connsiteY41" fmla="*/ 103156 h 781050"/>
              <a:gd name="connsiteX42" fmla="*/ 234963 w 571414"/>
              <a:gd name="connsiteY42" fmla="*/ 38605 h 781050"/>
              <a:gd name="connsiteX43" fmla="*/ 259956 w 571414"/>
              <a:gd name="connsiteY43" fmla="*/ 19050 h 781050"/>
              <a:gd name="connsiteX44" fmla="*/ 311658 w 571414"/>
              <a:gd name="connsiteY44" fmla="*/ 19050 h 781050"/>
              <a:gd name="connsiteX45" fmla="*/ 336652 w 571414"/>
              <a:gd name="connsiteY45" fmla="*/ 38614 h 781050"/>
              <a:gd name="connsiteX46" fmla="*/ 320278 w 571414"/>
              <a:gd name="connsiteY46" fmla="*/ 103156 h 781050"/>
              <a:gd name="connsiteX47" fmla="*/ 320164 w 571414"/>
              <a:gd name="connsiteY47" fmla="*/ 103642 h 781050"/>
              <a:gd name="connsiteX48" fmla="*/ 326743 w 571414"/>
              <a:gd name="connsiteY48" fmla="*/ 113825 h 781050"/>
              <a:gd name="connsiteX49" fmla="*/ 326831 w 571414"/>
              <a:gd name="connsiteY49" fmla="*/ 113843 h 781050"/>
              <a:gd name="connsiteX50" fmla="*/ 329155 w 571414"/>
              <a:gd name="connsiteY50" fmla="*/ 113843 h 781050"/>
              <a:gd name="connsiteX51" fmla="*/ 337518 w 571414"/>
              <a:gd name="connsiteY51" fmla="*/ 107290 h 781050"/>
              <a:gd name="connsiteX52" fmla="*/ 351311 w 571414"/>
              <a:gd name="connsiteY52" fmla="*/ 52730 h 781050"/>
              <a:gd name="connsiteX53" fmla="*/ 423701 w 571414"/>
              <a:gd name="connsiteY53" fmla="*/ 165544 h 781050"/>
              <a:gd name="connsiteX54" fmla="*/ 423701 w 571414"/>
              <a:gd name="connsiteY54" fmla="*/ 180975 h 781050"/>
              <a:gd name="connsiteX55" fmla="*/ 148352 w 571414"/>
              <a:gd name="connsiteY55" fmla="*/ 180975 h 781050"/>
              <a:gd name="connsiteX56" fmla="*/ 314373 w 571414"/>
              <a:gd name="connsiteY56" fmla="*/ 685800 h 781050"/>
              <a:gd name="connsiteX57" fmla="*/ 474716 w 571414"/>
              <a:gd name="connsiteY57" fmla="*/ 685800 h 781050"/>
              <a:gd name="connsiteX58" fmla="*/ 476298 w 571414"/>
              <a:gd name="connsiteY58" fmla="*/ 696058 h 781050"/>
              <a:gd name="connsiteX59" fmla="*/ 476298 w 571414"/>
              <a:gd name="connsiteY59" fmla="*/ 748113 h 781050"/>
              <a:gd name="connsiteX60" fmla="*/ 314373 w 571414"/>
              <a:gd name="connsiteY60" fmla="*/ 762152 h 781050"/>
              <a:gd name="connsiteX61" fmla="*/ 403508 w 571414"/>
              <a:gd name="connsiteY61" fmla="*/ 456648 h 781050"/>
              <a:gd name="connsiteX62" fmla="*/ 441960 w 571414"/>
              <a:gd name="connsiteY62" fmla="*/ 472592 h 781050"/>
              <a:gd name="connsiteX63" fmla="*/ 471792 w 571414"/>
              <a:gd name="connsiteY63" fmla="*/ 666750 h 781050"/>
              <a:gd name="connsiteX64" fmla="*/ 314373 w 571414"/>
              <a:gd name="connsiteY64" fmla="*/ 666750 h 781050"/>
              <a:gd name="connsiteX65" fmla="*/ 314373 w 571414"/>
              <a:gd name="connsiteY65" fmla="*/ 611505 h 781050"/>
              <a:gd name="connsiteX66" fmla="*/ 382953 w 571414"/>
              <a:gd name="connsiteY66" fmla="*/ 448094 h 781050"/>
              <a:gd name="connsiteX67" fmla="*/ 95298 w 571414"/>
              <a:gd name="connsiteY67" fmla="*/ 696068 h 781050"/>
              <a:gd name="connsiteX68" fmla="*/ 96907 w 571414"/>
              <a:gd name="connsiteY68" fmla="*/ 685800 h 781050"/>
              <a:gd name="connsiteX69" fmla="*/ 257223 w 571414"/>
              <a:gd name="connsiteY69" fmla="*/ 685800 h 781050"/>
              <a:gd name="connsiteX70" fmla="*/ 257223 w 571414"/>
              <a:gd name="connsiteY70" fmla="*/ 762000 h 781050"/>
              <a:gd name="connsiteX71" fmla="*/ 95298 w 571414"/>
              <a:gd name="connsiteY71" fmla="*/ 747217 h 781050"/>
              <a:gd name="connsiteX72" fmla="*/ 171021 w 571414"/>
              <a:gd name="connsiteY72" fmla="*/ 455228 h 781050"/>
              <a:gd name="connsiteX73" fmla="*/ 188624 w 571414"/>
              <a:gd name="connsiteY73" fmla="*/ 448018 h 781050"/>
              <a:gd name="connsiteX74" fmla="*/ 257204 w 571414"/>
              <a:gd name="connsiteY74" fmla="*/ 611515 h 781050"/>
              <a:gd name="connsiteX75" fmla="*/ 257204 w 571414"/>
              <a:gd name="connsiteY75" fmla="*/ 666750 h 781050"/>
              <a:gd name="connsiteX76" fmla="*/ 99889 w 571414"/>
              <a:gd name="connsiteY76" fmla="*/ 666750 h 781050"/>
              <a:gd name="connsiteX77" fmla="*/ 130426 w 571414"/>
              <a:gd name="connsiteY77" fmla="*/ 471849 h 781050"/>
              <a:gd name="connsiteX78" fmla="*/ 163763 w 571414"/>
              <a:gd name="connsiteY78" fmla="*/ 458200 h 781050"/>
              <a:gd name="connsiteX79" fmla="*/ 311763 w 571414"/>
              <a:gd name="connsiteY79" fmla="*/ 201530 h 781050"/>
              <a:gd name="connsiteX80" fmla="*/ 409575 w 571414"/>
              <a:gd name="connsiteY80" fmla="*/ 270853 h 781050"/>
              <a:gd name="connsiteX81" fmla="*/ 281773 w 571414"/>
              <a:gd name="connsiteY81" fmla="*/ 390569 h 781050"/>
              <a:gd name="connsiteX82" fmla="*/ 162249 w 571414"/>
              <a:gd name="connsiteY82" fmla="*/ 274796 h 781050"/>
              <a:gd name="connsiteX83" fmla="*/ 311763 w 571414"/>
              <a:gd name="connsiteY83" fmla="*/ 201530 h 781050"/>
              <a:gd name="connsiteX84" fmla="*/ 205521 w 571414"/>
              <a:gd name="connsiteY84" fmla="*/ 439103 h 781050"/>
              <a:gd name="connsiteX85" fmla="*/ 219018 w 571414"/>
              <a:gd name="connsiteY85" fmla="*/ 410032 h 781050"/>
              <a:gd name="connsiteX86" fmla="*/ 219018 w 571414"/>
              <a:gd name="connsiteY86" fmla="*/ 392925 h 781050"/>
              <a:gd name="connsiteX87" fmla="*/ 352425 w 571414"/>
              <a:gd name="connsiteY87" fmla="*/ 392982 h 781050"/>
              <a:gd name="connsiteX88" fmla="*/ 352425 w 571414"/>
              <a:gd name="connsiteY88" fmla="*/ 410004 h 781050"/>
              <a:gd name="connsiteX89" fmla="*/ 366036 w 571414"/>
              <a:gd name="connsiteY89" fmla="*/ 439188 h 781050"/>
              <a:gd name="connsiteX90" fmla="*/ 358502 w 571414"/>
              <a:gd name="connsiteY90" fmla="*/ 457133 h 781050"/>
              <a:gd name="connsiteX91" fmla="*/ 213122 w 571414"/>
              <a:gd name="connsiteY91" fmla="*/ 457133 h 781050"/>
              <a:gd name="connsiteX92" fmla="*/ 410194 w 571414"/>
              <a:gd name="connsiteY92" fmla="*/ 438826 h 781050"/>
              <a:gd name="connsiteX93" fmla="*/ 383286 w 571414"/>
              <a:gd name="connsiteY93" fmla="*/ 427673 h 781050"/>
              <a:gd name="connsiteX94" fmla="*/ 371475 w 571414"/>
              <a:gd name="connsiteY94" fmla="*/ 410004 h 781050"/>
              <a:gd name="connsiteX95" fmla="*/ 371475 w 571414"/>
              <a:gd name="connsiteY95" fmla="*/ 380752 h 781050"/>
              <a:gd name="connsiteX96" fmla="*/ 428625 w 571414"/>
              <a:gd name="connsiteY96" fmla="*/ 266700 h 781050"/>
              <a:gd name="connsiteX97" fmla="*/ 425644 w 571414"/>
              <a:gd name="connsiteY97" fmla="*/ 259775 h 781050"/>
              <a:gd name="connsiteX98" fmla="*/ 346615 w 571414"/>
              <a:gd name="connsiteY98" fmla="*/ 200025 h 781050"/>
              <a:gd name="connsiteX99" fmla="*/ 433873 w 571414"/>
              <a:gd name="connsiteY99" fmla="*/ 200025 h 781050"/>
              <a:gd name="connsiteX100" fmla="*/ 410194 w 571414"/>
              <a:gd name="connsiteY100" fmla="*/ 438798 h 781050"/>
              <a:gd name="connsiteX101" fmla="*/ 137693 w 571414"/>
              <a:gd name="connsiteY101" fmla="*/ 200025 h 781050"/>
              <a:gd name="connsiteX102" fmla="*/ 288674 w 571414"/>
              <a:gd name="connsiteY102" fmla="*/ 200025 h 781050"/>
              <a:gd name="connsiteX103" fmla="*/ 151143 w 571414"/>
              <a:gd name="connsiteY103" fmla="*/ 257270 h 781050"/>
              <a:gd name="connsiteX104" fmla="*/ 142875 w 571414"/>
              <a:gd name="connsiteY104" fmla="*/ 266700 h 781050"/>
              <a:gd name="connsiteX105" fmla="*/ 199949 w 571414"/>
              <a:gd name="connsiteY105" fmla="*/ 380667 h 781050"/>
              <a:gd name="connsiteX106" fmla="*/ 199949 w 571414"/>
              <a:gd name="connsiteY106" fmla="*/ 410004 h 781050"/>
              <a:gd name="connsiteX107" fmla="*/ 188138 w 571414"/>
              <a:gd name="connsiteY107" fmla="*/ 427625 h 781050"/>
              <a:gd name="connsiteX108" fmla="*/ 161258 w 571414"/>
              <a:gd name="connsiteY108" fmla="*/ 438645 h 781050"/>
              <a:gd name="connsiteX109" fmla="*/ 137693 w 571414"/>
              <a:gd name="connsiteY109" fmla="*/ 200025 h 781050"/>
              <a:gd name="connsiteX110" fmla="*/ 19050 w 571414"/>
              <a:gd name="connsiteY110" fmla="*/ 571700 h 781050"/>
              <a:gd name="connsiteX111" fmla="*/ 44263 w 571414"/>
              <a:gd name="connsiteY111" fmla="*/ 521608 h 781050"/>
              <a:gd name="connsiteX112" fmla="*/ 109757 w 571414"/>
              <a:gd name="connsiteY112" fmla="*/ 480793 h 781050"/>
              <a:gd name="connsiteX113" fmla="*/ 76419 w 571414"/>
              <a:gd name="connsiteY113" fmla="*/ 693849 h 781050"/>
              <a:gd name="connsiteX114" fmla="*/ 76324 w 571414"/>
              <a:gd name="connsiteY114" fmla="*/ 743236 h 781050"/>
              <a:gd name="connsiteX115" fmla="*/ 19050 w 571414"/>
              <a:gd name="connsiteY115" fmla="*/ 723348 h 781050"/>
              <a:gd name="connsiteX116" fmla="*/ 276273 w 571414"/>
              <a:gd name="connsiteY116" fmla="*/ 762286 h 781050"/>
              <a:gd name="connsiteX117" fmla="*/ 276273 w 571414"/>
              <a:gd name="connsiteY117" fmla="*/ 607695 h 781050"/>
              <a:gd name="connsiteX118" fmla="*/ 222390 w 571414"/>
              <a:gd name="connsiteY118" fmla="*/ 479279 h 781050"/>
              <a:gd name="connsiteX119" fmla="*/ 349206 w 571414"/>
              <a:gd name="connsiteY119" fmla="*/ 479279 h 781050"/>
              <a:gd name="connsiteX120" fmla="*/ 295323 w 571414"/>
              <a:gd name="connsiteY120" fmla="*/ 607695 h 781050"/>
              <a:gd name="connsiteX121" fmla="*/ 295323 w 571414"/>
              <a:gd name="connsiteY121" fmla="*/ 762343 h 781050"/>
              <a:gd name="connsiteX122" fmla="*/ 276273 w 571414"/>
              <a:gd name="connsiteY122" fmla="*/ 762286 h 781050"/>
              <a:gd name="connsiteX123" fmla="*/ 552364 w 571414"/>
              <a:gd name="connsiteY123" fmla="*/ 723652 h 781050"/>
              <a:gd name="connsiteX124" fmla="*/ 495348 w 571414"/>
              <a:gd name="connsiteY124" fmla="*/ 744245 h 781050"/>
              <a:gd name="connsiteX125" fmla="*/ 495348 w 571414"/>
              <a:gd name="connsiteY125" fmla="*/ 695325 h 781050"/>
              <a:gd name="connsiteX126" fmla="*/ 462515 w 571414"/>
              <a:gd name="connsiteY126" fmla="*/ 481213 h 781050"/>
              <a:gd name="connsiteX127" fmla="*/ 527152 w 571414"/>
              <a:gd name="connsiteY127" fmla="*/ 521608 h 781050"/>
              <a:gd name="connsiteX128" fmla="*/ 552364 w 571414"/>
              <a:gd name="connsiteY128" fmla="*/ 57150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571414" h="781050">
                <a:moveTo>
                  <a:pt x="470411" y="463868"/>
                </a:moveTo>
                <a:cubicBezTo>
                  <a:pt x="457791" y="457829"/>
                  <a:pt x="443294" y="451485"/>
                  <a:pt x="428311" y="445618"/>
                </a:cubicBezTo>
                <a:cubicBezTo>
                  <a:pt x="444970" y="417614"/>
                  <a:pt x="498091" y="314325"/>
                  <a:pt x="454466" y="200025"/>
                </a:cubicBezTo>
                <a:lnTo>
                  <a:pt x="466725" y="200025"/>
                </a:lnTo>
                <a:cubicBezTo>
                  <a:pt x="471986" y="200025"/>
                  <a:pt x="476250" y="195761"/>
                  <a:pt x="476250" y="190500"/>
                </a:cubicBezTo>
                <a:cubicBezTo>
                  <a:pt x="476250" y="185239"/>
                  <a:pt x="471986" y="180975"/>
                  <a:pt x="466725" y="180975"/>
                </a:cubicBezTo>
                <a:lnTo>
                  <a:pt x="442741" y="180975"/>
                </a:lnTo>
                <a:lnTo>
                  <a:pt x="442741" y="164944"/>
                </a:lnTo>
                <a:lnTo>
                  <a:pt x="442741" y="164344"/>
                </a:lnTo>
                <a:cubicBezTo>
                  <a:pt x="439509" y="110119"/>
                  <a:pt x="408298" y="61480"/>
                  <a:pt x="360350" y="35947"/>
                </a:cubicBezTo>
                <a:lnTo>
                  <a:pt x="354921" y="33033"/>
                </a:lnTo>
                <a:cubicBezTo>
                  <a:pt x="349596" y="13556"/>
                  <a:pt x="331917" y="36"/>
                  <a:pt x="311725" y="0"/>
                </a:cubicBezTo>
                <a:lnTo>
                  <a:pt x="259956" y="0"/>
                </a:lnTo>
                <a:cubicBezTo>
                  <a:pt x="239640" y="29"/>
                  <a:pt x="221878" y="13704"/>
                  <a:pt x="216656" y="33338"/>
                </a:cubicBezTo>
                <a:lnTo>
                  <a:pt x="211731" y="35976"/>
                </a:lnTo>
                <a:cubicBezTo>
                  <a:pt x="163783" y="61509"/>
                  <a:pt x="132572" y="110147"/>
                  <a:pt x="129340" y="164373"/>
                </a:cubicBezTo>
                <a:lnTo>
                  <a:pt x="129340" y="164973"/>
                </a:lnTo>
                <a:lnTo>
                  <a:pt x="129340" y="180975"/>
                </a:lnTo>
                <a:lnTo>
                  <a:pt x="104775" y="180975"/>
                </a:lnTo>
                <a:cubicBezTo>
                  <a:pt x="99514" y="180975"/>
                  <a:pt x="95250" y="185239"/>
                  <a:pt x="95250" y="190500"/>
                </a:cubicBezTo>
                <a:cubicBezTo>
                  <a:pt x="95250" y="195761"/>
                  <a:pt x="99514" y="200025"/>
                  <a:pt x="104775" y="200025"/>
                </a:cubicBezTo>
                <a:lnTo>
                  <a:pt x="117157" y="200025"/>
                </a:lnTo>
                <a:cubicBezTo>
                  <a:pt x="73562" y="314249"/>
                  <a:pt x="126540" y="417509"/>
                  <a:pt x="143218" y="445580"/>
                </a:cubicBezTo>
                <a:cubicBezTo>
                  <a:pt x="131674" y="450094"/>
                  <a:pt x="121034" y="454666"/>
                  <a:pt x="110909" y="459276"/>
                </a:cubicBezTo>
                <a:lnTo>
                  <a:pt x="105956" y="461505"/>
                </a:lnTo>
                <a:cubicBezTo>
                  <a:pt x="79369" y="473351"/>
                  <a:pt x="54477" y="488685"/>
                  <a:pt x="31937" y="507101"/>
                </a:cubicBezTo>
                <a:cubicBezTo>
                  <a:pt x="12572" y="523013"/>
                  <a:pt x="947" y="546454"/>
                  <a:pt x="0" y="571500"/>
                </a:cubicBezTo>
                <a:lnTo>
                  <a:pt x="0" y="733739"/>
                </a:lnTo>
                <a:lnTo>
                  <a:pt x="4239" y="736597"/>
                </a:lnTo>
                <a:cubicBezTo>
                  <a:pt x="48711" y="766220"/>
                  <a:pt x="169259" y="781050"/>
                  <a:pt x="288808" y="781050"/>
                </a:cubicBezTo>
                <a:cubicBezTo>
                  <a:pt x="408823" y="781050"/>
                  <a:pt x="527885" y="766105"/>
                  <a:pt x="567604" y="736283"/>
                </a:cubicBezTo>
                <a:lnTo>
                  <a:pt x="571414" y="733425"/>
                </a:lnTo>
                <a:lnTo>
                  <a:pt x="571414" y="571300"/>
                </a:lnTo>
                <a:cubicBezTo>
                  <a:pt x="570432" y="546319"/>
                  <a:pt x="558813" y="522951"/>
                  <a:pt x="539487" y="507092"/>
                </a:cubicBezTo>
                <a:cubicBezTo>
                  <a:pt x="518391" y="489807"/>
                  <a:pt x="495179" y="475282"/>
                  <a:pt x="470411" y="463868"/>
                </a:cubicBezTo>
                <a:close/>
                <a:moveTo>
                  <a:pt x="148352" y="165544"/>
                </a:moveTo>
                <a:cubicBezTo>
                  <a:pt x="151350" y="117952"/>
                  <a:pt x="178727" y="75287"/>
                  <a:pt x="220742" y="52730"/>
                </a:cubicBezTo>
                <a:lnTo>
                  <a:pt x="234077" y="107290"/>
                </a:lnTo>
                <a:cubicBezTo>
                  <a:pt x="235011" y="111146"/>
                  <a:pt x="238472" y="113857"/>
                  <a:pt x="242440" y="113843"/>
                </a:cubicBezTo>
                <a:lnTo>
                  <a:pt x="244793" y="113843"/>
                </a:lnTo>
                <a:cubicBezTo>
                  <a:pt x="244956" y="113814"/>
                  <a:pt x="245118" y="113775"/>
                  <a:pt x="245278" y="113729"/>
                </a:cubicBezTo>
                <a:cubicBezTo>
                  <a:pt x="249869" y="112480"/>
                  <a:pt x="252584" y="107750"/>
                  <a:pt x="251346" y="103156"/>
                </a:cubicBezTo>
                <a:lnTo>
                  <a:pt x="234963" y="38605"/>
                </a:lnTo>
                <a:cubicBezTo>
                  <a:pt x="237842" y="27138"/>
                  <a:pt x="248134" y="19086"/>
                  <a:pt x="259956" y="19050"/>
                </a:cubicBezTo>
                <a:lnTo>
                  <a:pt x="311658" y="19050"/>
                </a:lnTo>
                <a:cubicBezTo>
                  <a:pt x="323482" y="19091"/>
                  <a:pt x="333773" y="27146"/>
                  <a:pt x="336652" y="38614"/>
                </a:cubicBezTo>
                <a:lnTo>
                  <a:pt x="320278" y="103156"/>
                </a:lnTo>
                <a:cubicBezTo>
                  <a:pt x="320231" y="103316"/>
                  <a:pt x="320192" y="103478"/>
                  <a:pt x="320164" y="103642"/>
                </a:cubicBezTo>
                <a:cubicBezTo>
                  <a:pt x="319168" y="108271"/>
                  <a:pt x="322115" y="112829"/>
                  <a:pt x="326743" y="113825"/>
                </a:cubicBezTo>
                <a:cubicBezTo>
                  <a:pt x="326772" y="113830"/>
                  <a:pt x="326802" y="113837"/>
                  <a:pt x="326831" y="113843"/>
                </a:cubicBezTo>
                <a:lnTo>
                  <a:pt x="329155" y="113843"/>
                </a:lnTo>
                <a:cubicBezTo>
                  <a:pt x="333124" y="113857"/>
                  <a:pt x="336584" y="111146"/>
                  <a:pt x="337518" y="107290"/>
                </a:cubicBezTo>
                <a:lnTo>
                  <a:pt x="351311" y="52730"/>
                </a:lnTo>
                <a:cubicBezTo>
                  <a:pt x="393325" y="75287"/>
                  <a:pt x="420702" y="117952"/>
                  <a:pt x="423701" y="165544"/>
                </a:cubicBezTo>
                <a:lnTo>
                  <a:pt x="423701" y="180975"/>
                </a:lnTo>
                <a:lnTo>
                  <a:pt x="148352" y="180975"/>
                </a:lnTo>
                <a:close/>
                <a:moveTo>
                  <a:pt x="314373" y="685800"/>
                </a:moveTo>
                <a:lnTo>
                  <a:pt x="474716" y="685800"/>
                </a:lnTo>
                <a:lnTo>
                  <a:pt x="476298" y="696058"/>
                </a:lnTo>
                <a:lnTo>
                  <a:pt x="476298" y="748113"/>
                </a:lnTo>
                <a:cubicBezTo>
                  <a:pt x="422776" y="757044"/>
                  <a:pt x="368633" y="761739"/>
                  <a:pt x="314373" y="762152"/>
                </a:cubicBezTo>
                <a:close/>
                <a:moveTo>
                  <a:pt x="403508" y="456648"/>
                </a:moveTo>
                <a:lnTo>
                  <a:pt x="441960" y="472592"/>
                </a:lnTo>
                <a:lnTo>
                  <a:pt x="471792" y="666750"/>
                </a:lnTo>
                <a:lnTo>
                  <a:pt x="314373" y="666750"/>
                </a:lnTo>
                <a:lnTo>
                  <a:pt x="314373" y="611505"/>
                </a:lnTo>
                <a:lnTo>
                  <a:pt x="382953" y="448094"/>
                </a:lnTo>
                <a:close/>
                <a:moveTo>
                  <a:pt x="95298" y="696068"/>
                </a:moveTo>
                <a:lnTo>
                  <a:pt x="96907" y="685800"/>
                </a:lnTo>
                <a:lnTo>
                  <a:pt x="257223" y="685800"/>
                </a:lnTo>
                <a:lnTo>
                  <a:pt x="257223" y="762000"/>
                </a:lnTo>
                <a:cubicBezTo>
                  <a:pt x="202946" y="761269"/>
                  <a:pt x="148809" y="756327"/>
                  <a:pt x="95298" y="747217"/>
                </a:cubicBezTo>
                <a:close/>
                <a:moveTo>
                  <a:pt x="171021" y="455228"/>
                </a:moveTo>
                <a:lnTo>
                  <a:pt x="188624" y="448018"/>
                </a:lnTo>
                <a:lnTo>
                  <a:pt x="257204" y="611515"/>
                </a:lnTo>
                <a:lnTo>
                  <a:pt x="257204" y="666750"/>
                </a:lnTo>
                <a:lnTo>
                  <a:pt x="99889" y="666750"/>
                </a:lnTo>
                <a:lnTo>
                  <a:pt x="130426" y="471849"/>
                </a:lnTo>
                <a:lnTo>
                  <a:pt x="163763" y="458200"/>
                </a:lnTo>
                <a:close/>
                <a:moveTo>
                  <a:pt x="311763" y="201530"/>
                </a:moveTo>
                <a:cubicBezTo>
                  <a:pt x="346624" y="221275"/>
                  <a:pt x="379395" y="244502"/>
                  <a:pt x="409575" y="270853"/>
                </a:cubicBezTo>
                <a:cubicBezTo>
                  <a:pt x="407342" y="339203"/>
                  <a:pt x="350123" y="392801"/>
                  <a:pt x="281773" y="390569"/>
                </a:cubicBezTo>
                <a:cubicBezTo>
                  <a:pt x="218075" y="388488"/>
                  <a:pt x="166360" y="338396"/>
                  <a:pt x="162249" y="274796"/>
                </a:cubicBezTo>
                <a:cubicBezTo>
                  <a:pt x="190205" y="269929"/>
                  <a:pt x="278206" y="251060"/>
                  <a:pt x="311763" y="201530"/>
                </a:cubicBezTo>
                <a:close/>
                <a:moveTo>
                  <a:pt x="205521" y="439103"/>
                </a:moveTo>
                <a:cubicBezTo>
                  <a:pt x="214091" y="431881"/>
                  <a:pt x="219031" y="421239"/>
                  <a:pt x="219018" y="410032"/>
                </a:cubicBezTo>
                <a:lnTo>
                  <a:pt x="219018" y="392925"/>
                </a:lnTo>
                <a:cubicBezTo>
                  <a:pt x="260715" y="415107"/>
                  <a:pt x="310708" y="415129"/>
                  <a:pt x="352425" y="392982"/>
                </a:cubicBezTo>
                <a:lnTo>
                  <a:pt x="352425" y="410004"/>
                </a:lnTo>
                <a:cubicBezTo>
                  <a:pt x="352405" y="421270"/>
                  <a:pt x="357391" y="431963"/>
                  <a:pt x="366036" y="439188"/>
                </a:cubicBezTo>
                <a:lnTo>
                  <a:pt x="358502" y="457133"/>
                </a:lnTo>
                <a:cubicBezTo>
                  <a:pt x="310884" y="469903"/>
                  <a:pt x="260740" y="469903"/>
                  <a:pt x="213122" y="457133"/>
                </a:cubicBezTo>
                <a:close/>
                <a:moveTo>
                  <a:pt x="410194" y="438826"/>
                </a:moveTo>
                <a:lnTo>
                  <a:pt x="383286" y="427673"/>
                </a:lnTo>
                <a:cubicBezTo>
                  <a:pt x="376111" y="424747"/>
                  <a:pt x="371435" y="417752"/>
                  <a:pt x="371475" y="410004"/>
                </a:cubicBezTo>
                <a:lnTo>
                  <a:pt x="371475" y="380752"/>
                </a:lnTo>
                <a:cubicBezTo>
                  <a:pt x="407418" y="353852"/>
                  <a:pt x="428592" y="311594"/>
                  <a:pt x="428625" y="266700"/>
                </a:cubicBezTo>
                <a:cubicBezTo>
                  <a:pt x="428626" y="264080"/>
                  <a:pt x="427548" y="261576"/>
                  <a:pt x="425644" y="259775"/>
                </a:cubicBezTo>
                <a:cubicBezTo>
                  <a:pt x="401314" y="237328"/>
                  <a:pt x="374844" y="217315"/>
                  <a:pt x="346615" y="200025"/>
                </a:cubicBezTo>
                <a:lnTo>
                  <a:pt x="433873" y="200025"/>
                </a:lnTo>
                <a:cubicBezTo>
                  <a:pt x="481479" y="314325"/>
                  <a:pt x="422615" y="418824"/>
                  <a:pt x="410194" y="438798"/>
                </a:cubicBezTo>
                <a:close/>
                <a:moveTo>
                  <a:pt x="137693" y="200025"/>
                </a:moveTo>
                <a:lnTo>
                  <a:pt x="288674" y="200025"/>
                </a:lnTo>
                <a:cubicBezTo>
                  <a:pt x="248431" y="243573"/>
                  <a:pt x="152219" y="257175"/>
                  <a:pt x="151143" y="257270"/>
                </a:cubicBezTo>
                <a:cubicBezTo>
                  <a:pt x="146415" y="257900"/>
                  <a:pt x="142881" y="261930"/>
                  <a:pt x="142875" y="266700"/>
                </a:cubicBezTo>
                <a:cubicBezTo>
                  <a:pt x="142912" y="311552"/>
                  <a:pt x="164056" y="353771"/>
                  <a:pt x="199949" y="380667"/>
                </a:cubicBezTo>
                <a:lnTo>
                  <a:pt x="199949" y="410004"/>
                </a:lnTo>
                <a:cubicBezTo>
                  <a:pt x="199967" y="417734"/>
                  <a:pt x="195296" y="424704"/>
                  <a:pt x="188138" y="427625"/>
                </a:cubicBezTo>
                <a:lnTo>
                  <a:pt x="161258" y="438645"/>
                </a:lnTo>
                <a:cubicBezTo>
                  <a:pt x="148657" y="418328"/>
                  <a:pt x="90192" y="314039"/>
                  <a:pt x="137693" y="200025"/>
                </a:cubicBezTo>
                <a:close/>
                <a:moveTo>
                  <a:pt x="19050" y="571700"/>
                </a:moveTo>
                <a:cubicBezTo>
                  <a:pt x="19802" y="552139"/>
                  <a:pt x="28999" y="533865"/>
                  <a:pt x="44263" y="521608"/>
                </a:cubicBezTo>
                <a:cubicBezTo>
                  <a:pt x="64263" y="505265"/>
                  <a:pt x="86274" y="491548"/>
                  <a:pt x="109757" y="480793"/>
                </a:cubicBezTo>
                <a:lnTo>
                  <a:pt x="76419" y="693849"/>
                </a:lnTo>
                <a:lnTo>
                  <a:pt x="76324" y="743236"/>
                </a:lnTo>
                <a:cubicBezTo>
                  <a:pt x="56388" y="739348"/>
                  <a:pt x="37105" y="732652"/>
                  <a:pt x="19050" y="723348"/>
                </a:cubicBezTo>
                <a:close/>
                <a:moveTo>
                  <a:pt x="276273" y="762286"/>
                </a:moveTo>
                <a:lnTo>
                  <a:pt x="276273" y="607695"/>
                </a:lnTo>
                <a:lnTo>
                  <a:pt x="222390" y="479279"/>
                </a:lnTo>
                <a:cubicBezTo>
                  <a:pt x="264217" y="487953"/>
                  <a:pt x="307378" y="487953"/>
                  <a:pt x="349206" y="479279"/>
                </a:cubicBezTo>
                <a:lnTo>
                  <a:pt x="295323" y="607695"/>
                </a:lnTo>
                <a:lnTo>
                  <a:pt x="295323" y="762343"/>
                </a:lnTo>
                <a:cubicBezTo>
                  <a:pt x="288941" y="762362"/>
                  <a:pt x="282591" y="762343"/>
                  <a:pt x="276273" y="762286"/>
                </a:cubicBezTo>
                <a:close/>
                <a:moveTo>
                  <a:pt x="552364" y="723652"/>
                </a:moveTo>
                <a:cubicBezTo>
                  <a:pt x="534594" y="733548"/>
                  <a:pt x="515340" y="740502"/>
                  <a:pt x="495348" y="744245"/>
                </a:cubicBezTo>
                <a:lnTo>
                  <a:pt x="495348" y="695325"/>
                </a:lnTo>
                <a:lnTo>
                  <a:pt x="462515" y="481213"/>
                </a:lnTo>
                <a:cubicBezTo>
                  <a:pt x="485681" y="491893"/>
                  <a:pt x="507399" y="505467"/>
                  <a:pt x="527152" y="521608"/>
                </a:cubicBezTo>
                <a:cubicBezTo>
                  <a:pt x="542370" y="533815"/>
                  <a:pt x="551563" y="552008"/>
                  <a:pt x="552364" y="571500"/>
                </a:cubicBezTo>
                <a:close/>
              </a:path>
            </a:pathLst>
          </a:custGeom>
          <a:solidFill>
            <a:schemeClr val="bg1"/>
          </a:solidFill>
          <a:ln w="9525" cap="flat">
            <a:solidFill>
              <a:schemeClr val="bg1"/>
            </a:solidFill>
            <a:prstDash val="solid"/>
            <a:miter/>
          </a:ln>
        </p:spPr>
        <p:txBody>
          <a:bodyPr rtlCol="0" anchor="ctr"/>
          <a:lstStyle/>
          <a:p>
            <a:endParaRPr lang="en-US"/>
          </a:p>
        </p:txBody>
      </p:sp>
      <p:sp>
        <p:nvSpPr>
          <p:cNvPr id="16" name="TextBox 15">
            <a:extLst>
              <a:ext uri="{FF2B5EF4-FFF2-40B4-BE49-F238E27FC236}">
                <a16:creationId xmlns:a16="http://schemas.microsoft.com/office/drawing/2014/main" id="{B027C801-6F32-41BC-BF07-B2661B77F807}"/>
              </a:ext>
            </a:extLst>
          </p:cNvPr>
          <p:cNvSpPr txBox="1"/>
          <p:nvPr userDrawn="1"/>
        </p:nvSpPr>
        <p:spPr>
          <a:xfrm>
            <a:off x="1700331" y="3183184"/>
            <a:ext cx="2835388" cy="523220"/>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Percent Change of Income per Capita</a:t>
            </a:r>
          </a:p>
        </p:txBody>
      </p:sp>
      <p:sp>
        <p:nvSpPr>
          <p:cNvPr id="17" name="TextBox 16">
            <a:extLst>
              <a:ext uri="{FF2B5EF4-FFF2-40B4-BE49-F238E27FC236}">
                <a16:creationId xmlns:a16="http://schemas.microsoft.com/office/drawing/2014/main" id="{D3AF2621-261B-472E-AEC6-30225B81B172}"/>
              </a:ext>
            </a:extLst>
          </p:cNvPr>
          <p:cNvSpPr txBox="1"/>
          <p:nvPr userDrawn="1"/>
        </p:nvSpPr>
        <p:spPr>
          <a:xfrm>
            <a:off x="6313268" y="871163"/>
            <a:ext cx="2835388" cy="523220"/>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Percent Change of Annual Rate of Housing Inventory</a:t>
            </a:r>
          </a:p>
        </p:txBody>
      </p:sp>
      <p:sp>
        <p:nvSpPr>
          <p:cNvPr id="18" name="TextBox 17">
            <a:extLst>
              <a:ext uri="{FF2B5EF4-FFF2-40B4-BE49-F238E27FC236}">
                <a16:creationId xmlns:a16="http://schemas.microsoft.com/office/drawing/2014/main" id="{C400EA49-302D-4670-B171-5D2F4BC4B80A}"/>
              </a:ext>
            </a:extLst>
          </p:cNvPr>
          <p:cNvSpPr txBox="1"/>
          <p:nvPr userDrawn="1"/>
        </p:nvSpPr>
        <p:spPr>
          <a:xfrm>
            <a:off x="6313268" y="3188865"/>
            <a:ext cx="2835388" cy="307777"/>
          </a:xfrm>
          <a:prstGeom prst="rect">
            <a:avLst/>
          </a:prstGeom>
          <a:noFill/>
        </p:spPr>
        <p:txBody>
          <a:bodyPr wrap="square" rtlCol="0">
            <a:spAutoFit/>
          </a:bodyPr>
          <a:lstStyle/>
          <a:p>
            <a:pPr algn="ctr"/>
            <a:r>
              <a:rPr lang="en-US" sz="1400">
                <a:solidFill>
                  <a:schemeClr val="bg1"/>
                </a:solidFill>
                <a:latin typeface="+mn-lt"/>
                <a:cs typeface="Times New Roman" panose="02020603050405020304" pitchFamily="18" charset="0"/>
              </a:rPr>
              <a:t>Unemployment Rate</a:t>
            </a:r>
          </a:p>
        </p:txBody>
      </p:sp>
      <p:sp>
        <p:nvSpPr>
          <p:cNvPr id="19" name="TextBox 18">
            <a:extLst>
              <a:ext uri="{FF2B5EF4-FFF2-40B4-BE49-F238E27FC236}">
                <a16:creationId xmlns:a16="http://schemas.microsoft.com/office/drawing/2014/main" id="{EA899AB6-4C76-4CC0-BD4D-EC85162F0C0B}"/>
              </a:ext>
            </a:extLst>
          </p:cNvPr>
          <p:cNvSpPr txBox="1"/>
          <p:nvPr userDrawn="1"/>
        </p:nvSpPr>
        <p:spPr>
          <a:xfrm>
            <a:off x="4434093" y="4252366"/>
            <a:ext cx="248949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Workforce</a:t>
            </a:r>
          </a:p>
        </p:txBody>
      </p:sp>
      <p:sp>
        <p:nvSpPr>
          <p:cNvPr id="20" name="TextBox 19">
            <a:extLst>
              <a:ext uri="{FF2B5EF4-FFF2-40B4-BE49-F238E27FC236}">
                <a16:creationId xmlns:a16="http://schemas.microsoft.com/office/drawing/2014/main" id="{F21FD6C2-2468-4709-829B-FFBCD3A9332B}"/>
              </a:ext>
            </a:extLst>
          </p:cNvPr>
          <p:cNvSpPr txBox="1"/>
          <p:nvPr userDrawn="1"/>
        </p:nvSpPr>
        <p:spPr>
          <a:xfrm>
            <a:off x="-137907" y="4253511"/>
            <a:ext cx="248949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Income</a:t>
            </a:r>
          </a:p>
        </p:txBody>
      </p:sp>
      <p:sp>
        <p:nvSpPr>
          <p:cNvPr id="21" name="TextBox 20">
            <a:extLst>
              <a:ext uri="{FF2B5EF4-FFF2-40B4-BE49-F238E27FC236}">
                <a16:creationId xmlns:a16="http://schemas.microsoft.com/office/drawing/2014/main" id="{209BFC7E-0071-4BE7-AC02-D93EFAF70532}"/>
              </a:ext>
            </a:extLst>
          </p:cNvPr>
          <p:cNvSpPr txBox="1"/>
          <p:nvPr userDrawn="1"/>
        </p:nvSpPr>
        <p:spPr>
          <a:xfrm>
            <a:off x="4457297" y="1940776"/>
            <a:ext cx="248949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Housing</a:t>
            </a:r>
          </a:p>
        </p:txBody>
      </p:sp>
      <p:sp>
        <p:nvSpPr>
          <p:cNvPr id="22" name="TextBox 21">
            <a:extLst>
              <a:ext uri="{FF2B5EF4-FFF2-40B4-BE49-F238E27FC236}">
                <a16:creationId xmlns:a16="http://schemas.microsoft.com/office/drawing/2014/main" id="{185CC04E-70FD-46A2-BEF4-375A4138B057}"/>
              </a:ext>
            </a:extLst>
          </p:cNvPr>
          <p:cNvSpPr txBox="1"/>
          <p:nvPr userDrawn="1"/>
        </p:nvSpPr>
        <p:spPr>
          <a:xfrm>
            <a:off x="-46263" y="1965639"/>
            <a:ext cx="2489491" cy="584775"/>
          </a:xfrm>
          <a:prstGeom prst="rect">
            <a:avLst/>
          </a:prstGeom>
          <a:noFill/>
        </p:spPr>
        <p:txBody>
          <a:bodyPr wrap="square" rtlCol="0">
            <a:spAutoFit/>
          </a:bodyPr>
          <a:lstStyle/>
          <a:p>
            <a:pPr algn="ctr"/>
            <a:r>
              <a:rPr lang="en-US" sz="3200">
                <a:solidFill>
                  <a:schemeClr val="bg1"/>
                </a:solidFill>
                <a:latin typeface="+mn-lt"/>
                <a:cs typeface="Times New Roman" panose="02020603050405020304" pitchFamily="18" charset="0"/>
              </a:rPr>
              <a:t>Population</a:t>
            </a:r>
          </a:p>
        </p:txBody>
      </p:sp>
      <p:sp>
        <p:nvSpPr>
          <p:cNvPr id="23" name="Rectangle 22">
            <a:extLst>
              <a:ext uri="{FF2B5EF4-FFF2-40B4-BE49-F238E27FC236}">
                <a16:creationId xmlns:a16="http://schemas.microsoft.com/office/drawing/2014/main" id="{EC2502BE-EB93-430C-8AFF-5F6B2E67CB16}"/>
              </a:ext>
            </a:extLst>
          </p:cNvPr>
          <p:cNvSpPr/>
          <p:nvPr userDrawn="1"/>
        </p:nvSpPr>
        <p:spPr>
          <a:xfrm>
            <a:off x="-346" y="0"/>
            <a:ext cx="9144346" cy="5451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3" name="TextBox 2">
            <a:extLst>
              <a:ext uri="{FF2B5EF4-FFF2-40B4-BE49-F238E27FC236}">
                <a16:creationId xmlns:a16="http://schemas.microsoft.com/office/drawing/2014/main" id="{3E59D445-ADD3-4D64-AC47-ACE83364687A}"/>
              </a:ext>
            </a:extLst>
          </p:cNvPr>
          <p:cNvSpPr txBox="1"/>
          <p:nvPr userDrawn="1"/>
        </p:nvSpPr>
        <p:spPr>
          <a:xfrm>
            <a:off x="453043" y="-55065"/>
            <a:ext cx="5860225" cy="646331"/>
          </a:xfrm>
          <a:prstGeom prst="rect">
            <a:avLst/>
          </a:prstGeom>
          <a:noFill/>
        </p:spPr>
        <p:txBody>
          <a:bodyPr wrap="square" rtlCol="0">
            <a:spAutoFit/>
          </a:bodyPr>
          <a:lstStyle/>
          <a:p>
            <a:r>
              <a:rPr lang="en-US" sz="3600">
                <a:solidFill>
                  <a:schemeClr val="bg1"/>
                </a:solidFill>
              </a:rPr>
              <a:t>Demographics Summary</a:t>
            </a:r>
          </a:p>
        </p:txBody>
      </p:sp>
    </p:spTree>
    <p:extLst>
      <p:ext uri="{BB962C8B-B14F-4D97-AF65-F5344CB8AC3E}">
        <p14:creationId xmlns:p14="http://schemas.microsoft.com/office/powerpoint/2010/main" val="3709750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ppendix_Blank with Foot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D88642C-F4D4-49CF-B273-5A995D131A32}"/>
              </a:ext>
            </a:extLst>
          </p:cNvPr>
          <p:cNvGrpSpPr/>
          <p:nvPr userDrawn="1"/>
        </p:nvGrpSpPr>
        <p:grpSpPr>
          <a:xfrm>
            <a:off x="-8709" y="0"/>
            <a:ext cx="9152363" cy="1254884"/>
            <a:chOff x="-11613" y="0"/>
            <a:chExt cx="12203151" cy="1254884"/>
          </a:xfrm>
        </p:grpSpPr>
        <p:sp>
          <p:nvSpPr>
            <p:cNvPr id="6" name="Rectangle 5">
              <a:extLst>
                <a:ext uri="{FF2B5EF4-FFF2-40B4-BE49-F238E27FC236}">
                  <a16:creationId xmlns:a16="http://schemas.microsoft.com/office/drawing/2014/main" id="{0C98E2D9-B5AC-46D4-97AA-CE72E4EA8308}"/>
                </a:ext>
              </a:extLst>
            </p:cNvPr>
            <p:cNvSpPr/>
            <p:nvPr/>
          </p:nvSpPr>
          <p:spPr>
            <a:xfrm>
              <a:off x="-9425" y="0"/>
              <a:ext cx="12192000" cy="10309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cxnSp>
          <p:nvCxnSpPr>
            <p:cNvPr id="7" name="Straight Connector 6">
              <a:extLst>
                <a:ext uri="{FF2B5EF4-FFF2-40B4-BE49-F238E27FC236}">
                  <a16:creationId xmlns:a16="http://schemas.microsoft.com/office/drawing/2014/main" id="{19A17C28-0D24-42C8-841D-745858010583}"/>
                </a:ext>
              </a:extLst>
            </p:cNvPr>
            <p:cNvCxnSpPr>
              <a:cxnSpLocks/>
            </p:cNvCxnSpPr>
            <p:nvPr/>
          </p:nvCxnSpPr>
          <p:spPr>
            <a:xfrm>
              <a:off x="-10510" y="1049463"/>
              <a:ext cx="1220204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DEFE027-7D0E-4352-A763-6DEA514EC32B}"/>
                </a:ext>
              </a:extLst>
            </p:cNvPr>
            <p:cNvCxnSpPr>
              <a:cxnSpLocks/>
            </p:cNvCxnSpPr>
            <p:nvPr/>
          </p:nvCxnSpPr>
          <p:spPr>
            <a:xfrm>
              <a:off x="-11613" y="1152201"/>
              <a:ext cx="886889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CEA22F-416B-4EC4-B343-F2C9BB89EE88}"/>
                </a:ext>
              </a:extLst>
            </p:cNvPr>
            <p:cNvCxnSpPr>
              <a:cxnSpLocks/>
            </p:cNvCxnSpPr>
            <p:nvPr/>
          </p:nvCxnSpPr>
          <p:spPr>
            <a:xfrm>
              <a:off x="-8830" y="1254884"/>
              <a:ext cx="667042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8AA44B3E-1764-4A0D-B39C-60C0FECDBF9C}"/>
              </a:ext>
            </a:extLst>
          </p:cNvPr>
          <p:cNvSpPr>
            <a:spLocks noGrp="1"/>
          </p:cNvSpPr>
          <p:nvPr>
            <p:ph type="ctrTitle"/>
          </p:nvPr>
        </p:nvSpPr>
        <p:spPr>
          <a:xfrm rot="10800000" flipV="1">
            <a:off x="457200" y="228600"/>
            <a:ext cx="6858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904311F6-26FE-4A4B-B972-3069733FBFF0}"/>
              </a:ext>
            </a:extLst>
          </p:cNvPr>
          <p:cNvSpPr>
            <a:spLocks noGrp="1"/>
          </p:cNvSpPr>
          <p:nvPr>
            <p:ph type="subTitle" idx="1"/>
          </p:nvPr>
        </p:nvSpPr>
        <p:spPr>
          <a:xfrm>
            <a:off x="411373" y="1424473"/>
            <a:ext cx="8253445" cy="4832366"/>
          </a:xfrm>
        </p:spPr>
        <p:txBody>
          <a:bodyPr>
            <a:noAutofit/>
          </a:bodyPr>
          <a:lstStyle>
            <a:lvl1pPr marL="285750" indent="-285750" algn="l">
              <a:buClr>
                <a:schemeClr val="tx1"/>
              </a:buClr>
              <a:buFont typeface="Courier New" panose="02070309020205020404" pitchFamily="49" charset="0"/>
              <a:buChar char="o"/>
              <a:defRPr sz="1600">
                <a:solidFill>
                  <a:schemeClr val="tx1"/>
                </a:solidFill>
              </a:defRPr>
            </a:lvl1pPr>
            <a:lvl2pPr marL="628650" indent="-285750" algn="l">
              <a:buSzPct val="100000"/>
              <a:buFont typeface="Arial" panose="020B0604020202020204" pitchFamily="34" charset="0"/>
              <a:buChar char="•"/>
              <a:defRPr sz="14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p:txBody>
      </p:sp>
    </p:spTree>
    <p:extLst>
      <p:ext uri="{BB962C8B-B14F-4D97-AF65-F5344CB8AC3E}">
        <p14:creationId xmlns:p14="http://schemas.microsoft.com/office/powerpoint/2010/main" val="42326836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lank with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20903-6E21-4B2C-91AD-0BC10E503147}"/>
              </a:ext>
            </a:extLst>
          </p:cNvPr>
          <p:cNvSpPr/>
          <p:nvPr userDrawn="1"/>
        </p:nvSpPr>
        <p:spPr>
          <a:xfrm>
            <a:off x="-346" y="0"/>
            <a:ext cx="9144346" cy="5451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4B91"/>
              </a:solidFill>
            </a:endParaRPr>
          </a:p>
        </p:txBody>
      </p:sp>
      <p:sp>
        <p:nvSpPr>
          <p:cNvPr id="9" name="Title 1">
            <a:extLst>
              <a:ext uri="{FF2B5EF4-FFF2-40B4-BE49-F238E27FC236}">
                <a16:creationId xmlns:a16="http://schemas.microsoft.com/office/drawing/2014/main" id="{0EDA31C8-A342-4E15-A79D-C600C7953C0B}"/>
              </a:ext>
            </a:extLst>
          </p:cNvPr>
          <p:cNvSpPr>
            <a:spLocks noGrp="1"/>
          </p:cNvSpPr>
          <p:nvPr>
            <p:ph type="ctrTitle"/>
          </p:nvPr>
        </p:nvSpPr>
        <p:spPr>
          <a:xfrm rot="10800000" flipV="1">
            <a:off x="457200" y="-2988"/>
            <a:ext cx="9144001" cy="545123"/>
          </a:xfrm>
          <a:prstGeom prst="rect">
            <a:avLst/>
          </a:prstGeom>
        </p:spPr>
        <p:txBody>
          <a:bodyPr lIns="91440" anchor="ctr">
            <a:normAutofit/>
          </a:bodyPr>
          <a:lstStyle>
            <a:lvl1pPr algn="l">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37145957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C7F4-B90B-472B-80C8-33DB0B404DE9}"/>
              </a:ext>
            </a:extLst>
          </p:cNvPr>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998655-6DF1-490C-B154-0D9FA21574AC}"/>
              </a:ext>
            </a:extLst>
          </p:cNvPr>
          <p:cNvSpPr>
            <a:spLocks noGrp="1"/>
          </p:cNvSpPr>
          <p:nvPr>
            <p:ph type="dt" sz="half" idx="10"/>
          </p:nvPr>
        </p:nvSpPr>
        <p:spPr>
          <a:xfrm>
            <a:off x="624254" y="6391033"/>
            <a:ext cx="2057400" cy="365125"/>
          </a:xfrm>
          <a:prstGeom prst="rect">
            <a:avLst/>
          </a:prstGeom>
        </p:spPr>
        <p:txBody>
          <a:bodyPr/>
          <a:lstStyle/>
          <a:p>
            <a:fld id="{C764DE79-268F-4C1A-8933-263129D2AF90}" type="datetimeFigureOut">
              <a:rPr lang="en-US" smtClean="0"/>
              <a:t>10/10/2023</a:t>
            </a:fld>
            <a:endParaRPr lang="en-US"/>
          </a:p>
        </p:txBody>
      </p:sp>
      <p:sp>
        <p:nvSpPr>
          <p:cNvPr id="4" name="Footer Placeholder 3">
            <a:extLst>
              <a:ext uri="{FF2B5EF4-FFF2-40B4-BE49-F238E27FC236}">
                <a16:creationId xmlns:a16="http://schemas.microsoft.com/office/drawing/2014/main" id="{C618148D-45EE-48BA-A572-A9A253678AA3}"/>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B807F8-8FD4-4CA9-8E5A-09B9C7E81466}"/>
              </a:ext>
            </a:extLst>
          </p:cNvPr>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766224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RSP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C07936-4A2B-4AA4-BBED-3F11C435846A}"/>
              </a:ext>
            </a:extLst>
          </p:cNvPr>
          <p:cNvSpPr/>
          <p:nvPr userDrawn="1"/>
        </p:nvSpPr>
        <p:spPr>
          <a:xfrm>
            <a:off x="-14258" y="1"/>
            <a:ext cx="9151536" cy="103094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4320C3DB-8A3F-49D9-98A2-E0B0D6B4860E}"/>
              </a:ext>
            </a:extLst>
          </p:cNvPr>
          <p:cNvGrpSpPr/>
          <p:nvPr userDrawn="1"/>
        </p:nvGrpSpPr>
        <p:grpSpPr>
          <a:xfrm>
            <a:off x="-7536" y="1051823"/>
            <a:ext cx="9151536" cy="194270"/>
            <a:chOff x="-10048" y="1060615"/>
            <a:chExt cx="12202048" cy="194270"/>
          </a:xfrm>
        </p:grpSpPr>
        <p:cxnSp>
          <p:nvCxnSpPr>
            <p:cNvPr id="6" name="Straight Connector 5">
              <a:extLst>
                <a:ext uri="{FF2B5EF4-FFF2-40B4-BE49-F238E27FC236}">
                  <a16:creationId xmlns:a16="http://schemas.microsoft.com/office/drawing/2014/main" id="{5DE7207E-19FE-4DA4-897C-9626AA1DC161}"/>
                </a:ext>
              </a:extLst>
            </p:cNvPr>
            <p:cNvCxnSpPr>
              <a:cxnSpLocks/>
            </p:cNvCxnSpPr>
            <p:nvPr/>
          </p:nvCxnSpPr>
          <p:spPr>
            <a:xfrm>
              <a:off x="-10048" y="1060615"/>
              <a:ext cx="12202048" cy="0"/>
            </a:xfrm>
            <a:prstGeom prst="line">
              <a:avLst/>
            </a:prstGeom>
            <a:solidFill>
              <a:srgbClr val="F99D31"/>
            </a:solidFill>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83DB022-1788-4B7A-AAD8-936BA137105B}"/>
                </a:ext>
              </a:extLst>
            </p:cNvPr>
            <p:cNvCxnSpPr>
              <a:cxnSpLocks/>
            </p:cNvCxnSpPr>
            <p:nvPr/>
          </p:nvCxnSpPr>
          <p:spPr>
            <a:xfrm>
              <a:off x="0" y="1152202"/>
              <a:ext cx="8868895" cy="0"/>
            </a:xfrm>
            <a:prstGeom prst="line">
              <a:avLst/>
            </a:prstGeom>
            <a:solidFill>
              <a:srgbClr val="F99D31"/>
            </a:solid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13B4D9-4736-4BDC-B8B3-7505184DC04D}"/>
                </a:ext>
              </a:extLst>
            </p:cNvPr>
            <p:cNvCxnSpPr>
              <a:cxnSpLocks/>
            </p:cNvCxnSpPr>
            <p:nvPr/>
          </p:nvCxnSpPr>
          <p:spPr>
            <a:xfrm>
              <a:off x="-8368" y="1254885"/>
              <a:ext cx="6670425" cy="0"/>
            </a:xfrm>
            <a:prstGeom prst="line">
              <a:avLst/>
            </a:prstGeom>
            <a:solidFill>
              <a:srgbClr val="F99D31"/>
            </a:solidFill>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F1FB86D-0095-58D7-3DED-14BA4F953455}"/>
              </a:ext>
            </a:extLst>
          </p:cNvPr>
          <p:cNvSpPr>
            <a:spLocks noGrp="1"/>
          </p:cNvSpPr>
          <p:nvPr>
            <p:ph type="ctrTitle"/>
          </p:nvPr>
        </p:nvSpPr>
        <p:spPr>
          <a:xfrm rot="10800000" flipV="1">
            <a:off x="457200" y="228600"/>
            <a:ext cx="6858000" cy="767751"/>
          </a:xfrm>
          <a:prstGeom prst="rect">
            <a:avLst/>
          </a:prstGeom>
        </p:spPr>
        <p:txBody>
          <a:bodyPr anchor="b">
            <a:normAutofit/>
          </a:bodyPr>
          <a:lstStyle>
            <a:lvl1pPr algn="l">
              <a:defRPr sz="3600">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33614B27-BDED-E716-DD31-738794E42265}"/>
              </a:ext>
            </a:extLst>
          </p:cNvPr>
          <p:cNvSpPr>
            <a:spLocks noGrp="1"/>
          </p:cNvSpPr>
          <p:nvPr>
            <p:ph type="subTitle" idx="1"/>
          </p:nvPr>
        </p:nvSpPr>
        <p:spPr>
          <a:xfrm>
            <a:off x="457201" y="1402677"/>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288289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1910D035-6D0A-CB9D-668F-D88C8D4BBDEF}"/>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21837"/>
          <a:stretch/>
        </p:blipFill>
        <p:spPr>
          <a:xfrm>
            <a:off x="88420" y="0"/>
            <a:ext cx="9055580" cy="6865551"/>
          </a:xfrm>
          <a:prstGeom prst="rect">
            <a:avLst/>
          </a:prstGeom>
        </p:spPr>
      </p:pic>
      <p:sp>
        <p:nvSpPr>
          <p:cNvPr id="3" name="Flowchart: Delay 2">
            <a:extLst>
              <a:ext uri="{FF2B5EF4-FFF2-40B4-BE49-F238E27FC236}">
                <a16:creationId xmlns:a16="http://schemas.microsoft.com/office/drawing/2014/main" id="{20455A0B-D286-8110-510F-67FB34E04E9D}"/>
              </a:ext>
            </a:extLst>
          </p:cNvPr>
          <p:cNvSpPr/>
          <p:nvPr userDrawn="1"/>
        </p:nvSpPr>
        <p:spPr>
          <a:xfrm>
            <a:off x="0" y="0"/>
            <a:ext cx="4129874" cy="6865551"/>
          </a:xfrm>
          <a:prstGeom prst="flowChartDela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901E13A-30F0-505B-080D-71BB68630872}"/>
              </a:ext>
            </a:extLst>
          </p:cNvPr>
          <p:cNvSpPr>
            <a:spLocks noGrp="1"/>
          </p:cNvSpPr>
          <p:nvPr>
            <p:ph type="ctrTitle"/>
          </p:nvPr>
        </p:nvSpPr>
        <p:spPr>
          <a:xfrm>
            <a:off x="223935" y="1474195"/>
            <a:ext cx="3412299" cy="1558210"/>
          </a:xfrm>
        </p:spPr>
        <p:txBody>
          <a:bodyPr anchor="b">
            <a:noAutofit/>
          </a:bodyPr>
          <a:lstStyle>
            <a:lvl1pPr algn="ctr">
              <a:defRPr sz="4000">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354615D-3852-DA56-C04F-3DB9C35CCEA5}"/>
              </a:ext>
            </a:extLst>
          </p:cNvPr>
          <p:cNvSpPr>
            <a:spLocks noGrp="1"/>
          </p:cNvSpPr>
          <p:nvPr>
            <p:ph type="subTitle" idx="1"/>
          </p:nvPr>
        </p:nvSpPr>
        <p:spPr>
          <a:xfrm>
            <a:off x="223935" y="3602038"/>
            <a:ext cx="3412299" cy="1655762"/>
          </a:xfrm>
        </p:spPr>
        <p:txBody>
          <a:bodyPr/>
          <a:lstStyle>
            <a:lvl1pPr marL="0" indent="0" algn="ct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8263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01E13A-30F0-505B-080D-71BB68630872}"/>
              </a:ext>
            </a:extLst>
          </p:cNvPr>
          <p:cNvSpPr>
            <a:spLocks noGrp="1"/>
          </p:cNvSpPr>
          <p:nvPr>
            <p:ph type="ctrTitle"/>
          </p:nvPr>
        </p:nvSpPr>
        <p:spPr>
          <a:xfrm>
            <a:off x="0" y="0"/>
            <a:ext cx="9144000" cy="1119673"/>
          </a:xfrm>
        </p:spPr>
        <p:txBody>
          <a:bodyPr anchor="b">
            <a:noAutofit/>
          </a:bodyPr>
          <a:lstStyle>
            <a:lvl1pPr algn="ctr">
              <a:defRPr sz="4000" b="1">
                <a:solidFill>
                  <a:schemeClr val="tx2"/>
                </a:solidFill>
              </a:defRPr>
            </a:lvl1pPr>
          </a:lstStyle>
          <a:p>
            <a:r>
              <a:rPr lang="en-US"/>
              <a:t>Click to edit Master title style</a:t>
            </a:r>
          </a:p>
        </p:txBody>
      </p:sp>
      <p:sp>
        <p:nvSpPr>
          <p:cNvPr id="9" name="Subtitle 2">
            <a:extLst>
              <a:ext uri="{FF2B5EF4-FFF2-40B4-BE49-F238E27FC236}">
                <a16:creationId xmlns:a16="http://schemas.microsoft.com/office/drawing/2014/main" id="{2354615D-3852-DA56-C04F-3DB9C35CCEA5}"/>
              </a:ext>
            </a:extLst>
          </p:cNvPr>
          <p:cNvSpPr>
            <a:spLocks noGrp="1"/>
          </p:cNvSpPr>
          <p:nvPr>
            <p:ph type="subTitle" idx="1"/>
          </p:nvPr>
        </p:nvSpPr>
        <p:spPr>
          <a:xfrm>
            <a:off x="0" y="1138754"/>
            <a:ext cx="9144000" cy="699378"/>
          </a:xfrm>
        </p:spPr>
        <p:txBody>
          <a:bodyPr/>
          <a:lstStyle>
            <a:lvl1pPr marL="0" indent="0" algn="ctr">
              <a:buNone/>
              <a:defRPr sz="2400" i="1">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0" name="Straight Connector 9">
            <a:extLst>
              <a:ext uri="{FF2B5EF4-FFF2-40B4-BE49-F238E27FC236}">
                <a16:creationId xmlns:a16="http://schemas.microsoft.com/office/drawing/2014/main" id="{BC0B0795-F9C8-796D-35E5-3A6A613BF0F9}"/>
              </a:ext>
            </a:extLst>
          </p:cNvPr>
          <p:cNvCxnSpPr>
            <a:cxnSpLocks/>
          </p:cNvCxnSpPr>
          <p:nvPr userDrawn="1"/>
        </p:nvCxnSpPr>
        <p:spPr>
          <a:xfrm>
            <a:off x="396551" y="1017032"/>
            <a:ext cx="8350898" cy="1908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A group of people walking down a street&#10;&#10;Description automatically generated with medium confidence">
            <a:extLst>
              <a:ext uri="{FF2B5EF4-FFF2-40B4-BE49-F238E27FC236}">
                <a16:creationId xmlns:a16="http://schemas.microsoft.com/office/drawing/2014/main" id="{1861A764-F806-D836-162C-8300742201ED}"/>
              </a:ext>
            </a:extLst>
          </p:cNvPr>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t="17966"/>
          <a:stretch/>
        </p:blipFill>
        <p:spPr>
          <a:xfrm>
            <a:off x="0" y="1857213"/>
            <a:ext cx="9144000" cy="5000786"/>
          </a:xfrm>
          <a:prstGeom prst="rect">
            <a:avLst/>
          </a:prstGeom>
        </p:spPr>
      </p:pic>
    </p:spTree>
    <p:extLst>
      <p:ext uri="{BB962C8B-B14F-4D97-AF65-F5344CB8AC3E}">
        <p14:creationId xmlns:p14="http://schemas.microsoft.com/office/powerpoint/2010/main" val="327751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38EABB18-1BB2-418B-B606-15A4FDDC64C7}"/>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591D6052-DC30-DC80-F905-9A8B1FD98583}"/>
              </a:ext>
            </a:extLst>
          </p:cNvPr>
          <p:cNvSpPr txBox="1">
            <a:spLocks/>
          </p:cNvSpPr>
          <p:nvPr userDrawn="1"/>
        </p:nvSpPr>
        <p:spPr>
          <a:xfrm>
            <a:off x="457200" y="91440"/>
            <a:ext cx="722376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600"/>
          </a:p>
        </p:txBody>
      </p:sp>
      <p:cxnSp>
        <p:nvCxnSpPr>
          <p:cNvPr id="3" name="Straight Connector 2">
            <a:extLst>
              <a:ext uri="{FF2B5EF4-FFF2-40B4-BE49-F238E27FC236}">
                <a16:creationId xmlns:a16="http://schemas.microsoft.com/office/drawing/2014/main" id="{5B852CEC-9F82-016C-4AD8-BA84D2A2E479}"/>
              </a:ext>
            </a:extLst>
          </p:cNvPr>
          <p:cNvCxnSpPr/>
          <p:nvPr userDrawn="1"/>
        </p:nvCxnSpPr>
        <p:spPr>
          <a:xfrm>
            <a:off x="457200" y="646253"/>
            <a:ext cx="6212616" cy="0"/>
          </a:xfrm>
          <a:prstGeom prst="line">
            <a:avLst/>
          </a:prstGeom>
          <a:ln w="19050">
            <a:solidFill>
              <a:schemeClr val="tx2"/>
            </a:solidFill>
          </a:ln>
        </p:spPr>
        <p:style>
          <a:lnRef idx="1">
            <a:schemeClr val="accent4"/>
          </a:lnRef>
          <a:fillRef idx="0">
            <a:schemeClr val="accent4"/>
          </a:fillRef>
          <a:effectRef idx="0">
            <a:schemeClr val="accent4"/>
          </a:effectRef>
          <a:fontRef idx="minor">
            <a:schemeClr val="tx1"/>
          </a:fontRef>
        </p:style>
      </p:cxnSp>
      <p:cxnSp>
        <p:nvCxnSpPr>
          <p:cNvPr id="4" name="Straight Connector 3">
            <a:extLst>
              <a:ext uri="{FF2B5EF4-FFF2-40B4-BE49-F238E27FC236}">
                <a16:creationId xmlns:a16="http://schemas.microsoft.com/office/drawing/2014/main" id="{065A2711-0CC7-4D37-884F-B70EEF00B42A}"/>
              </a:ext>
            </a:extLst>
          </p:cNvPr>
          <p:cNvCxnSpPr>
            <a:cxnSpLocks/>
          </p:cNvCxnSpPr>
          <p:nvPr userDrawn="1"/>
        </p:nvCxnSpPr>
        <p:spPr>
          <a:xfrm>
            <a:off x="457200" y="717172"/>
            <a:ext cx="5576935" cy="0"/>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sp>
        <p:nvSpPr>
          <p:cNvPr id="5" name="Title 1">
            <a:extLst>
              <a:ext uri="{FF2B5EF4-FFF2-40B4-BE49-F238E27FC236}">
                <a16:creationId xmlns:a16="http://schemas.microsoft.com/office/drawing/2014/main" id="{291B2D0E-2F6D-BC98-67EA-79BA416F82CA}"/>
              </a:ext>
            </a:extLst>
          </p:cNvPr>
          <p:cNvSpPr>
            <a:spLocks noGrp="1"/>
          </p:cNvSpPr>
          <p:nvPr>
            <p:ph type="ctrTitle"/>
          </p:nvPr>
        </p:nvSpPr>
        <p:spPr>
          <a:xfrm rot="10800000" flipV="1">
            <a:off x="470261" y="91440"/>
            <a:ext cx="7955280" cy="548640"/>
          </a:xfrm>
          <a:prstGeom prst="rect">
            <a:avLst/>
          </a:prstGeom>
        </p:spPr>
        <p:txBody>
          <a:bodyPr anchor="b">
            <a:normAutofit/>
          </a:bodyPr>
          <a:lstStyle>
            <a:lvl1pPr algn="l">
              <a:defRPr sz="36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E4931A29-982A-26C8-BBD8-D6D28F577E7D}"/>
              </a:ext>
            </a:extLst>
          </p:cNvPr>
          <p:cNvSpPr>
            <a:spLocks noGrp="1"/>
          </p:cNvSpPr>
          <p:nvPr>
            <p:ph type="subTitle" idx="1"/>
          </p:nvPr>
        </p:nvSpPr>
        <p:spPr>
          <a:xfrm>
            <a:off x="457201" y="914400"/>
            <a:ext cx="8207618" cy="4832366"/>
          </a:xfrm>
        </p:spPr>
        <p:txBody>
          <a:bodyPr>
            <a:noAutofit/>
          </a:bodyPr>
          <a:lstStyle>
            <a:lvl1pPr marL="285750" indent="-285750" algn="l">
              <a:buClr>
                <a:schemeClr val="tx1"/>
              </a:buClr>
              <a:buFont typeface="Courier New" panose="02070309020205020404" pitchFamily="49" charset="0"/>
              <a:buChar char="o"/>
              <a:defRPr sz="1200">
                <a:solidFill>
                  <a:schemeClr val="tx1"/>
                </a:solidFill>
              </a:defRPr>
            </a:lvl1pPr>
            <a:lvl2pPr marL="628650" indent="-285750" algn="l">
              <a:buSzPct val="100000"/>
              <a:buFont typeface="Arial" panose="020B0604020202020204" pitchFamily="34" charset="0"/>
              <a:buChar char="•"/>
              <a:defRPr sz="12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a:p>
            <a:pPr lvl="1"/>
            <a:endParaRPr lang="en-US"/>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702398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55" Type="http://schemas.openxmlformats.org/officeDocument/2006/relationships/slideLayout" Target="../slideLayouts/slideLayout63.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slideLayout" Target="../slideLayouts/slideLayout61.xml"/><Relationship Id="rId58" Type="http://schemas.openxmlformats.org/officeDocument/2006/relationships/slideLayout" Target="../slideLayouts/slideLayout66.xml"/><Relationship Id="rId5" Type="http://schemas.openxmlformats.org/officeDocument/2006/relationships/slideLayout" Target="../slideLayouts/slideLayout13.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56" Type="http://schemas.openxmlformats.org/officeDocument/2006/relationships/slideLayout" Target="../slideLayouts/slideLayout64.xml"/><Relationship Id="rId8" Type="http://schemas.openxmlformats.org/officeDocument/2006/relationships/slideLayout" Target="../slideLayouts/slideLayout16.xml"/><Relationship Id="rId51" Type="http://schemas.openxmlformats.org/officeDocument/2006/relationships/slideLayout" Target="../slideLayouts/slideLayout59.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59" Type="http://schemas.openxmlformats.org/officeDocument/2006/relationships/slideLayout" Target="../slideLayouts/slideLayout67.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54" Type="http://schemas.openxmlformats.org/officeDocument/2006/relationships/slideLayout" Target="../slideLayouts/slideLayout6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 Id="rId57" Type="http://schemas.openxmlformats.org/officeDocument/2006/relationships/slideLayout" Target="../slideLayouts/slideLayout65.xml"/><Relationship Id="rId10" Type="http://schemas.openxmlformats.org/officeDocument/2006/relationships/slideLayout" Target="../slideLayouts/slideLayout18.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slideLayout" Target="../slideLayouts/slideLayout60.xml"/><Relationship Id="rId6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B1461-94F5-4D16-BAFD-1673FF796148}" type="datetimeFigureOut">
              <a:rPr lang="en-US" smtClean="0"/>
              <a:t>10/10/2023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23B9AA-F457-4861-AC42-B50055CBF25C}" type="slidenum">
              <a:rPr lang="en-US" smtClean="0"/>
              <a:t>‹#›</a:t>
            </a:fld>
            <a:endParaRPr lang="en-US"/>
          </a:p>
        </p:txBody>
      </p:sp>
    </p:spTree>
    <p:extLst>
      <p:ext uri="{BB962C8B-B14F-4D97-AF65-F5344CB8AC3E}">
        <p14:creationId xmlns:p14="http://schemas.microsoft.com/office/powerpoint/2010/main" val="3952138455"/>
      </p:ext>
    </p:extLst>
  </p:cSld>
  <p:clrMap bg1="lt1" tx1="dk1" bg2="lt2" tx2="dk2" accent1="accent1" accent2="accent2" accent3="accent3" accent4="accent4" accent5="accent5" accent6="accent6" hlink="hlink" folHlink="folHlink"/>
  <p:sldLayoutIdLst>
    <p:sldLayoutId id="2147483672" r:id="rId1"/>
    <p:sldLayoutId id="2147483739" r:id="rId2"/>
    <p:sldLayoutId id="2147483710" r:id="rId3"/>
    <p:sldLayoutId id="2147483712" r:id="rId4"/>
    <p:sldLayoutId id="2147483661" r:id="rId5"/>
    <p:sldLayoutId id="2147483725" r:id="rId6"/>
    <p:sldLayoutId id="2147483738" r:id="rId7"/>
    <p:sldLayoutId id="214748373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B188D4-D072-4BA7-8A92-72E4DA75A347}"/>
              </a:ext>
            </a:extLst>
          </p:cNvPr>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0B44F93F-84C4-4014-8813-00B2F0AF08B4}"/>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Times New Roman" panose="02020603050405020304" pitchFamily="18" charset="0"/>
                <a:cs typeface="Times New Roman" panose="02020603050405020304" pitchFamily="18" charset="0"/>
              </a:rPr>
              <a:pPr/>
              <a:t>‹#›</a:t>
            </a:fld>
            <a:endParaRPr lang="en-US" sz="900">
              <a:solidFill>
                <a:schemeClr val="bg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299C44A-27F9-45A3-8323-FC391F27E596}"/>
              </a:ext>
            </a:extLst>
          </p:cNvPr>
          <p:cNvSpPr/>
          <p:nvPr userDrawn="1"/>
        </p:nvSpPr>
        <p:spPr>
          <a:xfrm>
            <a:off x="0" y="6492875"/>
            <a:ext cx="9144000" cy="3651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Slide Number Placeholder 1">
            <a:extLst>
              <a:ext uri="{FF2B5EF4-FFF2-40B4-BE49-F238E27FC236}">
                <a16:creationId xmlns:a16="http://schemas.microsoft.com/office/drawing/2014/main" id="{60BB6CC6-BC39-4F92-BA50-2A284EAF1960}"/>
              </a:ext>
            </a:extLst>
          </p:cNvPr>
          <p:cNvSpPr txBox="1">
            <a:spLocks/>
          </p:cNvSpPr>
          <p:nvPr userDrawn="1"/>
        </p:nvSpPr>
        <p:spPr>
          <a:xfrm>
            <a:off x="8664819" y="6492876"/>
            <a:ext cx="436195"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6252CF-764F-47EE-A70D-6B1887B3B27B}" type="slidenum">
              <a:rPr lang="en-US" sz="900" smtClean="0">
                <a:solidFill>
                  <a:schemeClr val="bg1"/>
                </a:solidFill>
                <a:latin typeface="Arial" panose="020B0604020202020204" pitchFamily="34" charset="0"/>
                <a:cs typeface="Arial" panose="020B0604020202020204" pitchFamily="34" charset="0"/>
              </a:rPr>
              <a:pPr/>
              <a:t>‹#›</a:t>
            </a:fld>
            <a:endParaRPr lang="en-US" sz="9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A8B2CB2-896C-4D38-9A05-96530D461B3C}"/>
              </a:ext>
            </a:extLst>
          </p:cNvPr>
          <p:cNvSpPr txBox="1"/>
          <p:nvPr userDrawn="1"/>
        </p:nvSpPr>
        <p:spPr>
          <a:xfrm>
            <a:off x="96020" y="6471992"/>
            <a:ext cx="82534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chemeClr val="bg1"/>
                </a:solidFill>
                <a:effectLst/>
                <a:latin typeface="+mn-lt"/>
              </a:rPr>
              <a:t>©</a:t>
            </a:r>
            <a:r>
              <a:rPr lang="en-US" sz="1800" b="0" i="0">
                <a:solidFill>
                  <a:schemeClr val="bg1"/>
                </a:solidFill>
                <a:effectLst/>
                <a:latin typeface="+mn-lt"/>
              </a:rPr>
              <a:t> </a:t>
            </a:r>
            <a:r>
              <a:rPr lang="en-US" sz="900" b="0" i="0">
                <a:solidFill>
                  <a:schemeClr val="bg1"/>
                </a:solidFill>
                <a:effectLst/>
                <a:latin typeface="+mn-lt"/>
              </a:rPr>
              <a:t>2023 RSP. All rights reserved</a:t>
            </a:r>
          </a:p>
        </p:txBody>
      </p:sp>
    </p:spTree>
    <p:extLst>
      <p:ext uri="{BB962C8B-B14F-4D97-AF65-F5344CB8AC3E}">
        <p14:creationId xmlns:p14="http://schemas.microsoft.com/office/powerpoint/2010/main" val="3906099956"/>
      </p:ext>
    </p:extLst>
  </p:cSld>
  <p:clrMap bg1="lt1" tx1="dk1" bg2="lt2" tx2="dk2" accent1="accent1" accent2="accent2" accent3="accent3" accent4="accent4" accent5="accent5" accent6="accent6" hlink="hlink" folHlink="folHlink"/>
  <p:sldLayoutIdLst>
    <p:sldLayoutId id="2147483721" r:id="rId1"/>
    <p:sldLayoutId id="2147483747" r:id="rId2"/>
    <p:sldLayoutId id="2147483722" r:id="rId3"/>
    <p:sldLayoutId id="2147483723" r:id="rId4"/>
    <p:sldLayoutId id="2147483724" r:id="rId5"/>
    <p:sldLayoutId id="2147483717" r:id="rId6"/>
    <p:sldLayoutId id="2147483718" r:id="rId7"/>
    <p:sldLayoutId id="2147483719" r:id="rId8"/>
    <p:sldLayoutId id="2147483720" r:id="rId9"/>
    <p:sldLayoutId id="2147483674" r:id="rId10"/>
    <p:sldLayoutId id="2147483707" r:id="rId11"/>
    <p:sldLayoutId id="2147483676" r:id="rId12"/>
    <p:sldLayoutId id="2147483704" r:id="rId13"/>
    <p:sldLayoutId id="2147483677" r:id="rId14"/>
    <p:sldLayoutId id="2147483713" r:id="rId15"/>
    <p:sldLayoutId id="2147483736" r:id="rId16"/>
    <p:sldLayoutId id="2147483727" r:id="rId17"/>
    <p:sldLayoutId id="2147483678" r:id="rId18"/>
    <p:sldLayoutId id="2147483679" r:id="rId19"/>
    <p:sldLayoutId id="2147483680" r:id="rId20"/>
    <p:sldLayoutId id="2147483681" r:id="rId21"/>
    <p:sldLayoutId id="2147483708" r:id="rId22"/>
    <p:sldLayoutId id="2147483683" r:id="rId23"/>
    <p:sldLayoutId id="2147483741" r:id="rId24"/>
    <p:sldLayoutId id="2147483743" r:id="rId25"/>
    <p:sldLayoutId id="2147483744" r:id="rId26"/>
    <p:sldLayoutId id="2147483745" r:id="rId27"/>
    <p:sldLayoutId id="2147483746" r:id="rId28"/>
    <p:sldLayoutId id="2147483684" r:id="rId29"/>
    <p:sldLayoutId id="2147483714" r:id="rId30"/>
    <p:sldLayoutId id="2147483728" r:id="rId31"/>
    <p:sldLayoutId id="2147483729" r:id="rId32"/>
    <p:sldLayoutId id="2147483685" r:id="rId33"/>
    <p:sldLayoutId id="2147483687" r:id="rId34"/>
    <p:sldLayoutId id="2147483711" r:id="rId35"/>
    <p:sldLayoutId id="2147483688" r:id="rId36"/>
    <p:sldLayoutId id="2147483689" r:id="rId37"/>
    <p:sldLayoutId id="2147483715" r:id="rId38"/>
    <p:sldLayoutId id="2147483730" r:id="rId39"/>
    <p:sldLayoutId id="2147483731" r:id="rId40"/>
    <p:sldLayoutId id="2147483690" r:id="rId41"/>
    <p:sldLayoutId id="2147483691" r:id="rId42"/>
    <p:sldLayoutId id="2147483692" r:id="rId43"/>
    <p:sldLayoutId id="2147483693" r:id="rId44"/>
    <p:sldLayoutId id="2147483716" r:id="rId45"/>
    <p:sldLayoutId id="2147483732" r:id="rId46"/>
    <p:sldLayoutId id="2147483733" r:id="rId47"/>
    <p:sldLayoutId id="2147483694" r:id="rId48"/>
    <p:sldLayoutId id="2147483695" r:id="rId49"/>
    <p:sldLayoutId id="2147483696" r:id="rId50"/>
    <p:sldLayoutId id="2147483697" r:id="rId51"/>
    <p:sldLayoutId id="2147483709" r:id="rId52"/>
    <p:sldLayoutId id="2147483734" r:id="rId53"/>
    <p:sldLayoutId id="2147483735" r:id="rId54"/>
    <p:sldLayoutId id="2147483699" r:id="rId55"/>
    <p:sldLayoutId id="2147483700" r:id="rId56"/>
    <p:sldLayoutId id="2147483702" r:id="rId57"/>
    <p:sldLayoutId id="2147483703" r:id="rId58"/>
    <p:sldLayoutId id="2147483748" r:id="rId5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600"/>
        </a:spcBef>
        <a:buFont typeface="Courier New" panose="02070309020205020404" pitchFamily="49" charset="0"/>
        <a:buChar char="o"/>
        <a:defRPr sz="1600" kern="1200">
          <a:solidFill>
            <a:schemeClr val="tx1"/>
          </a:solidFill>
          <a:latin typeface="+mn-lt"/>
          <a:ea typeface="+mn-ea"/>
          <a:cs typeface="+mn-cs"/>
        </a:defRPr>
      </a:lvl1pPr>
      <a:lvl2pPr marL="5143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29.xml"/><Relationship Id="rId5" Type="http://schemas.openxmlformats.org/officeDocument/2006/relationships/image" Target="../media/image64.sv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6CA6E9-65CE-5449-6D8A-E0FCE9D212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eeform 13">
            <a:extLst>
              <a:ext uri="{FF2B5EF4-FFF2-40B4-BE49-F238E27FC236}">
                <a16:creationId xmlns:a16="http://schemas.microsoft.com/office/drawing/2014/main" id="{0A2194FA-19C3-4182-47D4-921F096F4E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077107" y="585955"/>
            <a:ext cx="7066893" cy="627685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Subtitle 2">
            <a:extLst>
              <a:ext uri="{FF2B5EF4-FFF2-40B4-BE49-F238E27FC236}">
                <a16:creationId xmlns:a16="http://schemas.microsoft.com/office/drawing/2014/main" id="{42C81D92-9B88-AB4E-C3E3-B967E50F2F0C}"/>
              </a:ext>
            </a:extLst>
          </p:cNvPr>
          <p:cNvSpPr>
            <a:spLocks noGrp="1"/>
          </p:cNvSpPr>
          <p:nvPr>
            <p:ph type="subTitle" idx="1"/>
          </p:nvPr>
        </p:nvSpPr>
        <p:spPr>
          <a:xfrm>
            <a:off x="3504620" y="4611111"/>
            <a:ext cx="5257800" cy="1655762"/>
          </a:xfrm>
          <a:noFill/>
        </p:spPr>
        <p:txBody>
          <a:bodyPr vert="horz" lIns="91440" tIns="45720" rIns="91440" bIns="45720" rtlCol="0" anchor="t">
            <a:normAutofit/>
          </a:bodyPr>
          <a:lstStyle/>
          <a:p>
            <a:pPr algn="r"/>
            <a:r>
              <a:rPr lang="en-US" sz="1300"/>
              <a:t>Des Moines Public Schools</a:t>
            </a:r>
          </a:p>
          <a:p>
            <a:pPr algn="r"/>
            <a:r>
              <a:rPr lang="en-US" sz="1300"/>
              <a:t>Facility Plan</a:t>
            </a:r>
            <a:endParaRPr lang="en-US" sz="1300">
              <a:ea typeface="Calibri"/>
              <a:cs typeface="Calibri"/>
            </a:endParaRPr>
          </a:p>
          <a:p>
            <a:pPr algn="r"/>
            <a:r>
              <a:rPr lang="en-US" sz="1300"/>
              <a:t>BOE Meeting #1</a:t>
            </a:r>
            <a:endParaRPr lang="en-US" sz="1300">
              <a:ea typeface="Calibri"/>
              <a:cs typeface="Calibri"/>
            </a:endParaRPr>
          </a:p>
          <a:p>
            <a:pPr algn="r"/>
            <a:r>
              <a:rPr lang="en-US" sz="1100"/>
              <a:t>October 17, 2023</a:t>
            </a:r>
            <a:endParaRPr lang="en-US" sz="1100">
              <a:ea typeface="Calibri"/>
              <a:cs typeface="Calibri"/>
            </a:endParaRPr>
          </a:p>
          <a:p>
            <a:pPr algn="r"/>
            <a:endParaRPr lang="en-US" sz="1100"/>
          </a:p>
        </p:txBody>
      </p:sp>
      <p:pic>
        <p:nvPicPr>
          <p:cNvPr id="1034" name="Picture 10" descr="Des Moines Public Schools - Crunchbase School Profile &amp; Alumni">
            <a:extLst>
              <a:ext uri="{FF2B5EF4-FFF2-40B4-BE49-F238E27FC236}">
                <a16:creationId xmlns:a16="http://schemas.microsoft.com/office/drawing/2014/main" id="{D24A52C7-7AA6-E8CE-B092-8BB212AC60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0" t="28468" r="2622" b="28675"/>
          <a:stretch/>
        </p:blipFill>
        <p:spPr bwMode="auto">
          <a:xfrm>
            <a:off x="7257199" y="6103507"/>
            <a:ext cx="1505221" cy="68359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49748CF-0E29-1CF7-BAC8-41DB481110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c 6">
            <a:extLst>
              <a:ext uri="{FF2B5EF4-FFF2-40B4-BE49-F238E27FC236}">
                <a16:creationId xmlns:a16="http://schemas.microsoft.com/office/drawing/2014/main" id="{6D0E3B47-AB41-7756-3874-41CA797AD3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1"/>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57C1298-5CA4-A0DD-5333-87B5D418BA17}"/>
              </a:ext>
            </a:extLst>
          </p:cNvPr>
          <p:cNvSpPr txBox="1"/>
          <p:nvPr/>
        </p:nvSpPr>
        <p:spPr>
          <a:xfrm>
            <a:off x="3028950" y="1939159"/>
            <a:ext cx="5733470" cy="2751086"/>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6000">
                <a:solidFill>
                  <a:schemeClr val="tx2"/>
                </a:solidFill>
                <a:latin typeface="+mn-lt"/>
              </a:rPr>
              <a:t>Planning for </a:t>
            </a:r>
          </a:p>
          <a:p>
            <a:pPr algn="r" defTabSz="914400">
              <a:lnSpc>
                <a:spcPct val="90000"/>
              </a:lnSpc>
              <a:spcBef>
                <a:spcPct val="0"/>
              </a:spcBef>
              <a:spcAft>
                <a:spcPts val="600"/>
              </a:spcAft>
            </a:pPr>
            <a:r>
              <a:rPr lang="en-US" sz="6000">
                <a:solidFill>
                  <a:schemeClr val="tx2"/>
                </a:solidFill>
                <a:latin typeface="+mn-lt"/>
              </a:rPr>
              <a:t>the Future</a:t>
            </a:r>
            <a:endParaRPr lang="en-US" sz="6000" kern="1200">
              <a:solidFill>
                <a:schemeClr val="tx1"/>
              </a:solidFill>
              <a:ea typeface="+mj-ea"/>
              <a:cs typeface="+mj-cs"/>
            </a:endParaRPr>
          </a:p>
        </p:txBody>
      </p:sp>
    </p:spTree>
    <p:extLst>
      <p:ext uri="{BB962C8B-B14F-4D97-AF65-F5344CB8AC3E}">
        <p14:creationId xmlns:p14="http://schemas.microsoft.com/office/powerpoint/2010/main" val="4129399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6CA6E9-65CE-5449-6D8A-E0FCE9D2129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reeform 13">
            <a:extLst>
              <a:ext uri="{FF2B5EF4-FFF2-40B4-BE49-F238E27FC236}">
                <a16:creationId xmlns:a16="http://schemas.microsoft.com/office/drawing/2014/main" id="{0A2194FA-19C3-4182-47D4-921F096F4E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077107" y="585955"/>
            <a:ext cx="7066893" cy="627685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49748CF-0E29-1CF7-BAC8-41DB481110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c 6">
            <a:extLst>
              <a:ext uri="{FF2B5EF4-FFF2-40B4-BE49-F238E27FC236}">
                <a16:creationId xmlns:a16="http://schemas.microsoft.com/office/drawing/2014/main" id="{6D0E3B47-AB41-7756-3874-41CA797AD3F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1"/>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3E7DB6D-7BD0-82A3-69EB-E83B1EB0B88C}"/>
              </a:ext>
            </a:extLst>
          </p:cNvPr>
          <p:cNvSpPr txBox="1"/>
          <p:nvPr/>
        </p:nvSpPr>
        <p:spPr>
          <a:xfrm>
            <a:off x="3028950" y="1939159"/>
            <a:ext cx="5733470" cy="2751086"/>
          </a:xfrm>
          <a:prstGeom prst="rect">
            <a:avLst/>
          </a:prstGeom>
        </p:spPr>
        <p:txBody>
          <a:bodyPr vert="horz" lIns="91440" tIns="45720" rIns="91440" bIns="45720" rtlCol="0" anchor="b">
            <a:normAutofit/>
          </a:bodyPr>
          <a:lstStyle/>
          <a:p>
            <a:pPr algn="r" defTabSz="914400">
              <a:lnSpc>
                <a:spcPct val="90000"/>
              </a:lnSpc>
              <a:spcBef>
                <a:spcPct val="0"/>
              </a:spcBef>
              <a:spcAft>
                <a:spcPts val="600"/>
              </a:spcAft>
            </a:pPr>
            <a:r>
              <a:rPr lang="en-US" sz="6000" kern="1200">
                <a:solidFill>
                  <a:schemeClr val="tx2"/>
                </a:solidFill>
                <a:ea typeface="+mj-ea"/>
                <a:cs typeface="+mj-cs"/>
              </a:rPr>
              <a:t>Questions? </a:t>
            </a:r>
          </a:p>
        </p:txBody>
      </p:sp>
    </p:spTree>
    <p:extLst>
      <p:ext uri="{BB962C8B-B14F-4D97-AF65-F5344CB8AC3E}">
        <p14:creationId xmlns:p14="http://schemas.microsoft.com/office/powerpoint/2010/main" val="1154505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CAEB-AC54-08EB-17DF-D78BAEC37095}"/>
              </a:ext>
            </a:extLst>
          </p:cNvPr>
          <p:cNvSpPr>
            <a:spLocks noGrp="1"/>
          </p:cNvSpPr>
          <p:nvPr>
            <p:ph type="ctrTitle"/>
          </p:nvPr>
        </p:nvSpPr>
        <p:spPr/>
        <p:txBody>
          <a:bodyPr/>
          <a:lstStyle/>
          <a:p>
            <a:r>
              <a:rPr lang="en-US"/>
              <a:t>What is a Facility Master Plan? </a:t>
            </a:r>
          </a:p>
        </p:txBody>
      </p:sp>
      <p:sp>
        <p:nvSpPr>
          <p:cNvPr id="3" name="Subtitle 2">
            <a:extLst>
              <a:ext uri="{FF2B5EF4-FFF2-40B4-BE49-F238E27FC236}">
                <a16:creationId xmlns:a16="http://schemas.microsoft.com/office/drawing/2014/main" id="{71B67B33-6D45-ADA6-4778-081E6FC85BFF}"/>
              </a:ext>
            </a:extLst>
          </p:cNvPr>
          <p:cNvSpPr>
            <a:spLocks noGrp="1"/>
          </p:cNvSpPr>
          <p:nvPr>
            <p:ph type="subTitle" idx="1"/>
          </p:nvPr>
        </p:nvSpPr>
        <p:spPr>
          <a:xfrm>
            <a:off x="457201" y="1424473"/>
            <a:ext cx="4114799" cy="4832366"/>
          </a:xfrm>
        </p:spPr>
        <p:txBody>
          <a:bodyPr/>
          <a:lstStyle/>
          <a:p>
            <a:pPr marL="0" indent="0">
              <a:buNone/>
            </a:pPr>
            <a:r>
              <a:rPr lang="en-US" sz="1800"/>
              <a:t>A long-range planning process that utilizes local input, credible data, and district resources to…</a:t>
            </a:r>
          </a:p>
          <a:p>
            <a:pPr marL="346075" indent="-346075">
              <a:buFont typeface="Wingdings" panose="05000000000000000000" pitchFamily="2" charset="2"/>
              <a:buChar char="q"/>
            </a:pPr>
            <a:r>
              <a:rPr lang="en-US" sz="1800"/>
              <a:t>Establish future of facilities</a:t>
            </a:r>
          </a:p>
          <a:p>
            <a:pPr marL="346075" indent="-346075">
              <a:buFont typeface="Wingdings" panose="05000000000000000000" pitchFamily="2" charset="2"/>
              <a:buChar char="q"/>
            </a:pPr>
            <a:r>
              <a:rPr lang="en-US" sz="1800"/>
              <a:t>Create financial stability in the district</a:t>
            </a:r>
          </a:p>
          <a:p>
            <a:pPr marL="346075" indent="-346075">
              <a:buFont typeface="Wingdings" panose="05000000000000000000" pitchFamily="2" charset="2"/>
              <a:buChar char="q"/>
            </a:pPr>
            <a:r>
              <a:rPr lang="en-US" sz="1800"/>
              <a:t>Ensure district resources are distributed equitably to all students</a:t>
            </a:r>
          </a:p>
          <a:p>
            <a:pPr marL="0" indent="0">
              <a:buNone/>
            </a:pPr>
            <a:endParaRPr lang="en-US" sz="1800"/>
          </a:p>
          <a:p>
            <a:pPr marL="0" indent="0">
              <a:buNone/>
            </a:pPr>
            <a:r>
              <a:rPr lang="en-US" sz="1800"/>
              <a:t>A Facility Master Plan </a:t>
            </a:r>
            <a:r>
              <a:rPr lang="en-US" sz="1800" i="1"/>
              <a:t>may</a:t>
            </a:r>
            <a:r>
              <a:rPr lang="en-US" sz="1800"/>
              <a:t> include:</a:t>
            </a:r>
          </a:p>
          <a:p>
            <a:pPr marL="346075" indent="-346075">
              <a:buFont typeface="Wingdings" panose="05000000000000000000" pitchFamily="2" charset="2"/>
              <a:buChar char="q"/>
            </a:pPr>
            <a:r>
              <a:rPr lang="en-US" sz="1800"/>
              <a:t>Adjustment of school boundaries</a:t>
            </a:r>
          </a:p>
          <a:p>
            <a:pPr marL="346075" indent="-346075">
              <a:buFont typeface="Wingdings" panose="05000000000000000000" pitchFamily="2" charset="2"/>
              <a:buChar char="q"/>
            </a:pPr>
            <a:r>
              <a:rPr lang="en-US" sz="1800"/>
              <a:t>New schools</a:t>
            </a:r>
          </a:p>
          <a:p>
            <a:pPr marL="346075" indent="-346075">
              <a:buFont typeface="Wingdings" panose="05000000000000000000" pitchFamily="2" charset="2"/>
              <a:buChar char="q"/>
            </a:pPr>
            <a:r>
              <a:rPr lang="en-US" sz="1800"/>
              <a:t>Building additions</a:t>
            </a:r>
          </a:p>
          <a:p>
            <a:pPr marL="346075" indent="-346075">
              <a:buFont typeface="Wingdings" panose="05000000000000000000" pitchFamily="2" charset="2"/>
              <a:buChar char="q"/>
            </a:pPr>
            <a:r>
              <a:rPr lang="en-US" sz="1800"/>
              <a:t>School consolidation</a:t>
            </a:r>
          </a:p>
          <a:p>
            <a:pPr marL="346075" indent="-346075">
              <a:buFont typeface="Wingdings" panose="05000000000000000000" pitchFamily="2" charset="2"/>
              <a:buChar char="q"/>
            </a:pPr>
            <a:r>
              <a:rPr lang="en-US" sz="1800"/>
              <a:t>Change to grade configuration</a:t>
            </a:r>
          </a:p>
          <a:p>
            <a:pPr marL="346075" indent="-346075">
              <a:buFont typeface="Wingdings" panose="05000000000000000000" pitchFamily="2" charset="2"/>
              <a:buChar char="q"/>
            </a:pPr>
            <a:endParaRPr lang="en-US" sz="1800"/>
          </a:p>
          <a:p>
            <a:pPr marL="346075" indent="-346075">
              <a:buFont typeface="Wingdings" panose="05000000000000000000" pitchFamily="2" charset="2"/>
              <a:buChar char="q"/>
            </a:pPr>
            <a:endParaRPr lang="en-US" sz="1800"/>
          </a:p>
          <a:p>
            <a:pPr>
              <a:buFont typeface="Wingdings" panose="05000000000000000000" pitchFamily="2" charset="2"/>
              <a:buChar char="q"/>
            </a:pPr>
            <a:endParaRPr lang="en-US" sz="1800"/>
          </a:p>
        </p:txBody>
      </p:sp>
      <p:pic>
        <p:nvPicPr>
          <p:cNvPr id="4" name="Picture 3" descr="A blue and white text on a white background&#10;&#10;Description automatically generated">
            <a:extLst>
              <a:ext uri="{FF2B5EF4-FFF2-40B4-BE49-F238E27FC236}">
                <a16:creationId xmlns:a16="http://schemas.microsoft.com/office/drawing/2014/main" id="{143DD0C6-B49D-428C-7657-F7E5DDE72006}"/>
              </a:ext>
            </a:extLst>
          </p:cNvPr>
          <p:cNvPicPr>
            <a:picLocks noChangeAspect="1"/>
          </p:cNvPicPr>
          <p:nvPr/>
        </p:nvPicPr>
        <p:blipFill>
          <a:blip r:embed="rId2"/>
          <a:stretch>
            <a:fillRect/>
          </a:stretch>
        </p:blipFill>
        <p:spPr>
          <a:xfrm>
            <a:off x="4512966" y="3113342"/>
            <a:ext cx="4350934" cy="2477416"/>
          </a:xfrm>
          <a:prstGeom prst="rect">
            <a:avLst/>
          </a:prstGeom>
        </p:spPr>
      </p:pic>
      <p:pic>
        <p:nvPicPr>
          <p:cNvPr id="5" name="Picture 4" descr="A logo with blue and yellow letters&#10;&#10;Description automatically generated">
            <a:extLst>
              <a:ext uri="{FF2B5EF4-FFF2-40B4-BE49-F238E27FC236}">
                <a16:creationId xmlns:a16="http://schemas.microsoft.com/office/drawing/2014/main" id="{21A50575-60E3-7DDC-59A3-EF2DB81D60DD}"/>
              </a:ext>
            </a:extLst>
          </p:cNvPr>
          <p:cNvPicPr>
            <a:picLocks noChangeAspect="1"/>
          </p:cNvPicPr>
          <p:nvPr/>
        </p:nvPicPr>
        <p:blipFill>
          <a:blip r:embed="rId3"/>
          <a:stretch>
            <a:fillRect/>
          </a:stretch>
        </p:blipFill>
        <p:spPr>
          <a:xfrm>
            <a:off x="4240161" y="1683275"/>
            <a:ext cx="4572000" cy="807244"/>
          </a:xfrm>
          <a:prstGeom prst="rect">
            <a:avLst/>
          </a:prstGeom>
        </p:spPr>
      </p:pic>
    </p:spTree>
    <p:extLst>
      <p:ext uri="{BB962C8B-B14F-4D97-AF65-F5344CB8AC3E}">
        <p14:creationId xmlns:p14="http://schemas.microsoft.com/office/powerpoint/2010/main" val="342235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C09BC626-F33F-9D68-334B-DC6BAB4249DF}"/>
              </a:ext>
            </a:extLst>
          </p:cNvPr>
          <p:cNvSpPr>
            <a:spLocks noGrp="1"/>
          </p:cNvSpPr>
          <p:nvPr>
            <p:ph type="subTitle" idx="1"/>
          </p:nvPr>
        </p:nvSpPr>
        <p:spPr>
          <a:xfrm>
            <a:off x="274320" y="1424473"/>
            <a:ext cx="3694841" cy="3995436"/>
          </a:xfrm>
        </p:spPr>
        <p:txBody>
          <a:bodyPr vert="horz" lIns="91440" tIns="45720" rIns="91440" bIns="45720" rtlCol="0" anchor="t">
            <a:noAutofit/>
          </a:bodyPr>
          <a:lstStyle/>
          <a:p>
            <a:pPr marL="0" indent="0">
              <a:buNone/>
            </a:pPr>
            <a:endParaRPr lang="en-US" sz="1800" b="1"/>
          </a:p>
          <a:p>
            <a:pPr marL="0" indent="0">
              <a:spcBef>
                <a:spcPts val="1200"/>
              </a:spcBef>
              <a:buNone/>
            </a:pPr>
            <a:r>
              <a:rPr lang="en-US" sz="1800" b="1">
                <a:ea typeface="Calibri"/>
                <a:cs typeface="Calibri"/>
              </a:rPr>
              <a:t>PROJECT CO-LEAD: </a:t>
            </a:r>
            <a:r>
              <a:rPr lang="en-US" sz="1800">
                <a:ea typeface="Calibri"/>
                <a:cs typeface="Calibri"/>
              </a:rPr>
              <a:t>DMPS</a:t>
            </a:r>
          </a:p>
          <a:p>
            <a:pPr marL="0" indent="0">
              <a:buNone/>
            </a:pPr>
            <a:r>
              <a:rPr lang="en-US" sz="1600" i="1">
                <a:ea typeface="Calibri"/>
                <a:cs typeface="Calibri"/>
              </a:rPr>
              <a:t>Responsibilities:</a:t>
            </a:r>
            <a:endParaRPr lang="en-US" sz="1600">
              <a:ea typeface="Calibri"/>
              <a:cs typeface="Calibri"/>
            </a:endParaRPr>
          </a:p>
          <a:p>
            <a:pPr>
              <a:buClr>
                <a:srgbClr val="000000"/>
              </a:buClr>
              <a:buFont typeface="Arial"/>
              <a:buChar char="•"/>
            </a:pPr>
            <a:r>
              <a:rPr lang="en-US" sz="1400" i="1">
                <a:ea typeface="Calibri"/>
                <a:cs typeface="Calibri"/>
              </a:rPr>
              <a:t>Facilitation of committee meetings </a:t>
            </a:r>
            <a:endParaRPr lang="en-US" sz="1400">
              <a:ea typeface="Calibri"/>
              <a:cs typeface="Calibri"/>
            </a:endParaRPr>
          </a:p>
          <a:p>
            <a:pPr>
              <a:buClr>
                <a:srgbClr val="000000"/>
              </a:buClr>
              <a:buFont typeface="Arial"/>
              <a:buChar char="•"/>
            </a:pPr>
            <a:r>
              <a:rPr lang="en-US" sz="1400" i="1">
                <a:ea typeface="Calibri"/>
                <a:cs typeface="Calibri"/>
              </a:rPr>
              <a:t>Education Specifications</a:t>
            </a:r>
            <a:endParaRPr lang="en-US" sz="1400">
              <a:ea typeface="Calibri"/>
              <a:cs typeface="Calibri"/>
            </a:endParaRPr>
          </a:p>
          <a:p>
            <a:pPr>
              <a:buClr>
                <a:srgbClr val="000000"/>
              </a:buClr>
              <a:buFont typeface="Arial"/>
              <a:buChar char="•"/>
            </a:pPr>
            <a:r>
              <a:rPr lang="en-US" sz="1400" i="1">
                <a:ea typeface="Calibri"/>
                <a:cs typeface="Calibri"/>
              </a:rPr>
              <a:t>Meeting Logistics</a:t>
            </a:r>
            <a:endParaRPr lang="en-US" err="1"/>
          </a:p>
          <a:p>
            <a:pPr marL="0" indent="0">
              <a:buNone/>
            </a:pPr>
            <a:endParaRPr lang="en-US" sz="1800" b="1"/>
          </a:p>
          <a:p>
            <a:pPr marL="0" indent="0">
              <a:buNone/>
            </a:pPr>
            <a:r>
              <a:rPr lang="en-US" sz="1800" b="1"/>
              <a:t>DMPS COMMITTEE: </a:t>
            </a:r>
            <a:endParaRPr lang="en-US" sz="1800" b="1">
              <a:latin typeface="+mn-lt"/>
              <a:ea typeface="Calibri"/>
              <a:cs typeface="Calibri"/>
            </a:endParaRPr>
          </a:p>
          <a:p>
            <a:pPr marL="0" indent="0">
              <a:buNone/>
            </a:pPr>
            <a:r>
              <a:rPr lang="en-US" sz="1600" i="1"/>
              <a:t>Responsibilities:</a:t>
            </a:r>
            <a:endParaRPr lang="en-US" sz="1600" i="1">
              <a:ea typeface="Calibri"/>
              <a:cs typeface="Calibri"/>
            </a:endParaRPr>
          </a:p>
          <a:p>
            <a:r>
              <a:rPr lang="en-US" sz="1400" i="1">
                <a:latin typeface="+mn-lt"/>
              </a:rPr>
              <a:t>Attend committee meetings</a:t>
            </a:r>
            <a:endParaRPr lang="en-US" sz="1400" i="1">
              <a:latin typeface="+mn-lt"/>
              <a:ea typeface="Calibri"/>
              <a:cs typeface="Calibri"/>
            </a:endParaRPr>
          </a:p>
          <a:p>
            <a:r>
              <a:rPr lang="en-US" sz="1400" i="1"/>
              <a:t>Provide feedback to facilitators</a:t>
            </a:r>
            <a:endParaRPr lang="en-US" sz="1400" i="1">
              <a:ea typeface="Calibri"/>
              <a:cs typeface="Calibri"/>
            </a:endParaRPr>
          </a:p>
          <a:p>
            <a:r>
              <a:rPr lang="en-US" sz="1400" i="1">
                <a:latin typeface="+mn-lt"/>
              </a:rPr>
              <a:t>Work towards committee consensus</a:t>
            </a:r>
            <a:r>
              <a:rPr lang="en-US" sz="1400" i="1"/>
              <a:t> </a:t>
            </a:r>
            <a:endParaRPr lang="en-US" sz="1400" i="1">
              <a:latin typeface="+mn-lt"/>
              <a:ea typeface="Calibri"/>
              <a:cs typeface="Calibri"/>
            </a:endParaRPr>
          </a:p>
          <a:p>
            <a:pPr marL="0" indent="0">
              <a:buNone/>
            </a:pPr>
            <a:endParaRPr lang="en-US" sz="1600"/>
          </a:p>
        </p:txBody>
      </p:sp>
      <p:pic>
        <p:nvPicPr>
          <p:cNvPr id="14" name="Picture 13" descr="A picture containing text, clipart&#10;&#10;Description automatically generated">
            <a:extLst>
              <a:ext uri="{FF2B5EF4-FFF2-40B4-BE49-F238E27FC236}">
                <a16:creationId xmlns:a16="http://schemas.microsoft.com/office/drawing/2014/main" id="{86CEA86C-0C19-4A27-687D-C1818AE49E3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749040" y="1412946"/>
            <a:ext cx="1105167" cy="403151"/>
          </a:xfrm>
          <a:prstGeom prst="rect">
            <a:avLst/>
          </a:prstGeom>
        </p:spPr>
      </p:pic>
      <p:sp>
        <p:nvSpPr>
          <p:cNvPr id="17" name="Title 16">
            <a:extLst>
              <a:ext uri="{FF2B5EF4-FFF2-40B4-BE49-F238E27FC236}">
                <a16:creationId xmlns:a16="http://schemas.microsoft.com/office/drawing/2014/main" id="{369EEC2F-4B35-E33F-7B21-422F879CDB98}"/>
              </a:ext>
            </a:extLst>
          </p:cNvPr>
          <p:cNvSpPr>
            <a:spLocks noGrp="1"/>
          </p:cNvSpPr>
          <p:nvPr>
            <p:ph type="ctrTitle"/>
          </p:nvPr>
        </p:nvSpPr>
        <p:spPr>
          <a:xfrm rot="10800000" flipV="1">
            <a:off x="457200" y="228600"/>
            <a:ext cx="8229600" cy="767751"/>
          </a:xfrm>
        </p:spPr>
        <p:txBody>
          <a:bodyPr>
            <a:normAutofit/>
          </a:bodyPr>
          <a:lstStyle/>
          <a:p>
            <a:r>
              <a:rPr lang="en-US"/>
              <a:t>Who is involved in the Facility Master Plan?</a:t>
            </a:r>
          </a:p>
        </p:txBody>
      </p:sp>
      <p:sp>
        <p:nvSpPr>
          <p:cNvPr id="12" name="TextBox 11">
            <a:extLst>
              <a:ext uri="{FF2B5EF4-FFF2-40B4-BE49-F238E27FC236}">
                <a16:creationId xmlns:a16="http://schemas.microsoft.com/office/drawing/2014/main" id="{E3726A68-18CA-5CA2-30A4-EBBBF86BEE05}"/>
              </a:ext>
            </a:extLst>
          </p:cNvPr>
          <p:cNvSpPr txBox="1"/>
          <p:nvPr/>
        </p:nvSpPr>
        <p:spPr>
          <a:xfrm>
            <a:off x="206657" y="5688305"/>
            <a:ext cx="8687834" cy="615553"/>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wrap="square" lIns="91440" tIns="45720" rIns="91440" bIns="45720" anchor="t">
            <a:spAutoFit/>
          </a:bodyPr>
          <a:lstStyle/>
          <a:p>
            <a:r>
              <a:rPr lang="en-US" b="1" i="1">
                <a:solidFill>
                  <a:schemeClr val="tx2"/>
                </a:solidFill>
              </a:rPr>
              <a:t>END GOAL: </a:t>
            </a:r>
            <a:r>
              <a:rPr lang="en-US" sz="1600" b="1" i="1">
                <a:solidFill>
                  <a:schemeClr val="tx2"/>
                </a:solidFill>
                <a:latin typeface="+mn-lt"/>
              </a:rPr>
              <a:t>Provide</a:t>
            </a:r>
            <a:r>
              <a:rPr lang="en-US" sz="1600" b="1" i="1">
                <a:solidFill>
                  <a:schemeClr val="tx2"/>
                </a:solidFill>
              </a:rPr>
              <a:t> a final</a:t>
            </a:r>
            <a:r>
              <a:rPr lang="en-US" sz="1600" b="1" i="1">
                <a:solidFill>
                  <a:schemeClr val="tx2"/>
                </a:solidFill>
                <a:latin typeface="+mn-lt"/>
              </a:rPr>
              <a:t> recommendation of Facility Master Plan </a:t>
            </a:r>
            <a:r>
              <a:rPr lang="en-US" sz="1600" b="1" i="1">
                <a:solidFill>
                  <a:schemeClr val="tx2"/>
                </a:solidFill>
              </a:rPr>
              <a:t>actions </a:t>
            </a:r>
            <a:r>
              <a:rPr lang="en-US" sz="1600" b="1" i="1">
                <a:solidFill>
                  <a:schemeClr val="tx2"/>
                </a:solidFill>
                <a:latin typeface="+mn-lt"/>
              </a:rPr>
              <a:t>to the DMPS Board of Education for final adoption.</a:t>
            </a:r>
            <a:r>
              <a:rPr lang="en-US" sz="1600" b="1" i="1">
                <a:solidFill>
                  <a:schemeClr val="tx2"/>
                </a:solidFill>
              </a:rPr>
              <a:t> </a:t>
            </a:r>
            <a:endParaRPr lang="en-US" sz="1600">
              <a:solidFill>
                <a:schemeClr val="tx2"/>
              </a:solidFill>
              <a:ea typeface="Calibri"/>
              <a:cs typeface="Calibri"/>
            </a:endParaRPr>
          </a:p>
        </p:txBody>
      </p:sp>
      <p:pic>
        <p:nvPicPr>
          <p:cNvPr id="15" name="Picture 10" descr="Des Moines Public Schools - Crunchbase School Profile &amp; Alumni">
            <a:extLst>
              <a:ext uri="{FF2B5EF4-FFF2-40B4-BE49-F238E27FC236}">
                <a16:creationId xmlns:a16="http://schemas.microsoft.com/office/drawing/2014/main" id="{BE3E253F-EE31-F59D-A3EE-80247976DF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0" t="28468" r="2622" b="28675"/>
          <a:stretch/>
        </p:blipFill>
        <p:spPr bwMode="auto">
          <a:xfrm>
            <a:off x="274320" y="1322743"/>
            <a:ext cx="1187343" cy="53672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7">
            <a:extLst>
              <a:ext uri="{FF2B5EF4-FFF2-40B4-BE49-F238E27FC236}">
                <a16:creationId xmlns:a16="http://schemas.microsoft.com/office/drawing/2014/main" id="{8FB79844-1755-D7FF-FC3B-E991099D08FA}"/>
              </a:ext>
            </a:extLst>
          </p:cNvPr>
          <p:cNvSpPr txBox="1">
            <a:spLocks/>
          </p:cNvSpPr>
          <p:nvPr/>
        </p:nvSpPr>
        <p:spPr>
          <a:xfrm>
            <a:off x="3749040" y="1819687"/>
            <a:ext cx="5117052" cy="4895622"/>
          </a:xfrm>
          <a:prstGeom prst="rect">
            <a:avLst/>
          </a:prstGeom>
        </p:spPr>
        <p:txBody>
          <a:bodyPr vert="horz" lIns="91440" tIns="45720" rIns="91440" bIns="45720" rtlCol="0" anchor="t">
            <a:noAutofit/>
          </a:bodyPr>
          <a:lstStyle>
            <a:lvl1pPr marL="168275" indent="-168275" algn="l" defTabSz="6858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1pPr>
            <a:lvl2pPr marL="628650" indent="-285750" algn="l" defTabSz="685800" rtl="0" eaLnBrk="1" latinLnBrk="0" hangingPunct="1">
              <a:lnSpc>
                <a:spcPct val="100000"/>
              </a:lnSpc>
              <a:spcBef>
                <a:spcPts val="600"/>
              </a:spcBef>
              <a:buSzPct val="100000"/>
              <a:buFont typeface="Arial" panose="020B0604020202020204" pitchFamily="34" charset="0"/>
              <a:buChar char="•"/>
              <a:defRPr sz="1200" kern="1200">
                <a:solidFill>
                  <a:schemeClr val="tx1"/>
                </a:solidFill>
                <a:latin typeface="+mn-lt"/>
                <a:ea typeface="+mn-ea"/>
                <a:cs typeface="+mn-cs"/>
              </a:defRPr>
            </a:lvl2pPr>
            <a:lvl3pPr marL="685800" indent="0" algn="ctr" defTabSz="685800" rtl="0" eaLnBrk="1" latinLnBrk="0" hangingPunct="1">
              <a:lnSpc>
                <a:spcPct val="100000"/>
              </a:lnSpc>
              <a:spcBef>
                <a:spcPts val="600"/>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100000"/>
              </a:lnSpc>
              <a:spcBef>
                <a:spcPts val="600"/>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100000"/>
              </a:lnSpc>
              <a:spcBef>
                <a:spcPts val="600"/>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indent="0">
              <a:spcBef>
                <a:spcPts val="1200"/>
              </a:spcBef>
              <a:buNone/>
            </a:pPr>
            <a:r>
              <a:rPr lang="en-US" sz="1800" b="1">
                <a:ea typeface="Calibri"/>
                <a:cs typeface="Calibri"/>
              </a:rPr>
              <a:t>PROJECT CO-LEAD: </a:t>
            </a:r>
            <a:r>
              <a:rPr lang="en-US" sz="1800">
                <a:ea typeface="Calibri"/>
                <a:cs typeface="Calibri"/>
              </a:rPr>
              <a:t>RSP &amp; Associates</a:t>
            </a:r>
          </a:p>
          <a:p>
            <a:pPr marL="0" indent="0">
              <a:buNone/>
            </a:pPr>
            <a:r>
              <a:rPr lang="en-US" sz="1600" i="1">
                <a:ea typeface="Calibri"/>
                <a:cs typeface="Calibri"/>
              </a:rPr>
              <a:t>Responsibilities:</a:t>
            </a:r>
            <a:endParaRPr lang="en-US" sz="1600">
              <a:ea typeface="Calibri"/>
              <a:cs typeface="Calibri"/>
            </a:endParaRPr>
          </a:p>
          <a:p>
            <a:pPr>
              <a:buClr>
                <a:srgbClr val="000000"/>
              </a:buClr>
              <a:buFont typeface="Arial"/>
              <a:buChar char="•"/>
            </a:pPr>
            <a:r>
              <a:rPr lang="en-US" sz="1400" i="1">
                <a:ea typeface="Calibri"/>
                <a:cs typeface="Calibri"/>
              </a:rPr>
              <a:t>Facilitation of committee meetings </a:t>
            </a:r>
            <a:endParaRPr lang="en-US" sz="1400">
              <a:ea typeface="Calibri"/>
              <a:cs typeface="Calibri"/>
            </a:endParaRPr>
          </a:p>
          <a:p>
            <a:pPr>
              <a:buClr>
                <a:srgbClr val="000000"/>
              </a:buClr>
              <a:buFont typeface="Arial"/>
              <a:buChar char="•"/>
            </a:pPr>
            <a:r>
              <a:rPr lang="en-US" sz="1400" i="1">
                <a:ea typeface="Calibri"/>
                <a:cs typeface="Calibri"/>
              </a:rPr>
              <a:t>Enrollment and demographic studies of student data</a:t>
            </a:r>
            <a:endParaRPr lang="en-US" sz="1400">
              <a:ea typeface="Calibri"/>
              <a:cs typeface="Calibri"/>
            </a:endParaRPr>
          </a:p>
          <a:p>
            <a:pPr>
              <a:buClr>
                <a:srgbClr val="000000"/>
              </a:buClr>
              <a:buFont typeface="Arial"/>
              <a:buChar char="•"/>
            </a:pPr>
            <a:r>
              <a:rPr lang="en-US" sz="1400" i="1">
                <a:ea typeface="Calibri"/>
                <a:cs typeface="Calibri"/>
              </a:rPr>
              <a:t>Boundary analysis and concept creation </a:t>
            </a:r>
            <a:endParaRPr lang="en-US"/>
          </a:p>
          <a:p>
            <a:pPr marL="0" indent="0">
              <a:buFont typeface="Arial" panose="020B0604020202020204" pitchFamily="34" charset="0"/>
              <a:buNone/>
            </a:pPr>
            <a:endParaRPr lang="en-US" sz="1800" b="1"/>
          </a:p>
          <a:p>
            <a:pPr marL="0" indent="0">
              <a:buNone/>
            </a:pPr>
            <a:endParaRPr lang="en-US" sz="1800" b="1"/>
          </a:p>
          <a:p>
            <a:pPr marL="0" indent="0">
              <a:buFont typeface="Arial" panose="020B0604020202020204" pitchFamily="34" charset="0"/>
              <a:buNone/>
            </a:pPr>
            <a:r>
              <a:rPr lang="en-US" sz="1800" b="1"/>
              <a:t>FMP PROJECT ARCHITECT: </a:t>
            </a:r>
            <a:r>
              <a:rPr lang="en-US" sz="1800"/>
              <a:t>BBS Architects/Engineers</a:t>
            </a:r>
            <a:endParaRPr lang="en-US" sz="1800">
              <a:ea typeface="Calibri"/>
              <a:cs typeface="Calibri"/>
            </a:endParaRPr>
          </a:p>
          <a:p>
            <a:pPr marL="0" indent="0">
              <a:buFont typeface="Arial" panose="020B0604020202020204" pitchFamily="34" charset="0"/>
              <a:buNone/>
            </a:pPr>
            <a:r>
              <a:rPr lang="en-US" sz="1600" i="1"/>
              <a:t>Responsibilities:</a:t>
            </a:r>
            <a:endParaRPr lang="en-US" sz="1600" i="1">
              <a:ea typeface="Calibri"/>
              <a:cs typeface="Calibri"/>
            </a:endParaRPr>
          </a:p>
          <a:p>
            <a:r>
              <a:rPr lang="en-US" sz="1400" i="1"/>
              <a:t>Facility condition assessments</a:t>
            </a:r>
            <a:endParaRPr lang="en-US" sz="1400" i="1">
              <a:ea typeface="Calibri"/>
              <a:cs typeface="Calibri"/>
            </a:endParaRPr>
          </a:p>
          <a:p>
            <a:pPr marL="0" indent="0">
              <a:buFont typeface="Arial" panose="020B0604020202020204" pitchFamily="34" charset="0"/>
              <a:buNone/>
            </a:pPr>
            <a:endParaRPr lang="en-US" sz="1800" b="1"/>
          </a:p>
          <a:p>
            <a:pPr marL="0" indent="0">
              <a:buFont typeface="Arial" panose="020B0604020202020204" pitchFamily="34" charset="0"/>
              <a:buNone/>
            </a:pPr>
            <a:endParaRPr lang="en-US" sz="1400" i="1">
              <a:ea typeface="Calibri"/>
              <a:cs typeface="Calibri"/>
            </a:endParaRPr>
          </a:p>
        </p:txBody>
      </p:sp>
      <p:pic>
        <p:nvPicPr>
          <p:cNvPr id="4" name="Graphic 3" descr="BBS Architects Engineers">
            <a:extLst>
              <a:ext uri="{FF2B5EF4-FFF2-40B4-BE49-F238E27FC236}">
                <a16:creationId xmlns:a16="http://schemas.microsoft.com/office/drawing/2014/main" id="{12F0959A-2A29-B27F-AD9D-E7DDEB3037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588" y="4407770"/>
            <a:ext cx="658504" cy="914400"/>
          </a:xfrm>
          <a:prstGeom prst="rect">
            <a:avLst/>
          </a:prstGeom>
        </p:spPr>
      </p:pic>
    </p:spTree>
    <p:extLst>
      <p:ext uri="{BB962C8B-B14F-4D97-AF65-F5344CB8AC3E}">
        <p14:creationId xmlns:p14="http://schemas.microsoft.com/office/powerpoint/2010/main" val="1576516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clipart&#10;&#10;Description automatically generated">
            <a:extLst>
              <a:ext uri="{FF2B5EF4-FFF2-40B4-BE49-F238E27FC236}">
                <a16:creationId xmlns:a16="http://schemas.microsoft.com/office/drawing/2014/main" id="{E4FD97B8-5DE8-F6D8-E1EE-7B6F72EBAF03}"/>
              </a:ext>
            </a:extLst>
          </p:cNvPr>
          <p:cNvPicPr>
            <a:picLocks noChangeAspect="1"/>
          </p:cNvPicPr>
          <p:nvPr/>
        </p:nvPicPr>
        <p:blipFill>
          <a:blip r:embed="rId2">
            <a:alphaModFix amt="15000"/>
            <a:extLst>
              <a:ext uri="{28A0092B-C50C-407E-A947-70E740481C1C}">
                <a14:useLocalDpi xmlns:a14="http://schemas.microsoft.com/office/drawing/2010/main" val="0"/>
              </a:ext>
            </a:extLst>
          </a:blip>
          <a:stretch>
            <a:fillRect/>
          </a:stretch>
        </p:blipFill>
        <p:spPr>
          <a:xfrm>
            <a:off x="160020" y="2142276"/>
            <a:ext cx="8823960" cy="3209544"/>
          </a:xfrm>
          <a:prstGeom prst="rect">
            <a:avLst/>
          </a:prstGeom>
        </p:spPr>
      </p:pic>
      <p:sp>
        <p:nvSpPr>
          <p:cNvPr id="2" name="TextBox 1">
            <a:extLst>
              <a:ext uri="{FF2B5EF4-FFF2-40B4-BE49-F238E27FC236}">
                <a16:creationId xmlns:a16="http://schemas.microsoft.com/office/drawing/2014/main" id="{D2F65399-689C-4718-AC73-E60037A64AD2}"/>
              </a:ext>
            </a:extLst>
          </p:cNvPr>
          <p:cNvSpPr txBox="1"/>
          <p:nvPr/>
        </p:nvSpPr>
        <p:spPr>
          <a:xfrm>
            <a:off x="274320" y="1371600"/>
            <a:ext cx="4433353" cy="1877437"/>
          </a:xfrm>
          <a:prstGeom prst="rect">
            <a:avLst/>
          </a:prstGeom>
          <a:noFill/>
        </p:spPr>
        <p:txBody>
          <a:bodyPr wrap="square" numCol="1" rtlCol="0">
            <a:spAutoFit/>
          </a:bodyPr>
          <a:lstStyle/>
          <a:p>
            <a:pPr marL="0" indent="0">
              <a:buClrTx/>
              <a:buFont typeface="Wingdings" panose="05000000000000000000" pitchFamily="2" charset="2"/>
              <a:buNone/>
            </a:pPr>
            <a:r>
              <a:rPr lang="en-US" b="1">
                <a:solidFill>
                  <a:schemeClr val="tx2"/>
                </a:solidFill>
                <a:latin typeface="+mn-lt"/>
              </a:rPr>
              <a:t>Quick Facts:</a:t>
            </a:r>
          </a:p>
          <a:p>
            <a:pPr marL="168275" indent="-168275">
              <a:lnSpc>
                <a:spcPct val="100000"/>
              </a:lnSpc>
              <a:buClrTx/>
              <a:buFont typeface="Arial" panose="020B0604020202020204" pitchFamily="34" charset="0"/>
              <a:buChar char="•"/>
            </a:pPr>
            <a:r>
              <a:rPr lang="en-US" sz="1400">
                <a:solidFill>
                  <a:schemeClr val="tx1"/>
                </a:solidFill>
                <a:latin typeface="+mn-lt"/>
              </a:rPr>
              <a:t>Founded in 2003</a:t>
            </a:r>
          </a:p>
          <a:p>
            <a:pPr marL="168275" indent="-168275">
              <a:lnSpc>
                <a:spcPct val="100000"/>
              </a:lnSpc>
              <a:buClrTx/>
              <a:buFont typeface="Arial" panose="020B0604020202020204" pitchFamily="34" charset="0"/>
              <a:buChar char="•"/>
            </a:pPr>
            <a:r>
              <a:rPr lang="en-US" sz="1400">
                <a:solidFill>
                  <a:schemeClr val="tx1"/>
                </a:solidFill>
                <a:latin typeface="+mn-lt"/>
              </a:rPr>
              <a:t>Professional educational</a:t>
            </a:r>
            <a:r>
              <a:rPr lang="en-US" sz="1400" baseline="0">
                <a:solidFill>
                  <a:schemeClr val="tx1"/>
                </a:solidFill>
                <a:latin typeface="+mn-lt"/>
              </a:rPr>
              <a:t> planning firm</a:t>
            </a:r>
          </a:p>
          <a:p>
            <a:pPr marL="168275" indent="-168275">
              <a:lnSpc>
                <a:spcPct val="100000"/>
              </a:lnSpc>
              <a:buClrTx/>
              <a:buFont typeface="Arial" panose="020B0604020202020204" pitchFamily="34" charset="0"/>
              <a:buChar char="•"/>
            </a:pPr>
            <a:r>
              <a:rPr lang="en-US" sz="1400" baseline="0">
                <a:solidFill>
                  <a:schemeClr val="tx1"/>
                </a:solidFill>
                <a:latin typeface="+mn-lt"/>
              </a:rPr>
              <a:t>Expertise in multiple disciplines </a:t>
            </a:r>
            <a:r>
              <a:rPr lang="en-US" sz="1100" baseline="0">
                <a:solidFill>
                  <a:schemeClr val="tx1"/>
                </a:solidFill>
                <a:latin typeface="+mn-lt"/>
              </a:rPr>
              <a:t>(GIS, Planning, Facilitation)</a:t>
            </a:r>
          </a:p>
          <a:p>
            <a:pPr marL="168275" indent="-168275">
              <a:lnSpc>
                <a:spcPct val="100000"/>
              </a:lnSpc>
              <a:buClrTx/>
              <a:buFont typeface="Arial" panose="020B0604020202020204" pitchFamily="34" charset="0"/>
              <a:buChar char="•"/>
            </a:pPr>
            <a:r>
              <a:rPr lang="en-US" sz="1400" baseline="0">
                <a:solidFill>
                  <a:schemeClr val="tx1"/>
                </a:solidFill>
                <a:latin typeface="+mn-lt"/>
              </a:rPr>
              <a:t>Over 20 years of planning experience</a:t>
            </a:r>
          </a:p>
          <a:p>
            <a:pPr marL="168275" indent="-168275">
              <a:lnSpc>
                <a:spcPct val="100000"/>
              </a:lnSpc>
              <a:buClrTx/>
              <a:buFont typeface="Arial" panose="020B0604020202020204" pitchFamily="34" charset="0"/>
              <a:buChar char="•"/>
            </a:pPr>
            <a:r>
              <a:rPr lang="en-US" sz="1400" baseline="0">
                <a:solidFill>
                  <a:schemeClr val="tx1"/>
                </a:solidFill>
                <a:latin typeface="+mn-lt"/>
              </a:rPr>
              <a:t>Over 80 years of education experience</a:t>
            </a:r>
          </a:p>
          <a:p>
            <a:pPr marL="168275" indent="-168275">
              <a:lnSpc>
                <a:spcPct val="100000"/>
              </a:lnSpc>
              <a:buClrTx/>
              <a:buFont typeface="Arial" panose="020B0604020202020204" pitchFamily="34" charset="0"/>
              <a:buChar char="•"/>
            </a:pPr>
            <a:r>
              <a:rPr lang="en-US" sz="1400" baseline="0">
                <a:solidFill>
                  <a:schemeClr val="tx1"/>
                </a:solidFill>
                <a:latin typeface="+mn-lt"/>
              </a:rPr>
              <a:t>Over 20 years of GIS experience</a:t>
            </a:r>
          </a:p>
          <a:p>
            <a:pPr marL="168275" indent="-168275">
              <a:lnSpc>
                <a:spcPct val="100000"/>
              </a:lnSpc>
              <a:buClrTx/>
              <a:buFont typeface="Arial" panose="020B0604020202020204" pitchFamily="34" charset="0"/>
              <a:buChar char="•"/>
            </a:pPr>
            <a:r>
              <a:rPr lang="en-US" sz="1400" baseline="0">
                <a:solidFill>
                  <a:schemeClr val="tx1"/>
                </a:solidFill>
                <a:latin typeface="+mn-lt"/>
              </a:rPr>
              <a:t>Projection accuracy of 97% or greater</a:t>
            </a:r>
          </a:p>
        </p:txBody>
      </p:sp>
      <p:sp>
        <p:nvSpPr>
          <p:cNvPr id="3" name="TextBox 2">
            <a:extLst>
              <a:ext uri="{FF2B5EF4-FFF2-40B4-BE49-F238E27FC236}">
                <a16:creationId xmlns:a16="http://schemas.microsoft.com/office/drawing/2014/main" id="{4E933C7F-8E10-4D7F-9ABB-2581DE5FEE99}"/>
              </a:ext>
            </a:extLst>
          </p:cNvPr>
          <p:cNvSpPr txBox="1"/>
          <p:nvPr/>
        </p:nvSpPr>
        <p:spPr>
          <a:xfrm>
            <a:off x="4846320" y="1366787"/>
            <a:ext cx="4208011" cy="4431983"/>
          </a:xfrm>
          <a:prstGeom prst="rect">
            <a:avLst/>
          </a:prstGeom>
          <a:noFill/>
        </p:spPr>
        <p:txBody>
          <a:bodyPr wrap="square" numCol="1" rtlCol="0">
            <a:spAutoFit/>
          </a:bodyPr>
          <a:lstStyle/>
          <a:p>
            <a:r>
              <a:rPr lang="en-US" b="1">
                <a:solidFill>
                  <a:schemeClr val="tx2"/>
                </a:solidFill>
                <a:latin typeface="+mn-lt"/>
              </a:rPr>
              <a:t>RSP Experience:</a:t>
            </a:r>
          </a:p>
          <a:p>
            <a:r>
              <a:rPr lang="en-US" sz="1400" b="1">
                <a:latin typeface="+mn-lt"/>
              </a:rPr>
              <a:t>Regional Projects</a:t>
            </a:r>
            <a:r>
              <a:rPr lang="en-US" sz="1400" b="1"/>
              <a:t>:</a:t>
            </a:r>
            <a:endParaRPr lang="en-US" sz="1400">
              <a:solidFill>
                <a:schemeClr val="tx1"/>
              </a:solidFill>
              <a:latin typeface="+mn-lt"/>
            </a:endParaRPr>
          </a:p>
          <a:p>
            <a:pPr marL="171450" indent="-171450">
              <a:spcBef>
                <a:spcPts val="600"/>
              </a:spcBef>
              <a:buFont typeface="Arial" panose="020B0604020202020204" pitchFamily="34" charset="0"/>
              <a:buChar char="•"/>
            </a:pPr>
            <a:r>
              <a:rPr lang="en-US" sz="1400"/>
              <a:t>Ankeny Community School District</a:t>
            </a:r>
            <a:endParaRPr lang="en-US" sz="1400">
              <a:latin typeface="+mn-lt"/>
            </a:endParaRPr>
          </a:p>
          <a:p>
            <a:pPr marL="231775" lvl="1"/>
            <a:r>
              <a:rPr lang="en-US" sz="1400" i="1">
                <a:latin typeface="+mn-lt"/>
              </a:rPr>
              <a:t>Facility Master Plan &amp; Enrollment Analysis, 2022/23</a:t>
            </a:r>
          </a:p>
          <a:p>
            <a:pPr marL="231775" lvl="1"/>
            <a:r>
              <a:rPr lang="en-US" sz="1400" i="1">
                <a:latin typeface="+mn-lt"/>
              </a:rPr>
              <a:t>RSP has worked with ACSD for the past 12 years</a:t>
            </a:r>
          </a:p>
          <a:p>
            <a:pPr marL="173038" indent="-173038">
              <a:spcBef>
                <a:spcPts val="600"/>
              </a:spcBef>
              <a:buFont typeface="Arial" panose="020B0604020202020204" pitchFamily="34" charset="0"/>
              <a:buChar char="•"/>
            </a:pPr>
            <a:r>
              <a:rPr lang="en-US" sz="1400"/>
              <a:t>Cedar Rapids Community School District</a:t>
            </a:r>
          </a:p>
          <a:p>
            <a:pPr indent="231775"/>
            <a:r>
              <a:rPr lang="en-US" sz="1400" i="1"/>
              <a:t>Facility Master Plan &amp; Enrollment Analysis, 2018/19</a:t>
            </a:r>
            <a:endParaRPr lang="en-US" sz="1400">
              <a:latin typeface="+mn-lt"/>
            </a:endParaRPr>
          </a:p>
          <a:p>
            <a:pPr marL="171450" indent="-171450">
              <a:spcBef>
                <a:spcPts val="600"/>
              </a:spcBef>
              <a:buFont typeface="Arial" panose="020B0604020202020204" pitchFamily="34" charset="0"/>
              <a:buChar char="•"/>
            </a:pPr>
            <a:r>
              <a:rPr lang="en-US" sz="1400">
                <a:latin typeface="+mn-lt"/>
              </a:rPr>
              <a:t>Waukee Community School District</a:t>
            </a:r>
          </a:p>
          <a:p>
            <a:pPr lvl="1" indent="-225425"/>
            <a:r>
              <a:rPr lang="en-US" sz="1400" i="1">
                <a:latin typeface="+mn-lt"/>
              </a:rPr>
              <a:t>Boundary &amp; Enrollment Analysis, 2022/23</a:t>
            </a:r>
          </a:p>
          <a:p>
            <a:pPr marL="457200" indent="-225425"/>
            <a:r>
              <a:rPr lang="en-US" sz="1400" i="1"/>
              <a:t>RSP has worked with WCSD for the past 12 years</a:t>
            </a:r>
          </a:p>
          <a:p>
            <a:endParaRPr lang="en-US" sz="1400" b="1">
              <a:latin typeface="+mn-lt"/>
            </a:endParaRPr>
          </a:p>
          <a:p>
            <a:r>
              <a:rPr lang="en-US" sz="1400" b="1">
                <a:latin typeface="+mn-lt"/>
              </a:rPr>
              <a:t>Large-Scale Projects</a:t>
            </a:r>
            <a:r>
              <a:rPr lang="en-US" sz="1400" b="1"/>
              <a:t>:</a:t>
            </a:r>
            <a:endParaRPr lang="en-US" sz="1400">
              <a:solidFill>
                <a:schemeClr val="tx1"/>
              </a:solidFill>
              <a:latin typeface="+mn-lt"/>
            </a:endParaRPr>
          </a:p>
          <a:p>
            <a:pPr marL="171450" indent="-171450">
              <a:spcBef>
                <a:spcPts val="600"/>
              </a:spcBef>
              <a:buFont typeface="Arial" panose="020B0604020202020204" pitchFamily="34" charset="0"/>
              <a:buChar char="•"/>
            </a:pPr>
            <a:r>
              <a:rPr lang="en-US" sz="1400">
                <a:latin typeface="+mn-lt"/>
              </a:rPr>
              <a:t>Kansas City Kansas Public Schools (KS)</a:t>
            </a:r>
          </a:p>
          <a:p>
            <a:pPr marL="171450" indent="-171450">
              <a:spcBef>
                <a:spcPts val="600"/>
              </a:spcBef>
              <a:buFont typeface="Arial" panose="020B0604020202020204" pitchFamily="34" charset="0"/>
              <a:buChar char="•"/>
            </a:pPr>
            <a:r>
              <a:rPr lang="en-US" sz="1400">
                <a:latin typeface="+mn-lt"/>
              </a:rPr>
              <a:t>Omaha Public Schools (NE)</a:t>
            </a:r>
          </a:p>
          <a:p>
            <a:pPr marL="171450" indent="-171450">
              <a:spcBef>
                <a:spcPts val="600"/>
              </a:spcBef>
              <a:buFont typeface="Arial" panose="020B0604020202020204" pitchFamily="34" charset="0"/>
              <a:buChar char="•"/>
            </a:pPr>
            <a:r>
              <a:rPr lang="en-US" sz="1400">
                <a:latin typeface="+mn-lt"/>
              </a:rPr>
              <a:t>Oklahoma City Public Schools (OK)</a:t>
            </a:r>
          </a:p>
          <a:p>
            <a:pPr marL="171450" indent="-171450">
              <a:spcBef>
                <a:spcPts val="600"/>
              </a:spcBef>
              <a:buFont typeface="Arial" panose="020B0604020202020204" pitchFamily="34" charset="0"/>
              <a:buChar char="•"/>
            </a:pPr>
            <a:r>
              <a:rPr lang="en-US" sz="1400"/>
              <a:t>Rutherford County Schools (TN)</a:t>
            </a:r>
            <a:endParaRPr lang="en-US" sz="1400">
              <a:latin typeface="+mn-lt"/>
            </a:endParaRPr>
          </a:p>
          <a:p>
            <a:pPr marL="171450" indent="-171450">
              <a:spcBef>
                <a:spcPts val="600"/>
              </a:spcBef>
              <a:buFont typeface="Arial" panose="020B0604020202020204" pitchFamily="34" charset="0"/>
              <a:buChar char="•"/>
            </a:pPr>
            <a:r>
              <a:rPr lang="en-US" sz="1400">
                <a:latin typeface="+mn-lt"/>
              </a:rPr>
              <a:t>Wichita Public Schools (KS)</a:t>
            </a:r>
          </a:p>
        </p:txBody>
      </p:sp>
      <p:sp>
        <p:nvSpPr>
          <p:cNvPr id="4" name="TextBox 3">
            <a:extLst>
              <a:ext uri="{FF2B5EF4-FFF2-40B4-BE49-F238E27FC236}">
                <a16:creationId xmlns:a16="http://schemas.microsoft.com/office/drawing/2014/main" id="{70440501-59E4-47B5-AD5B-8109416B2BCF}"/>
              </a:ext>
            </a:extLst>
          </p:cNvPr>
          <p:cNvSpPr txBox="1"/>
          <p:nvPr/>
        </p:nvSpPr>
        <p:spPr>
          <a:xfrm>
            <a:off x="274320" y="3277867"/>
            <a:ext cx="4433353" cy="3323987"/>
          </a:xfrm>
          <a:prstGeom prst="rect">
            <a:avLst/>
          </a:prstGeom>
          <a:noFill/>
        </p:spPr>
        <p:txBody>
          <a:bodyPr wrap="square" lIns="91440" tIns="45720" rIns="91440" bIns="45720" rtlCol="0" anchor="t">
            <a:spAutoFit/>
          </a:bodyPr>
          <a:lstStyle/>
          <a:p>
            <a:r>
              <a:rPr lang="en-US" b="1">
                <a:solidFill>
                  <a:schemeClr val="tx2"/>
                </a:solidFill>
                <a:latin typeface="+mn-lt"/>
              </a:rPr>
              <a:t>RSP Planning Team:</a:t>
            </a:r>
            <a:endParaRPr lang="en-US" sz="1200" b="1">
              <a:solidFill>
                <a:schemeClr val="tx2"/>
              </a:solidFill>
              <a:latin typeface="+mn-lt"/>
            </a:endParaRPr>
          </a:p>
          <a:p>
            <a:r>
              <a:rPr lang="en-US" sz="1400" b="1">
                <a:latin typeface="+mn-lt"/>
              </a:rPr>
              <a:t>Robert Schwarz, CEO</a:t>
            </a:r>
            <a:endParaRPr lang="en-US" sz="1400" b="1">
              <a:latin typeface="+mn-lt"/>
              <a:ea typeface="Calibri"/>
              <a:cs typeface="Calibri"/>
            </a:endParaRPr>
          </a:p>
          <a:p>
            <a:pPr marL="171450" indent="-171450">
              <a:buFont typeface="Arial" panose="020B0604020202020204" pitchFamily="34" charset="0"/>
              <a:buChar char="•"/>
            </a:pPr>
            <a:r>
              <a:rPr lang="en-US" sz="1400">
                <a:latin typeface="+mn-lt"/>
              </a:rPr>
              <a:t>Military, County, City, and School District Planner</a:t>
            </a:r>
            <a:endParaRPr lang="en-US" sz="1400">
              <a:latin typeface="+mn-lt"/>
              <a:ea typeface="Calibri"/>
              <a:cs typeface="Calibri"/>
            </a:endParaRPr>
          </a:p>
          <a:p>
            <a:pPr marL="171450" indent="-171450">
              <a:buFont typeface="Arial" panose="020B0604020202020204" pitchFamily="34" charset="0"/>
              <a:buChar char="•"/>
            </a:pPr>
            <a:r>
              <a:rPr lang="en-US" sz="1400">
                <a:latin typeface="+mn-lt"/>
              </a:rPr>
              <a:t>University of Kansas – Master of Urban Planning (MUP)</a:t>
            </a:r>
            <a:endParaRPr lang="en-US" sz="1400">
              <a:latin typeface="+mn-lt"/>
              <a:ea typeface="Calibri"/>
              <a:cs typeface="Calibri"/>
            </a:endParaRPr>
          </a:p>
          <a:p>
            <a:pPr marL="171450" indent="-171450">
              <a:buFont typeface="Arial" panose="020B0604020202020204" pitchFamily="34" charset="0"/>
              <a:buChar char="•"/>
            </a:pPr>
            <a:r>
              <a:rPr lang="en-US" sz="1400">
                <a:latin typeface="+mn-lt"/>
              </a:rPr>
              <a:t>American Institute of Certified Planners (AICP)</a:t>
            </a:r>
            <a:endParaRPr lang="en-US" sz="1400">
              <a:latin typeface="+mn-lt"/>
              <a:ea typeface="Calibri"/>
              <a:cs typeface="Calibri"/>
            </a:endParaRPr>
          </a:p>
          <a:p>
            <a:pPr marL="171450" indent="-171450">
              <a:buFont typeface="Arial" panose="020B0604020202020204" pitchFamily="34" charset="0"/>
              <a:buChar char="•"/>
            </a:pPr>
            <a:r>
              <a:rPr lang="en-US" sz="1400">
                <a:latin typeface="+mn-lt"/>
              </a:rPr>
              <a:t>Accredited Learning Environment Planner (</a:t>
            </a:r>
            <a:r>
              <a:rPr lang="en-US" sz="1400"/>
              <a:t>ALEP</a:t>
            </a:r>
            <a:r>
              <a:rPr lang="en-US" sz="1400">
                <a:latin typeface="+mn-lt"/>
              </a:rPr>
              <a:t>)</a:t>
            </a:r>
            <a:endParaRPr lang="en-US" sz="1400" b="1">
              <a:latin typeface="+mn-lt"/>
            </a:endParaRPr>
          </a:p>
          <a:p>
            <a:endParaRPr lang="en-US" sz="1400" b="1">
              <a:latin typeface="+mn-lt"/>
            </a:endParaRPr>
          </a:p>
          <a:p>
            <a:r>
              <a:rPr lang="en-US" sz="1400" b="1">
                <a:latin typeface="+mn-lt"/>
              </a:rPr>
              <a:t>Ginna Wallace, Planner</a:t>
            </a:r>
            <a:endParaRPr lang="en-US" sz="1400" b="1">
              <a:latin typeface="+mn-lt"/>
              <a:ea typeface="Calibri"/>
              <a:cs typeface="Calibri"/>
            </a:endParaRPr>
          </a:p>
          <a:p>
            <a:pPr marL="171450" indent="-171450">
              <a:buFont typeface="Arial" panose="020B0604020202020204" pitchFamily="34" charset="0"/>
              <a:buChar char="•"/>
            </a:pPr>
            <a:r>
              <a:rPr lang="en-US" sz="1400"/>
              <a:t>University of Kansas – Master of Urban Planning (MUP)</a:t>
            </a:r>
            <a:endParaRPr lang="en-US" sz="1400">
              <a:ea typeface="Calibri"/>
              <a:cs typeface="Calibri"/>
            </a:endParaRPr>
          </a:p>
          <a:p>
            <a:pPr marL="171450" indent="-171450">
              <a:buFont typeface="Arial" panose="020B0604020202020204" pitchFamily="34" charset="0"/>
              <a:buChar char="•"/>
            </a:pPr>
            <a:r>
              <a:rPr lang="en-US" sz="1400">
                <a:latin typeface="+mn-lt"/>
              </a:rPr>
              <a:t>American Institute of Certified Planners (AICP)</a:t>
            </a:r>
            <a:endParaRPr lang="en-US" sz="1400" b="1">
              <a:highlight>
                <a:srgbClr val="FFFF00"/>
              </a:highlight>
            </a:endParaRPr>
          </a:p>
          <a:p>
            <a:endParaRPr lang="en-US" sz="1400" b="1">
              <a:ea typeface="Calibri"/>
              <a:cs typeface="Calibri"/>
            </a:endParaRPr>
          </a:p>
          <a:p>
            <a:r>
              <a:rPr lang="en-US" sz="1400" b="1">
                <a:latin typeface="+mn-lt"/>
              </a:rPr>
              <a:t>Dr. </a:t>
            </a:r>
            <a:r>
              <a:rPr lang="en-US" sz="1400" b="1"/>
              <a:t>Dave Wilkerson, Education Consultant (Ph.D.)</a:t>
            </a:r>
            <a:endParaRPr lang="en-US" sz="1400" b="1">
              <a:ea typeface="Calibri"/>
              <a:cs typeface="Calibri"/>
            </a:endParaRPr>
          </a:p>
          <a:p>
            <a:r>
              <a:rPr lang="en-US" sz="1400" b="1"/>
              <a:t>Dr. Todd</a:t>
            </a:r>
            <a:r>
              <a:rPr lang="en-US" sz="1400" b="1">
                <a:latin typeface="+mn-lt"/>
              </a:rPr>
              <a:t> </a:t>
            </a:r>
            <a:r>
              <a:rPr lang="en-US" sz="1400" b="1"/>
              <a:t>White,</a:t>
            </a:r>
            <a:r>
              <a:rPr lang="en-US" sz="1400" b="1">
                <a:latin typeface="+mn-lt"/>
              </a:rPr>
              <a:t> Education Consultant</a:t>
            </a:r>
            <a:r>
              <a:rPr lang="en-US" sz="1400" b="1"/>
              <a:t> (Ed.D.)</a:t>
            </a:r>
            <a:endParaRPr lang="en-US" sz="1400" b="1">
              <a:latin typeface="+mn-lt"/>
              <a:ea typeface="Calibri"/>
              <a:cs typeface="Calibri"/>
            </a:endParaRPr>
          </a:p>
          <a:p>
            <a:endParaRPr lang="en-US" sz="1200">
              <a:latin typeface="+mn-lt"/>
            </a:endParaRPr>
          </a:p>
          <a:p>
            <a:endParaRPr lang="en-US" sz="1200">
              <a:latin typeface="+mn-lt"/>
            </a:endParaRPr>
          </a:p>
        </p:txBody>
      </p:sp>
      <p:sp>
        <p:nvSpPr>
          <p:cNvPr id="7" name="TextBox 6">
            <a:extLst>
              <a:ext uri="{FF2B5EF4-FFF2-40B4-BE49-F238E27FC236}">
                <a16:creationId xmlns:a16="http://schemas.microsoft.com/office/drawing/2014/main" id="{C36C7C2F-6F7D-4DFD-81C1-3E7F4A999BFF}"/>
              </a:ext>
            </a:extLst>
          </p:cNvPr>
          <p:cNvSpPr txBox="1"/>
          <p:nvPr/>
        </p:nvSpPr>
        <p:spPr>
          <a:xfrm>
            <a:off x="457200" y="399944"/>
            <a:ext cx="7293437" cy="646331"/>
          </a:xfrm>
          <a:prstGeom prst="rect">
            <a:avLst/>
          </a:prstGeom>
          <a:noFill/>
          <a:ln>
            <a:noFill/>
          </a:ln>
        </p:spPr>
        <p:txBody>
          <a:bodyPr wrap="square" rtlCol="0">
            <a:spAutoFit/>
          </a:bodyPr>
          <a:lstStyle/>
          <a:p>
            <a:r>
              <a:rPr lang="en-US" sz="3600" b="0">
                <a:solidFill>
                  <a:schemeClr val="bg1"/>
                </a:solidFill>
                <a:latin typeface="+mj-lt"/>
                <a:cs typeface="Times New Roman" panose="02020603050405020304" pitchFamily="18" charset="0"/>
              </a:rPr>
              <a:t>About RSP &amp; Associates</a:t>
            </a:r>
            <a:endParaRPr lang="en-US" sz="3600" b="0" i="1">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833224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A0ED-DC0D-8D57-E1AE-264970B673D4}"/>
              </a:ext>
            </a:extLst>
          </p:cNvPr>
          <p:cNvSpPr>
            <a:spLocks noGrp="1"/>
          </p:cNvSpPr>
          <p:nvPr>
            <p:ph type="ctrTitle"/>
          </p:nvPr>
        </p:nvSpPr>
        <p:spPr>
          <a:xfrm rot="10800000" flipV="1">
            <a:off x="457200" y="228600"/>
            <a:ext cx="8207618" cy="767751"/>
          </a:xfrm>
        </p:spPr>
        <p:txBody>
          <a:bodyPr>
            <a:normAutofit/>
          </a:bodyPr>
          <a:lstStyle/>
          <a:p>
            <a:r>
              <a:rPr lang="en-US"/>
              <a:t>Why do we need a Facility Master Plan?</a:t>
            </a:r>
          </a:p>
        </p:txBody>
      </p:sp>
      <p:pic>
        <p:nvPicPr>
          <p:cNvPr id="5" name="Picture 4" descr="A group of beakers with liquid in them&#10;&#10;Description automatically generated">
            <a:extLst>
              <a:ext uri="{FF2B5EF4-FFF2-40B4-BE49-F238E27FC236}">
                <a16:creationId xmlns:a16="http://schemas.microsoft.com/office/drawing/2014/main" id="{F9DB5C0F-45A1-6A6E-82EF-B2FE37969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024" y="3818686"/>
            <a:ext cx="1371600" cy="1371600"/>
          </a:xfrm>
          <a:prstGeom prst="rect">
            <a:avLst/>
          </a:prstGeom>
        </p:spPr>
      </p:pic>
      <p:pic>
        <p:nvPicPr>
          <p:cNvPr id="7" name="Picture 6" descr="A colorful pie chart with a dollar sign&#10;&#10;Description automatically generated">
            <a:extLst>
              <a:ext uri="{FF2B5EF4-FFF2-40B4-BE49-F238E27FC236}">
                <a16:creationId xmlns:a16="http://schemas.microsoft.com/office/drawing/2014/main" id="{6F056359-8E0C-B77F-154C-127F92FAB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624" y="1530332"/>
            <a:ext cx="1371600" cy="1371600"/>
          </a:xfrm>
          <a:prstGeom prst="rect">
            <a:avLst/>
          </a:prstGeom>
        </p:spPr>
      </p:pic>
      <p:pic>
        <p:nvPicPr>
          <p:cNvPr id="9" name="Picture 8" descr="A yellow school building with a flag on top&#10;&#10;Description automatically generated">
            <a:extLst>
              <a:ext uri="{FF2B5EF4-FFF2-40B4-BE49-F238E27FC236}">
                <a16:creationId xmlns:a16="http://schemas.microsoft.com/office/drawing/2014/main" id="{F21F0940-C03A-D463-05F7-077ECD79C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968" y="3818686"/>
            <a:ext cx="1371600" cy="1371600"/>
          </a:xfrm>
          <a:prstGeom prst="rect">
            <a:avLst/>
          </a:prstGeom>
        </p:spPr>
      </p:pic>
      <p:pic>
        <p:nvPicPr>
          <p:cNvPr id="11" name="Picture 10" descr="A graph with a arrow going down&#10;&#10;Description automatically generated">
            <a:extLst>
              <a:ext uri="{FF2B5EF4-FFF2-40B4-BE49-F238E27FC236}">
                <a16:creationId xmlns:a16="http://schemas.microsoft.com/office/drawing/2014/main" id="{E563D133-9FBD-0921-9688-69A93798E1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368" y="1530332"/>
            <a:ext cx="1371600" cy="1371600"/>
          </a:xfrm>
          <a:prstGeom prst="rect">
            <a:avLst/>
          </a:prstGeom>
        </p:spPr>
      </p:pic>
      <p:pic>
        <p:nvPicPr>
          <p:cNvPr id="13" name="Picture 12" descr="A desk and chair in front of a green board&#10;&#10;Description automatically generated">
            <a:extLst>
              <a:ext uri="{FF2B5EF4-FFF2-40B4-BE49-F238E27FC236}">
                <a16:creationId xmlns:a16="http://schemas.microsoft.com/office/drawing/2014/main" id="{70EA19DF-35E6-F4C0-B019-B56D8267F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5996" y="1530332"/>
            <a:ext cx="1371600" cy="1371600"/>
          </a:xfrm>
          <a:prstGeom prst="rect">
            <a:avLst/>
          </a:prstGeom>
        </p:spPr>
      </p:pic>
      <p:sp>
        <p:nvSpPr>
          <p:cNvPr id="15" name="TextBox 14">
            <a:extLst>
              <a:ext uri="{FF2B5EF4-FFF2-40B4-BE49-F238E27FC236}">
                <a16:creationId xmlns:a16="http://schemas.microsoft.com/office/drawing/2014/main" id="{90885E54-151C-2EC5-02C5-B1D1BA699999}"/>
              </a:ext>
            </a:extLst>
          </p:cNvPr>
          <p:cNvSpPr txBox="1"/>
          <p:nvPr/>
        </p:nvSpPr>
        <p:spPr>
          <a:xfrm>
            <a:off x="445168" y="2985693"/>
            <a:ext cx="2286000" cy="646331"/>
          </a:xfrm>
          <a:prstGeom prst="rect">
            <a:avLst/>
          </a:prstGeom>
          <a:noFill/>
        </p:spPr>
        <p:txBody>
          <a:bodyPr wrap="square">
            <a:spAutoFit/>
          </a:bodyPr>
          <a:lstStyle/>
          <a:p>
            <a:pPr marL="0" indent="0" algn="ctr">
              <a:buNone/>
            </a:pPr>
            <a:r>
              <a:rPr lang="en-US" sz="1800"/>
              <a:t>Forecasted </a:t>
            </a:r>
          </a:p>
          <a:p>
            <a:pPr marL="0" indent="0" algn="ctr">
              <a:buNone/>
            </a:pPr>
            <a:r>
              <a:rPr lang="en-US" sz="1800"/>
              <a:t>enrollment loss</a:t>
            </a:r>
          </a:p>
        </p:txBody>
      </p:sp>
      <p:sp>
        <p:nvSpPr>
          <p:cNvPr id="17" name="TextBox 16">
            <a:extLst>
              <a:ext uri="{FF2B5EF4-FFF2-40B4-BE49-F238E27FC236}">
                <a16:creationId xmlns:a16="http://schemas.microsoft.com/office/drawing/2014/main" id="{ECB85ACB-9EF8-5759-005B-7615E7F33DD5}"/>
              </a:ext>
            </a:extLst>
          </p:cNvPr>
          <p:cNvSpPr txBox="1"/>
          <p:nvPr/>
        </p:nvSpPr>
        <p:spPr>
          <a:xfrm>
            <a:off x="3198796" y="2985693"/>
            <a:ext cx="2286000" cy="646331"/>
          </a:xfrm>
          <a:prstGeom prst="rect">
            <a:avLst/>
          </a:prstGeom>
          <a:noFill/>
        </p:spPr>
        <p:txBody>
          <a:bodyPr wrap="square">
            <a:spAutoFit/>
          </a:bodyPr>
          <a:lstStyle/>
          <a:p>
            <a:pPr marL="0" indent="0" algn="ctr">
              <a:buNone/>
            </a:pPr>
            <a:r>
              <a:rPr lang="en-US" sz="1800"/>
              <a:t>Underutilization of buildings</a:t>
            </a:r>
          </a:p>
        </p:txBody>
      </p:sp>
      <p:sp>
        <p:nvSpPr>
          <p:cNvPr id="19" name="TextBox 18">
            <a:extLst>
              <a:ext uri="{FF2B5EF4-FFF2-40B4-BE49-F238E27FC236}">
                <a16:creationId xmlns:a16="http://schemas.microsoft.com/office/drawing/2014/main" id="{346CB908-E8F7-5113-7BDE-4A15915208EA}"/>
              </a:ext>
            </a:extLst>
          </p:cNvPr>
          <p:cNvSpPr txBox="1"/>
          <p:nvPr/>
        </p:nvSpPr>
        <p:spPr>
          <a:xfrm>
            <a:off x="1731344" y="5247214"/>
            <a:ext cx="2456848" cy="646331"/>
          </a:xfrm>
          <a:prstGeom prst="rect">
            <a:avLst/>
          </a:prstGeom>
          <a:noFill/>
        </p:spPr>
        <p:txBody>
          <a:bodyPr wrap="square">
            <a:spAutoFit/>
          </a:bodyPr>
          <a:lstStyle/>
          <a:p>
            <a:pPr marL="0" indent="0" algn="ctr">
              <a:buNone/>
            </a:pPr>
            <a:r>
              <a:rPr lang="en-US"/>
              <a:t>Necessary reinvestment in f</a:t>
            </a:r>
            <a:r>
              <a:rPr lang="en-US" sz="1800"/>
              <a:t>acilities</a:t>
            </a:r>
          </a:p>
        </p:txBody>
      </p:sp>
      <p:sp>
        <p:nvSpPr>
          <p:cNvPr id="21" name="TextBox 20">
            <a:extLst>
              <a:ext uri="{FF2B5EF4-FFF2-40B4-BE49-F238E27FC236}">
                <a16:creationId xmlns:a16="http://schemas.microsoft.com/office/drawing/2014/main" id="{611FE710-B2A3-AA25-7F38-77DD4DDAAE1A}"/>
              </a:ext>
            </a:extLst>
          </p:cNvPr>
          <p:cNvSpPr txBox="1"/>
          <p:nvPr/>
        </p:nvSpPr>
        <p:spPr>
          <a:xfrm>
            <a:off x="5952424" y="2974400"/>
            <a:ext cx="2286000" cy="646331"/>
          </a:xfrm>
          <a:prstGeom prst="rect">
            <a:avLst/>
          </a:prstGeom>
          <a:noFill/>
        </p:spPr>
        <p:txBody>
          <a:bodyPr wrap="square">
            <a:spAutoFit/>
          </a:bodyPr>
          <a:lstStyle/>
          <a:p>
            <a:pPr marL="0" indent="0" algn="ctr">
              <a:buNone/>
            </a:pPr>
            <a:r>
              <a:rPr lang="en-US" sz="1800"/>
              <a:t>Financial and </a:t>
            </a:r>
          </a:p>
          <a:p>
            <a:pPr marL="0" indent="0" algn="ctr">
              <a:buNone/>
            </a:pPr>
            <a:r>
              <a:rPr lang="en-US"/>
              <a:t>b</a:t>
            </a:r>
            <a:r>
              <a:rPr lang="en-US" sz="1800"/>
              <a:t>udget realties </a:t>
            </a:r>
          </a:p>
        </p:txBody>
      </p:sp>
      <p:sp>
        <p:nvSpPr>
          <p:cNvPr id="23" name="TextBox 22">
            <a:extLst>
              <a:ext uri="{FF2B5EF4-FFF2-40B4-BE49-F238E27FC236}">
                <a16:creationId xmlns:a16="http://schemas.microsoft.com/office/drawing/2014/main" id="{C5A6E70E-2B7E-AE6C-4D63-EEC716C54AA2}"/>
              </a:ext>
            </a:extLst>
          </p:cNvPr>
          <p:cNvSpPr txBox="1"/>
          <p:nvPr/>
        </p:nvSpPr>
        <p:spPr>
          <a:xfrm>
            <a:off x="4495400" y="5247214"/>
            <a:ext cx="2456847" cy="646331"/>
          </a:xfrm>
          <a:prstGeom prst="rect">
            <a:avLst/>
          </a:prstGeom>
          <a:noFill/>
        </p:spPr>
        <p:txBody>
          <a:bodyPr wrap="square" lIns="91440" tIns="45720" rIns="91440" bIns="45720" anchor="t">
            <a:spAutoFit/>
          </a:bodyPr>
          <a:lstStyle/>
          <a:p>
            <a:pPr marL="0" indent="0" algn="ctr">
              <a:buNone/>
            </a:pPr>
            <a:r>
              <a:rPr lang="en-US" sz="1800"/>
              <a:t>Opportunity for program </a:t>
            </a:r>
            <a:r>
              <a:rPr lang="en-US"/>
              <a:t>evaluation</a:t>
            </a:r>
            <a:endParaRPr lang="en-US" sz="1800"/>
          </a:p>
        </p:txBody>
      </p:sp>
    </p:spTree>
    <p:extLst>
      <p:ext uri="{BB962C8B-B14F-4D97-AF65-F5344CB8AC3E}">
        <p14:creationId xmlns:p14="http://schemas.microsoft.com/office/powerpoint/2010/main" val="1430693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2AEB04-9C61-7FF9-2EC3-D5FF5099FB0E}"/>
              </a:ext>
            </a:extLst>
          </p:cNvPr>
          <p:cNvPicPr>
            <a:picLocks noChangeAspect="1"/>
          </p:cNvPicPr>
          <p:nvPr/>
        </p:nvPicPr>
        <p:blipFill>
          <a:blip r:embed="rId2"/>
          <a:stretch>
            <a:fillRect/>
          </a:stretch>
        </p:blipFill>
        <p:spPr>
          <a:xfrm>
            <a:off x="457203" y="1371600"/>
            <a:ext cx="8216979" cy="3712464"/>
          </a:xfrm>
          <a:prstGeom prst="rect">
            <a:avLst/>
          </a:prstGeom>
        </p:spPr>
      </p:pic>
      <p:sp>
        <p:nvSpPr>
          <p:cNvPr id="2" name="Title 1">
            <a:extLst>
              <a:ext uri="{FF2B5EF4-FFF2-40B4-BE49-F238E27FC236}">
                <a16:creationId xmlns:a16="http://schemas.microsoft.com/office/drawing/2014/main" id="{E7F0F8F1-24C9-4358-9C9E-2D0B5E568DBB}"/>
              </a:ext>
            </a:extLst>
          </p:cNvPr>
          <p:cNvSpPr>
            <a:spLocks noGrp="1"/>
          </p:cNvSpPr>
          <p:nvPr>
            <p:ph type="ctrTitle"/>
          </p:nvPr>
        </p:nvSpPr>
        <p:spPr>
          <a:xfrm rot="10800000" flipV="1">
            <a:off x="457200" y="228600"/>
            <a:ext cx="7188845" cy="767751"/>
          </a:xfrm>
        </p:spPr>
        <p:txBody>
          <a:bodyPr/>
          <a:lstStyle/>
          <a:p>
            <a:r>
              <a:rPr lang="en-US"/>
              <a:t>Past, Current, &amp; Future Enrollment</a:t>
            </a:r>
          </a:p>
        </p:txBody>
      </p:sp>
      <p:sp>
        <p:nvSpPr>
          <p:cNvPr id="4" name="TextBox 3">
            <a:extLst>
              <a:ext uri="{FF2B5EF4-FFF2-40B4-BE49-F238E27FC236}">
                <a16:creationId xmlns:a16="http://schemas.microsoft.com/office/drawing/2014/main" id="{170A3C73-B719-4B8D-8256-891139065B99}"/>
              </a:ext>
            </a:extLst>
          </p:cNvPr>
          <p:cNvSpPr txBox="1"/>
          <p:nvPr/>
        </p:nvSpPr>
        <p:spPr>
          <a:xfrm rot="16200000">
            <a:off x="-1555788" y="3053743"/>
            <a:ext cx="3702841" cy="338554"/>
          </a:xfrm>
          <a:prstGeom prst="rect">
            <a:avLst/>
          </a:prstGeom>
          <a:solidFill>
            <a:schemeClr val="tx2">
              <a:lumMod val="20000"/>
              <a:lumOff val="80000"/>
            </a:schemeClr>
          </a:solidFill>
          <a:ln>
            <a:solidFill>
              <a:schemeClr val="bg1">
                <a:lumMod val="65000"/>
              </a:schemeClr>
            </a:solidFill>
          </a:ln>
        </p:spPr>
        <p:txBody>
          <a:bodyPr wrap="square" rtlCol="0">
            <a:spAutoFit/>
          </a:bodyPr>
          <a:lstStyle/>
          <a:p>
            <a:pPr algn="ctr"/>
            <a:r>
              <a:rPr lang="en-US" sz="1600" b="1"/>
              <a:t>Market Forecast</a:t>
            </a:r>
          </a:p>
        </p:txBody>
      </p:sp>
      <p:sp>
        <p:nvSpPr>
          <p:cNvPr id="5" name="TextBox 4">
            <a:extLst>
              <a:ext uri="{FF2B5EF4-FFF2-40B4-BE49-F238E27FC236}">
                <a16:creationId xmlns:a16="http://schemas.microsoft.com/office/drawing/2014/main" id="{69BE1ABC-276B-46C1-8D39-3713D40CB56B}"/>
              </a:ext>
            </a:extLst>
          </p:cNvPr>
          <p:cNvSpPr txBox="1"/>
          <p:nvPr/>
        </p:nvSpPr>
        <p:spPr>
          <a:xfrm>
            <a:off x="2799040" y="6492240"/>
            <a:ext cx="5887759" cy="338554"/>
          </a:xfrm>
          <a:prstGeom prst="rect">
            <a:avLst/>
          </a:prstGeom>
          <a:noFill/>
        </p:spPr>
        <p:txBody>
          <a:bodyPr wrap="square" rtlCol="0">
            <a:spAutoFit/>
          </a:bodyPr>
          <a:lstStyle/>
          <a:p>
            <a:r>
              <a:rPr lang="en-US" sz="800" i="1" u="none" kern="1200">
                <a:solidFill>
                  <a:schemeClr val="bg1"/>
                </a:solidFill>
                <a:latin typeface="+mn-lt"/>
                <a:ea typeface="+mn-ea"/>
                <a:cs typeface="+mn-cs"/>
              </a:rPr>
              <a:t>*All past student data is exported from the district student database allowing the ability to do robust statistical analysis by student geography The student database export will not always align perfectly with the Official Counts (Statistically 99% greater match by grade)</a:t>
            </a:r>
          </a:p>
        </p:txBody>
      </p:sp>
      <p:sp>
        <p:nvSpPr>
          <p:cNvPr id="8" name="TextBox 7">
            <a:extLst>
              <a:ext uri="{FF2B5EF4-FFF2-40B4-BE49-F238E27FC236}">
                <a16:creationId xmlns:a16="http://schemas.microsoft.com/office/drawing/2014/main" id="{D6275A07-295C-170F-A0F9-BE46F13BD9BF}"/>
              </a:ext>
            </a:extLst>
          </p:cNvPr>
          <p:cNvSpPr txBox="1"/>
          <p:nvPr/>
        </p:nvSpPr>
        <p:spPr>
          <a:xfrm>
            <a:off x="997810" y="1371808"/>
            <a:ext cx="3919297" cy="246221"/>
          </a:xfrm>
          <a:prstGeom prst="rect">
            <a:avLst/>
          </a:prstGeom>
          <a:solidFill>
            <a:schemeClr val="tx2">
              <a:lumMod val="20000"/>
              <a:lumOff val="80000"/>
            </a:schemeClr>
          </a:solidFill>
          <a:ln w="6350">
            <a:solidFill>
              <a:schemeClr val="bg1">
                <a:lumMod val="65000"/>
              </a:schemeClr>
            </a:solidFill>
          </a:ln>
        </p:spPr>
        <p:txBody>
          <a:bodyPr wrap="square" rtlCol="0">
            <a:spAutoFit/>
          </a:bodyPr>
          <a:lstStyle/>
          <a:p>
            <a:pPr algn="ctr"/>
            <a:r>
              <a:rPr lang="en-US" sz="1000" b="1"/>
              <a:t>Past Enrollment</a:t>
            </a:r>
          </a:p>
        </p:txBody>
      </p:sp>
      <p:sp>
        <p:nvSpPr>
          <p:cNvPr id="9" name="TextBox 8">
            <a:extLst>
              <a:ext uri="{FF2B5EF4-FFF2-40B4-BE49-F238E27FC236}">
                <a16:creationId xmlns:a16="http://schemas.microsoft.com/office/drawing/2014/main" id="{105B8A68-DE32-662D-B0B3-3A20CC863C85}"/>
              </a:ext>
            </a:extLst>
          </p:cNvPr>
          <p:cNvSpPr txBox="1"/>
          <p:nvPr/>
        </p:nvSpPr>
        <p:spPr>
          <a:xfrm>
            <a:off x="4917108" y="1371808"/>
            <a:ext cx="1774334" cy="246221"/>
          </a:xfrm>
          <a:prstGeom prst="rect">
            <a:avLst/>
          </a:prstGeom>
          <a:solidFill>
            <a:schemeClr val="tx2"/>
          </a:solidFill>
          <a:ln w="6350">
            <a:solidFill>
              <a:schemeClr val="bg1">
                <a:lumMod val="65000"/>
              </a:schemeClr>
            </a:solidFill>
          </a:ln>
        </p:spPr>
        <p:txBody>
          <a:bodyPr wrap="square" rtlCol="0">
            <a:spAutoFit/>
          </a:bodyPr>
          <a:lstStyle/>
          <a:p>
            <a:pPr algn="ctr"/>
            <a:r>
              <a:rPr lang="en-US" sz="1000" b="1">
                <a:solidFill>
                  <a:schemeClr val="bg1">
                    <a:lumMod val="95000"/>
                  </a:schemeClr>
                </a:solidFill>
              </a:rPr>
              <a:t>First 5-Year</a:t>
            </a:r>
          </a:p>
        </p:txBody>
      </p:sp>
      <p:cxnSp>
        <p:nvCxnSpPr>
          <p:cNvPr id="10" name="Straight Connector 9">
            <a:extLst>
              <a:ext uri="{FF2B5EF4-FFF2-40B4-BE49-F238E27FC236}">
                <a16:creationId xmlns:a16="http://schemas.microsoft.com/office/drawing/2014/main" id="{09731B0B-4458-411F-B293-445BA129975F}"/>
              </a:ext>
            </a:extLst>
          </p:cNvPr>
          <p:cNvCxnSpPr>
            <a:cxnSpLocks/>
          </p:cNvCxnSpPr>
          <p:nvPr/>
        </p:nvCxnSpPr>
        <p:spPr>
          <a:xfrm>
            <a:off x="4917109" y="1391686"/>
            <a:ext cx="0" cy="3041166"/>
          </a:xfrm>
          <a:prstGeom prst="line">
            <a:avLst/>
          </a:prstGeom>
          <a:ln w="381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graphicFrame>
        <p:nvGraphicFramePr>
          <p:cNvPr id="15" name="Table 17">
            <a:extLst>
              <a:ext uri="{FF2B5EF4-FFF2-40B4-BE49-F238E27FC236}">
                <a16:creationId xmlns:a16="http://schemas.microsoft.com/office/drawing/2014/main" id="{6ADC4893-FBD4-9BCB-AE11-3BA0835C2921}"/>
              </a:ext>
            </a:extLst>
          </p:cNvPr>
          <p:cNvGraphicFramePr>
            <a:graphicFrameLocks noGrp="1"/>
          </p:cNvGraphicFramePr>
          <p:nvPr>
            <p:extLst>
              <p:ext uri="{D42A27DB-BD31-4B8C-83A1-F6EECF244321}">
                <p14:modId xmlns:p14="http://schemas.microsoft.com/office/powerpoint/2010/main" val="1060736609"/>
              </p:ext>
            </p:extLst>
          </p:nvPr>
        </p:nvGraphicFramePr>
        <p:xfrm>
          <a:off x="132980" y="5158108"/>
          <a:ext cx="8541202" cy="1295400"/>
        </p:xfrm>
        <a:graphic>
          <a:graphicData uri="http://schemas.openxmlformats.org/drawingml/2006/table">
            <a:tbl>
              <a:tblPr firstRow="1" bandRow="1">
                <a:tableStyleId>{5C22544A-7EE6-4342-B048-85BDC9FD1C3A}</a:tableStyleId>
              </a:tblPr>
              <a:tblGrid>
                <a:gridCol w="4270601">
                  <a:extLst>
                    <a:ext uri="{9D8B030D-6E8A-4147-A177-3AD203B41FA5}">
                      <a16:colId xmlns:a16="http://schemas.microsoft.com/office/drawing/2014/main" val="1357751460"/>
                    </a:ext>
                  </a:extLst>
                </a:gridCol>
                <a:gridCol w="4270601">
                  <a:extLst>
                    <a:ext uri="{9D8B030D-6E8A-4147-A177-3AD203B41FA5}">
                      <a16:colId xmlns:a16="http://schemas.microsoft.com/office/drawing/2014/main" val="99726648"/>
                    </a:ext>
                  </a:extLst>
                </a:gridCol>
              </a:tblGrid>
              <a:tr h="124924">
                <a:tc>
                  <a:txBody>
                    <a:bodyPr/>
                    <a:lstStyle/>
                    <a:p>
                      <a:r>
                        <a:rPr lang="en-US" sz="1100"/>
                        <a:t>First 5-Year Outlook (2023/24 to 2027/28)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US" sz="1100"/>
                        <a:t>Second 5-Year Outlook (2028/29 to 2032/33)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170684413"/>
                  </a:ext>
                </a:extLst>
              </a:tr>
              <a:tr h="14374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a:solidFill>
                            <a:srgbClr val="7030A0"/>
                          </a:solidFill>
                        </a:rPr>
                        <a:t>Total enrollment forecasted to decrease by over 1,000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a:solidFill>
                            <a:srgbClr val="7030A0"/>
                          </a:solidFill>
                        </a:rPr>
                        <a:t>Total enrollment forecasted to increase by an additional 620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3284835"/>
                  </a:ext>
                </a:extLst>
              </a:tr>
              <a:tr h="20022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a:solidFill>
                            <a:srgbClr val="C00000"/>
                          </a:solidFill>
                        </a:rPr>
                        <a:t>PK-5 enrollment forecasted to increase by over 100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a:solidFill>
                            <a:srgbClr val="C00000"/>
                          </a:solidFill>
                        </a:rPr>
                        <a:t>PK-5 enrollment forecasted to increase by an additional 260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5823819"/>
                  </a:ext>
                </a:extLst>
              </a:tr>
              <a:tr h="20022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a:solidFill>
                            <a:srgbClr val="0000FF"/>
                          </a:solidFill>
                        </a:rPr>
                        <a:t>6-8 enrollment forecasted to decrease by about 90 students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a:solidFill>
                            <a:srgbClr val="0000FF"/>
                          </a:solidFill>
                        </a:rPr>
                        <a:t>6-8 enrollment forecasted to increase by an additional 200 students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6813059"/>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a:solidFill>
                            <a:srgbClr val="008000"/>
                          </a:solidFill>
                        </a:rPr>
                        <a:t>9-12 enrollment forecasted to decrease by over 1,000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a:solidFill>
                            <a:srgbClr val="008000"/>
                          </a:solidFill>
                        </a:rPr>
                        <a:t>9-12 enrollment forecasted to increase by an additional 160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2339722"/>
                  </a:ext>
                </a:extLst>
              </a:tr>
            </a:tbl>
          </a:graphicData>
        </a:graphic>
      </p:graphicFrame>
      <p:sp>
        <p:nvSpPr>
          <p:cNvPr id="3" name="TextBox 2">
            <a:extLst>
              <a:ext uri="{FF2B5EF4-FFF2-40B4-BE49-F238E27FC236}">
                <a16:creationId xmlns:a16="http://schemas.microsoft.com/office/drawing/2014/main" id="{46B8B85C-98BC-F676-A1A3-621A0DCB988E}"/>
              </a:ext>
            </a:extLst>
          </p:cNvPr>
          <p:cNvSpPr txBox="1"/>
          <p:nvPr/>
        </p:nvSpPr>
        <p:spPr>
          <a:xfrm>
            <a:off x="6691451" y="1371808"/>
            <a:ext cx="1760884" cy="246221"/>
          </a:xfrm>
          <a:prstGeom prst="rect">
            <a:avLst/>
          </a:prstGeom>
          <a:solidFill>
            <a:schemeClr val="accent3"/>
          </a:solidFill>
          <a:ln w="6350">
            <a:solidFill>
              <a:schemeClr val="bg1">
                <a:lumMod val="65000"/>
              </a:schemeClr>
            </a:solidFill>
          </a:ln>
        </p:spPr>
        <p:txBody>
          <a:bodyPr wrap="square" rtlCol="0">
            <a:spAutoFit/>
          </a:bodyPr>
          <a:lstStyle/>
          <a:p>
            <a:pPr algn="ctr"/>
            <a:r>
              <a:rPr lang="en-US" sz="1000" b="1">
                <a:solidFill>
                  <a:schemeClr val="bg1">
                    <a:lumMod val="95000"/>
                  </a:schemeClr>
                </a:solidFill>
              </a:rPr>
              <a:t>Second 5-Year</a:t>
            </a:r>
          </a:p>
        </p:txBody>
      </p:sp>
      <p:cxnSp>
        <p:nvCxnSpPr>
          <p:cNvPr id="6" name="Straight Connector 5">
            <a:extLst>
              <a:ext uri="{FF2B5EF4-FFF2-40B4-BE49-F238E27FC236}">
                <a16:creationId xmlns:a16="http://schemas.microsoft.com/office/drawing/2014/main" id="{4695E745-8F7F-2608-5AAD-C69D25F6D2AB}"/>
              </a:ext>
            </a:extLst>
          </p:cNvPr>
          <p:cNvCxnSpPr>
            <a:cxnSpLocks/>
          </p:cNvCxnSpPr>
          <p:nvPr/>
        </p:nvCxnSpPr>
        <p:spPr>
          <a:xfrm>
            <a:off x="6696580" y="1391686"/>
            <a:ext cx="0" cy="3041166"/>
          </a:xfrm>
          <a:prstGeom prst="line">
            <a:avLst/>
          </a:prstGeom>
          <a:ln w="38100">
            <a:solidFill>
              <a:schemeClr val="tx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7AB097-27A1-E474-BE42-5A914DFE774A}"/>
              </a:ext>
            </a:extLst>
          </p:cNvPr>
          <p:cNvSpPr txBox="1"/>
          <p:nvPr/>
        </p:nvSpPr>
        <p:spPr>
          <a:xfrm>
            <a:off x="6169687" y="10113"/>
            <a:ext cx="2974313" cy="577081"/>
          </a:xfrm>
          <a:prstGeom prst="rect">
            <a:avLst/>
          </a:prstGeom>
          <a:noFill/>
        </p:spPr>
        <p:txBody>
          <a:bodyPr wrap="square" rtlCol="0">
            <a:spAutoFit/>
          </a:bodyPr>
          <a:lstStyle/>
          <a:p>
            <a:r>
              <a:rPr lang="en-US" sz="1050" i="1">
                <a:solidFill>
                  <a:schemeClr val="bg1"/>
                </a:solidFill>
              </a:rPr>
              <a:t>Student data does not include alternative students, specialized programming, homeschool, preschool partner schools, or virtual campus students</a:t>
            </a:r>
          </a:p>
        </p:txBody>
      </p:sp>
      <p:sp>
        <p:nvSpPr>
          <p:cNvPr id="12" name="TextBox 11">
            <a:extLst>
              <a:ext uri="{FF2B5EF4-FFF2-40B4-BE49-F238E27FC236}">
                <a16:creationId xmlns:a16="http://schemas.microsoft.com/office/drawing/2014/main" id="{E540B462-4D5F-989E-FB29-5B7501A40454}"/>
              </a:ext>
            </a:extLst>
          </p:cNvPr>
          <p:cNvSpPr txBox="1"/>
          <p:nvPr/>
        </p:nvSpPr>
        <p:spPr>
          <a:xfrm>
            <a:off x="415124" y="4887986"/>
            <a:ext cx="4004971" cy="215444"/>
          </a:xfrm>
          <a:prstGeom prst="rect">
            <a:avLst/>
          </a:prstGeom>
          <a:noFill/>
        </p:spPr>
        <p:txBody>
          <a:bodyPr wrap="square" rtlCol="0">
            <a:spAutoFit/>
          </a:bodyPr>
          <a:lstStyle/>
          <a:p>
            <a:r>
              <a:rPr lang="en-US" sz="800">
                <a:solidFill>
                  <a:schemeClr val="bg1">
                    <a:lumMod val="50000"/>
                  </a:schemeClr>
                </a:solidFill>
              </a:rPr>
              <a:t>Source: Des Moines Public Schools and RSP &amp; Associates, LLC March 2023 Projection Model</a:t>
            </a:r>
          </a:p>
        </p:txBody>
      </p:sp>
    </p:spTree>
    <p:extLst>
      <p:ext uri="{BB962C8B-B14F-4D97-AF65-F5344CB8AC3E}">
        <p14:creationId xmlns:p14="http://schemas.microsoft.com/office/powerpoint/2010/main" val="2433214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E2B5ED-826E-DEC0-751D-E93B047FAE8B}"/>
              </a:ext>
            </a:extLst>
          </p:cNvPr>
          <p:cNvPicPr>
            <a:picLocks noChangeAspect="1"/>
          </p:cNvPicPr>
          <p:nvPr/>
        </p:nvPicPr>
        <p:blipFill>
          <a:blip r:embed="rId2"/>
          <a:stretch>
            <a:fillRect/>
          </a:stretch>
        </p:blipFill>
        <p:spPr>
          <a:xfrm>
            <a:off x="457200" y="1371601"/>
            <a:ext cx="7256576" cy="3743512"/>
          </a:xfrm>
          <a:prstGeom prst="rect">
            <a:avLst/>
          </a:prstGeom>
        </p:spPr>
      </p:pic>
      <p:sp>
        <p:nvSpPr>
          <p:cNvPr id="2" name="Title 1">
            <a:extLst>
              <a:ext uri="{FF2B5EF4-FFF2-40B4-BE49-F238E27FC236}">
                <a16:creationId xmlns:a16="http://schemas.microsoft.com/office/drawing/2014/main" id="{C1B19072-2C8D-FEB3-56AF-7CABBB3C1490}"/>
              </a:ext>
            </a:extLst>
          </p:cNvPr>
          <p:cNvSpPr>
            <a:spLocks noGrp="1"/>
          </p:cNvSpPr>
          <p:nvPr>
            <p:ph type="ctrTitle"/>
          </p:nvPr>
        </p:nvSpPr>
        <p:spPr/>
        <p:txBody>
          <a:bodyPr/>
          <a:lstStyle/>
          <a:p>
            <a:r>
              <a:rPr lang="en-US"/>
              <a:t>Enrollment and Utilization (5-Year)</a:t>
            </a:r>
          </a:p>
        </p:txBody>
      </p:sp>
      <p:sp>
        <p:nvSpPr>
          <p:cNvPr id="3" name="Subtitle 2">
            <a:extLst>
              <a:ext uri="{FF2B5EF4-FFF2-40B4-BE49-F238E27FC236}">
                <a16:creationId xmlns:a16="http://schemas.microsoft.com/office/drawing/2014/main" id="{A43F1675-B54B-773D-52FF-BAB8252BEB7F}"/>
              </a:ext>
            </a:extLst>
          </p:cNvPr>
          <p:cNvSpPr>
            <a:spLocks noGrp="1"/>
          </p:cNvSpPr>
          <p:nvPr>
            <p:ph type="subTitle" idx="1"/>
          </p:nvPr>
        </p:nvSpPr>
        <p:spPr>
          <a:xfrm>
            <a:off x="457200" y="5130804"/>
            <a:ext cx="8561671" cy="863359"/>
          </a:xfrm>
        </p:spPr>
        <p:txBody>
          <a:bodyPr/>
          <a:lstStyle/>
          <a:p>
            <a:r>
              <a:rPr lang="en-US" sz="1400"/>
              <a:t>ES capacity can serve almost 22,000 students; 2027/28 enrollment is projected to utilize 66% of ES capacity</a:t>
            </a:r>
          </a:p>
          <a:p>
            <a:r>
              <a:rPr lang="en-US" sz="1400"/>
              <a:t>MS capacity can serve over 9,500 students; 2027/28 enrollment is projected to utilize 62% of MS capacity</a:t>
            </a:r>
          </a:p>
          <a:p>
            <a:r>
              <a:rPr lang="en-US" sz="1400"/>
              <a:t>HS capacity can serve over 9,000 students; 2027/28 enrollment is projected to utilize 86% of ES capacity</a:t>
            </a:r>
          </a:p>
          <a:p>
            <a:pPr marL="171450" indent="-168275">
              <a:spcBef>
                <a:spcPts val="375"/>
              </a:spcBef>
              <a:buFont typeface="Arial" panose="020B0604020202020204" pitchFamily="34" charset="0"/>
              <a:buChar char="•"/>
            </a:pPr>
            <a:r>
              <a:rPr lang="en-US" sz="1400"/>
              <a:t>Many schools are forecasted under 70% of building capacity creating potential utilization and staffing challenges over the next decade</a:t>
            </a:r>
          </a:p>
          <a:p>
            <a:endParaRPr lang="en-US" sz="1400"/>
          </a:p>
          <a:p>
            <a:endParaRPr lang="en-US" sz="1400"/>
          </a:p>
        </p:txBody>
      </p:sp>
      <p:sp>
        <p:nvSpPr>
          <p:cNvPr id="10" name="TextBox 9">
            <a:extLst>
              <a:ext uri="{FF2B5EF4-FFF2-40B4-BE49-F238E27FC236}">
                <a16:creationId xmlns:a16="http://schemas.microsoft.com/office/drawing/2014/main" id="{BDA36EB2-C94B-180C-C1AE-2D20A92D25A2}"/>
              </a:ext>
            </a:extLst>
          </p:cNvPr>
          <p:cNvSpPr txBox="1"/>
          <p:nvPr/>
        </p:nvSpPr>
        <p:spPr>
          <a:xfrm>
            <a:off x="415124" y="4887986"/>
            <a:ext cx="4004971" cy="215444"/>
          </a:xfrm>
          <a:prstGeom prst="rect">
            <a:avLst/>
          </a:prstGeom>
          <a:noFill/>
        </p:spPr>
        <p:txBody>
          <a:bodyPr wrap="square" rtlCol="0">
            <a:spAutoFit/>
          </a:bodyPr>
          <a:lstStyle/>
          <a:p>
            <a:r>
              <a:rPr lang="en-US" sz="800">
                <a:solidFill>
                  <a:schemeClr val="bg1">
                    <a:lumMod val="50000"/>
                  </a:schemeClr>
                </a:solidFill>
              </a:rPr>
              <a:t>Source: Des Moines Public Schools and RSP &amp; Associates, LLC March 2023 Projection Model</a:t>
            </a:r>
          </a:p>
        </p:txBody>
      </p:sp>
      <p:sp>
        <p:nvSpPr>
          <p:cNvPr id="9" name="TextBox 8">
            <a:extLst>
              <a:ext uri="{FF2B5EF4-FFF2-40B4-BE49-F238E27FC236}">
                <a16:creationId xmlns:a16="http://schemas.microsoft.com/office/drawing/2014/main" id="{4C012AFB-0420-AB13-FA09-B771EBFF1E8C}"/>
              </a:ext>
            </a:extLst>
          </p:cNvPr>
          <p:cNvSpPr txBox="1"/>
          <p:nvPr/>
        </p:nvSpPr>
        <p:spPr>
          <a:xfrm rot="16200000">
            <a:off x="-1571311" y="3069267"/>
            <a:ext cx="3733887" cy="338554"/>
          </a:xfrm>
          <a:prstGeom prst="rect">
            <a:avLst/>
          </a:prstGeom>
          <a:solidFill>
            <a:schemeClr val="tx2">
              <a:lumMod val="20000"/>
              <a:lumOff val="80000"/>
            </a:schemeClr>
          </a:solidFill>
          <a:ln>
            <a:solidFill>
              <a:schemeClr val="bg1">
                <a:lumMod val="50000"/>
              </a:schemeClr>
            </a:solidFill>
          </a:ln>
        </p:spPr>
        <p:txBody>
          <a:bodyPr wrap="square" rtlCol="0">
            <a:spAutoFit/>
          </a:bodyPr>
          <a:lstStyle/>
          <a:p>
            <a:pPr algn="ctr"/>
            <a:r>
              <a:rPr lang="en-US" sz="1600" b="1"/>
              <a:t>Market Forecast</a:t>
            </a:r>
          </a:p>
        </p:txBody>
      </p:sp>
    </p:spTree>
    <p:extLst>
      <p:ext uri="{BB962C8B-B14F-4D97-AF65-F5344CB8AC3E}">
        <p14:creationId xmlns:p14="http://schemas.microsoft.com/office/powerpoint/2010/main" val="1894644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E1074-796C-2AE4-AC69-525A3551B8D5}"/>
              </a:ext>
            </a:extLst>
          </p:cNvPr>
          <p:cNvSpPr>
            <a:spLocks noGrp="1"/>
          </p:cNvSpPr>
          <p:nvPr>
            <p:ph type="ctrTitle"/>
          </p:nvPr>
        </p:nvSpPr>
        <p:spPr/>
        <p:txBody>
          <a:bodyPr/>
          <a:lstStyle/>
          <a:p>
            <a:r>
              <a:rPr lang="en-US"/>
              <a:t>The Plan</a:t>
            </a:r>
          </a:p>
        </p:txBody>
      </p:sp>
      <p:sp>
        <p:nvSpPr>
          <p:cNvPr id="3" name="Subtitle 2">
            <a:extLst>
              <a:ext uri="{FF2B5EF4-FFF2-40B4-BE49-F238E27FC236}">
                <a16:creationId xmlns:a16="http://schemas.microsoft.com/office/drawing/2014/main" id="{05D3B9C4-5135-39ED-0286-5EF4336FD03C}"/>
              </a:ext>
            </a:extLst>
          </p:cNvPr>
          <p:cNvSpPr>
            <a:spLocks noGrp="1"/>
          </p:cNvSpPr>
          <p:nvPr>
            <p:ph type="subTitle" idx="1"/>
          </p:nvPr>
        </p:nvSpPr>
        <p:spPr>
          <a:xfrm>
            <a:off x="457201" y="1424473"/>
            <a:ext cx="3739415" cy="4928201"/>
          </a:xfrm>
        </p:spPr>
        <p:txBody>
          <a:bodyPr/>
          <a:lstStyle/>
          <a:p>
            <a:pPr marL="0" indent="0">
              <a:buNone/>
            </a:pPr>
            <a:r>
              <a:rPr lang="en-US" sz="1800"/>
              <a:t>Phase 1 </a:t>
            </a:r>
            <a:r>
              <a:rPr lang="en-US" sz="1400"/>
              <a:t>(Oct. 2023 to May 2024): </a:t>
            </a:r>
            <a:endParaRPr lang="en-US" sz="1800"/>
          </a:p>
          <a:p>
            <a:pPr marL="346075" indent="-346075">
              <a:buFont typeface="Wingdings" panose="05000000000000000000" pitchFamily="2" charset="2"/>
              <a:buChar char="q"/>
            </a:pPr>
            <a:r>
              <a:rPr lang="en-US" sz="1600"/>
              <a:t>Two </a:t>
            </a:r>
            <a:r>
              <a:rPr lang="en-US" sz="1600" b="1">
                <a:solidFill>
                  <a:srgbClr val="5CB4FF"/>
                </a:solidFill>
              </a:rPr>
              <a:t>BOE </a:t>
            </a:r>
            <a:r>
              <a:rPr lang="en-US" sz="1600"/>
              <a:t>meetings</a:t>
            </a:r>
          </a:p>
          <a:p>
            <a:pPr marL="346075" indent="-346075">
              <a:buFont typeface="Wingdings" panose="05000000000000000000" pitchFamily="2" charset="2"/>
              <a:buChar char="q"/>
            </a:pPr>
            <a:r>
              <a:rPr lang="en-US" sz="1600"/>
              <a:t>Three </a:t>
            </a:r>
            <a:r>
              <a:rPr lang="en-US" sz="1600" b="1">
                <a:solidFill>
                  <a:srgbClr val="99CD74"/>
                </a:solidFill>
              </a:rPr>
              <a:t>committee </a:t>
            </a:r>
            <a:r>
              <a:rPr lang="en-US" sz="1600"/>
              <a:t>meetings</a:t>
            </a:r>
          </a:p>
          <a:p>
            <a:pPr marL="346075" indent="-346075">
              <a:buFont typeface="Wingdings" panose="05000000000000000000" pitchFamily="2" charset="2"/>
              <a:buChar char="q"/>
            </a:pPr>
            <a:r>
              <a:rPr lang="en-US" sz="1600"/>
              <a:t>Twelve </a:t>
            </a:r>
            <a:r>
              <a:rPr lang="en-US" sz="1600" b="1">
                <a:solidFill>
                  <a:srgbClr val="619942"/>
                </a:solidFill>
              </a:rPr>
              <a:t>sub-committee</a:t>
            </a:r>
            <a:r>
              <a:rPr lang="en-US" sz="1600"/>
              <a:t> meetings</a:t>
            </a:r>
          </a:p>
          <a:p>
            <a:pPr marL="346075" indent="-346075">
              <a:buFont typeface="Wingdings" panose="05000000000000000000" pitchFamily="2" charset="2"/>
              <a:buChar char="q"/>
            </a:pPr>
            <a:r>
              <a:rPr lang="en-US" sz="1600"/>
              <a:t>One </a:t>
            </a:r>
            <a:r>
              <a:rPr lang="en-US" sz="1600" b="1">
                <a:solidFill>
                  <a:srgbClr val="F47643"/>
                </a:solidFill>
              </a:rPr>
              <a:t>public input </a:t>
            </a:r>
            <a:r>
              <a:rPr lang="en-US" sz="1600"/>
              <a:t>opportunity</a:t>
            </a:r>
          </a:p>
          <a:p>
            <a:pPr marL="0" indent="0">
              <a:buFont typeface="Arial" panose="020B0604020202020204" pitchFamily="34" charset="0"/>
              <a:buNone/>
            </a:pPr>
            <a:endParaRPr lang="en-US" sz="1800"/>
          </a:p>
          <a:p>
            <a:pPr marL="0" indent="0">
              <a:buFont typeface="Arial" panose="020B0604020202020204" pitchFamily="34" charset="0"/>
              <a:buNone/>
            </a:pPr>
            <a:r>
              <a:rPr lang="en-US" sz="1800"/>
              <a:t>Phase 2 </a:t>
            </a:r>
            <a:r>
              <a:rPr lang="en-US" sz="1400"/>
              <a:t>(June 2024 to September 2024): </a:t>
            </a:r>
          </a:p>
          <a:p>
            <a:pPr marL="346075" indent="-346075">
              <a:buFont typeface="Wingdings" panose="05000000000000000000" pitchFamily="2" charset="2"/>
              <a:buChar char="q"/>
            </a:pPr>
            <a:r>
              <a:rPr lang="en-US" sz="1600"/>
              <a:t>One </a:t>
            </a:r>
            <a:r>
              <a:rPr lang="en-US" sz="1600" b="1">
                <a:solidFill>
                  <a:srgbClr val="5CB4FF"/>
                </a:solidFill>
              </a:rPr>
              <a:t>BOE </a:t>
            </a:r>
            <a:r>
              <a:rPr lang="en-US" sz="1600"/>
              <a:t>meetings</a:t>
            </a:r>
          </a:p>
          <a:p>
            <a:pPr marL="346075" indent="-346075">
              <a:buFont typeface="Wingdings" panose="05000000000000000000" pitchFamily="2" charset="2"/>
              <a:buChar char="q"/>
            </a:pPr>
            <a:r>
              <a:rPr lang="en-US" sz="1600"/>
              <a:t>Three </a:t>
            </a:r>
            <a:r>
              <a:rPr lang="en-US" sz="1600" b="1">
                <a:solidFill>
                  <a:srgbClr val="99CD74"/>
                </a:solidFill>
              </a:rPr>
              <a:t>committee </a:t>
            </a:r>
            <a:r>
              <a:rPr lang="en-US" sz="1600"/>
              <a:t>meetings</a:t>
            </a:r>
          </a:p>
          <a:p>
            <a:pPr marL="346075" indent="-346075">
              <a:buFont typeface="Wingdings" panose="05000000000000000000" pitchFamily="2" charset="2"/>
              <a:buChar char="q"/>
            </a:pPr>
            <a:r>
              <a:rPr lang="en-US" sz="1600"/>
              <a:t>One </a:t>
            </a:r>
            <a:r>
              <a:rPr lang="en-US" sz="1600" b="1">
                <a:solidFill>
                  <a:srgbClr val="F47643"/>
                </a:solidFill>
              </a:rPr>
              <a:t>public input </a:t>
            </a:r>
            <a:r>
              <a:rPr lang="en-US" sz="1600"/>
              <a:t>opportunity</a:t>
            </a:r>
          </a:p>
          <a:p>
            <a:pPr marL="0" indent="0">
              <a:buNone/>
            </a:pPr>
            <a:endParaRPr lang="en-US" sz="1800"/>
          </a:p>
          <a:p>
            <a:pPr marL="0" indent="0">
              <a:buNone/>
            </a:pPr>
            <a:r>
              <a:rPr lang="en-US" sz="1800"/>
              <a:t>Phase 3 </a:t>
            </a:r>
            <a:r>
              <a:rPr lang="en-US" sz="1400"/>
              <a:t>(October 2024 to May 2025):</a:t>
            </a:r>
          </a:p>
          <a:p>
            <a:pPr marL="346075" indent="-346075">
              <a:buFont typeface="Wingdings" panose="05000000000000000000" pitchFamily="2" charset="2"/>
              <a:buChar char="q"/>
            </a:pPr>
            <a:r>
              <a:rPr lang="en-US" sz="1600"/>
              <a:t>Three </a:t>
            </a:r>
            <a:r>
              <a:rPr lang="en-US" sz="1600" b="1">
                <a:solidFill>
                  <a:srgbClr val="71B2E2"/>
                </a:solidFill>
              </a:rPr>
              <a:t>BOE </a:t>
            </a:r>
            <a:r>
              <a:rPr lang="en-US" sz="1600"/>
              <a:t>meetings</a:t>
            </a:r>
          </a:p>
          <a:p>
            <a:pPr marL="346075" indent="-346075">
              <a:buFont typeface="Wingdings" panose="05000000000000000000" pitchFamily="2" charset="2"/>
              <a:buChar char="q"/>
            </a:pPr>
            <a:r>
              <a:rPr lang="en-US" sz="1600"/>
              <a:t>Eight </a:t>
            </a:r>
            <a:r>
              <a:rPr lang="en-US" sz="1600" b="1">
                <a:solidFill>
                  <a:srgbClr val="99CD74"/>
                </a:solidFill>
              </a:rPr>
              <a:t>committee</a:t>
            </a:r>
            <a:r>
              <a:rPr lang="en-US" sz="1600"/>
              <a:t> meetings</a:t>
            </a:r>
          </a:p>
          <a:p>
            <a:pPr marL="346075" indent="-346075">
              <a:buFont typeface="Wingdings" panose="05000000000000000000" pitchFamily="2" charset="2"/>
              <a:buChar char="q"/>
            </a:pPr>
            <a:r>
              <a:rPr lang="en-US" sz="1600"/>
              <a:t>One </a:t>
            </a:r>
            <a:r>
              <a:rPr lang="en-US" sz="1600" b="1">
                <a:solidFill>
                  <a:srgbClr val="F47643"/>
                </a:solidFill>
              </a:rPr>
              <a:t>public input </a:t>
            </a:r>
            <a:r>
              <a:rPr lang="en-US" sz="1600"/>
              <a:t>opportunity </a:t>
            </a:r>
          </a:p>
          <a:p>
            <a:endParaRPr lang="en-US" sz="1600"/>
          </a:p>
        </p:txBody>
      </p:sp>
      <p:pic>
        <p:nvPicPr>
          <p:cNvPr id="5" name="Picture 4">
            <a:extLst>
              <a:ext uri="{FF2B5EF4-FFF2-40B4-BE49-F238E27FC236}">
                <a16:creationId xmlns:a16="http://schemas.microsoft.com/office/drawing/2014/main" id="{1466787E-7F97-0ED5-5146-9920FBE221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06471" y="0"/>
            <a:ext cx="4437529" cy="6857999"/>
          </a:xfrm>
          <a:prstGeom prst="rect">
            <a:avLst/>
          </a:prstGeom>
        </p:spPr>
      </p:pic>
      <p:sp>
        <p:nvSpPr>
          <p:cNvPr id="7" name="Left Bracket 6">
            <a:extLst>
              <a:ext uri="{FF2B5EF4-FFF2-40B4-BE49-F238E27FC236}">
                <a16:creationId xmlns:a16="http://schemas.microsoft.com/office/drawing/2014/main" id="{A170687A-F5B9-4494-602F-54BB220474DF}"/>
              </a:ext>
            </a:extLst>
          </p:cNvPr>
          <p:cNvSpPr/>
          <p:nvPr/>
        </p:nvSpPr>
        <p:spPr>
          <a:xfrm>
            <a:off x="4764506" y="356135"/>
            <a:ext cx="105878" cy="2175309"/>
          </a:xfrm>
          <a:prstGeom prst="leftBracket">
            <a:avLst/>
          </a:prstGeom>
          <a:ln w="38100">
            <a:solidFill>
              <a:srgbClr val="00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50BCADEE-4C2B-FEF3-AAEB-24956940530F}"/>
              </a:ext>
            </a:extLst>
          </p:cNvPr>
          <p:cNvSpPr/>
          <p:nvPr/>
        </p:nvSpPr>
        <p:spPr>
          <a:xfrm>
            <a:off x="385012" y="1424473"/>
            <a:ext cx="3811604" cy="1694113"/>
          </a:xfrm>
          <a:prstGeom prst="rect">
            <a:avLst/>
          </a:prstGeom>
          <a:noFill/>
          <a:ln w="38100">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858F332-EF36-AE05-AE52-FBC380F70FEF}"/>
              </a:ext>
            </a:extLst>
          </p:cNvPr>
          <p:cNvCxnSpPr>
            <a:cxnSpLocks/>
            <a:stCxn id="8" idx="3"/>
          </p:cNvCxnSpPr>
          <p:nvPr/>
        </p:nvCxnSpPr>
        <p:spPr>
          <a:xfrm flipV="1">
            <a:off x="4196616" y="1424473"/>
            <a:ext cx="567890" cy="847057"/>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539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D9080-2A0B-C495-5064-45CFA3E17331}"/>
              </a:ext>
            </a:extLst>
          </p:cNvPr>
          <p:cNvSpPr>
            <a:spLocks noGrp="1"/>
          </p:cNvSpPr>
          <p:nvPr>
            <p:ph type="ctrTitle"/>
          </p:nvPr>
        </p:nvSpPr>
        <p:spPr/>
        <p:txBody>
          <a:bodyPr/>
          <a:lstStyle/>
          <a:p>
            <a:r>
              <a:rPr lang="en-US"/>
              <a:t>Phase 1 Objectives</a:t>
            </a:r>
          </a:p>
        </p:txBody>
      </p:sp>
      <p:sp>
        <p:nvSpPr>
          <p:cNvPr id="3" name="Subtitle 2">
            <a:extLst>
              <a:ext uri="{FF2B5EF4-FFF2-40B4-BE49-F238E27FC236}">
                <a16:creationId xmlns:a16="http://schemas.microsoft.com/office/drawing/2014/main" id="{4724C8D0-E76E-B93D-A8FB-FE77324E4BC7}"/>
              </a:ext>
            </a:extLst>
          </p:cNvPr>
          <p:cNvSpPr>
            <a:spLocks noGrp="1"/>
          </p:cNvSpPr>
          <p:nvPr>
            <p:ph type="subTitle" idx="1"/>
          </p:nvPr>
        </p:nvSpPr>
        <p:spPr/>
        <p:txBody>
          <a:bodyPr/>
          <a:lstStyle/>
          <a:p>
            <a:pPr marL="346075" indent="-346075">
              <a:buFont typeface="Wingdings" panose="05000000000000000000" pitchFamily="2" charset="2"/>
              <a:buChar char="q"/>
            </a:pPr>
            <a:r>
              <a:rPr lang="en-US" sz="1800"/>
              <a:t>Establish BOE charge for committee</a:t>
            </a:r>
          </a:p>
          <a:p>
            <a:pPr marL="346075" indent="-346075">
              <a:buFont typeface="Wingdings" panose="05000000000000000000" pitchFamily="2" charset="2"/>
              <a:buChar char="q"/>
            </a:pPr>
            <a:r>
              <a:rPr lang="en-US" sz="1800"/>
              <a:t>Establish scope of work </a:t>
            </a:r>
          </a:p>
          <a:p>
            <a:pPr marL="346075" indent="-346075">
              <a:buFont typeface="Wingdings" panose="05000000000000000000" pitchFamily="2" charset="2"/>
              <a:buChar char="q"/>
            </a:pPr>
            <a:r>
              <a:rPr lang="en-US" sz="1800"/>
              <a:t>Education committee members through sub-committee focus:</a:t>
            </a:r>
          </a:p>
          <a:p>
            <a:pPr marL="685800" lvl="1" indent="-342900">
              <a:buFont typeface="+mj-lt"/>
              <a:buAutoNum type="arabicPeriod"/>
            </a:pPr>
            <a:r>
              <a:rPr lang="en-US" sz="1600" i="1"/>
              <a:t>Finance Focus</a:t>
            </a:r>
          </a:p>
          <a:p>
            <a:pPr marL="685800" lvl="1" indent="-342900">
              <a:buFont typeface="+mj-lt"/>
              <a:buAutoNum type="arabicPeriod"/>
            </a:pPr>
            <a:r>
              <a:rPr lang="en-US" sz="1600" i="1"/>
              <a:t>Student Experience Focus</a:t>
            </a:r>
          </a:p>
          <a:p>
            <a:pPr marL="685800" lvl="1" indent="-342900">
              <a:buFont typeface="+mj-lt"/>
              <a:buAutoNum type="arabicPeriod"/>
            </a:pPr>
            <a:r>
              <a:rPr lang="en-US" sz="1600" i="1"/>
              <a:t>Program Offerings Focus</a:t>
            </a:r>
          </a:p>
          <a:p>
            <a:pPr marL="685800" lvl="1" indent="-342900">
              <a:buFont typeface="+mj-lt"/>
              <a:buAutoNum type="arabicPeriod"/>
            </a:pPr>
            <a:r>
              <a:rPr lang="en-US" sz="1600" i="1"/>
              <a:t>Facility Needs Focus</a:t>
            </a:r>
          </a:p>
          <a:p>
            <a:pPr marL="346075" indent="-346075">
              <a:buFont typeface="Wingdings" panose="05000000000000000000" pitchFamily="2" charset="2"/>
              <a:buChar char="q"/>
            </a:pPr>
            <a:r>
              <a:rPr lang="en-US" sz="1800"/>
              <a:t>Finalize committee belief statements from each sub-committee</a:t>
            </a:r>
          </a:p>
          <a:p>
            <a:pPr marL="346075" indent="-346075">
              <a:buFont typeface="Wingdings" panose="05000000000000000000" pitchFamily="2" charset="2"/>
              <a:buChar char="q"/>
            </a:pPr>
            <a:r>
              <a:rPr lang="en-US" sz="1800"/>
              <a:t>Provide community input on committee progress</a:t>
            </a:r>
          </a:p>
          <a:p>
            <a:pPr marL="346075" indent="-346075">
              <a:buFont typeface="Wingdings" panose="05000000000000000000" pitchFamily="2" charset="2"/>
              <a:buChar char="q"/>
            </a:pPr>
            <a:r>
              <a:rPr lang="en-US" sz="1800"/>
              <a:t>BOE update on progress and validation of belief statements </a:t>
            </a:r>
          </a:p>
          <a:p>
            <a:pPr lvl="2"/>
            <a:endParaRPr lang="en-US" sz="1950"/>
          </a:p>
        </p:txBody>
      </p:sp>
    </p:spTree>
    <p:extLst>
      <p:ext uri="{BB962C8B-B14F-4D97-AF65-F5344CB8AC3E}">
        <p14:creationId xmlns:p14="http://schemas.microsoft.com/office/powerpoint/2010/main" val="2752094929"/>
      </p:ext>
    </p:extLst>
  </p:cSld>
  <p:clrMapOvr>
    <a:masterClrMapping/>
  </p:clrMapOvr>
</p:sld>
</file>

<file path=ppt/theme/theme1.xml><?xml version="1.0" encoding="utf-8"?>
<a:theme xmlns:a="http://schemas.openxmlformats.org/drawingml/2006/main" name="Office Theme">
  <a:themeElements>
    <a:clrScheme name="Des Moines, IA">
      <a:dk1>
        <a:sysClr val="windowText" lastClr="000000"/>
      </a:dk1>
      <a:lt1>
        <a:srgbClr val="FFFFFF"/>
      </a:lt1>
      <a:dk2>
        <a:srgbClr val="003766"/>
      </a:dk2>
      <a:lt2>
        <a:srgbClr val="E2E1DD"/>
      </a:lt2>
      <a:accent1>
        <a:srgbClr val="F5A800"/>
      </a:accent1>
      <a:accent2>
        <a:srgbClr val="002844"/>
      </a:accent2>
      <a:accent3>
        <a:srgbClr val="6D7E8C"/>
      </a:accent3>
      <a:accent4>
        <a:srgbClr val="CDB579"/>
      </a:accent4>
      <a:accent5>
        <a:srgbClr val="73A35B"/>
      </a:accent5>
      <a:accent6>
        <a:srgbClr val="EE620C"/>
      </a:accent6>
      <a:hlink>
        <a:srgbClr val="749DD2"/>
      </a:hlink>
      <a:folHlink>
        <a:srgbClr val="004B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SP Logo">
  <a:themeElements>
    <a:clrScheme name="Des Moines, IA">
      <a:dk1>
        <a:sysClr val="windowText" lastClr="000000"/>
      </a:dk1>
      <a:lt1>
        <a:srgbClr val="FFFFFF"/>
      </a:lt1>
      <a:dk2>
        <a:srgbClr val="003766"/>
      </a:dk2>
      <a:lt2>
        <a:srgbClr val="E2E1DD"/>
      </a:lt2>
      <a:accent1>
        <a:srgbClr val="F5A800"/>
      </a:accent1>
      <a:accent2>
        <a:srgbClr val="002844"/>
      </a:accent2>
      <a:accent3>
        <a:srgbClr val="6D7E8C"/>
      </a:accent3>
      <a:accent4>
        <a:srgbClr val="CDB579"/>
      </a:accent4>
      <a:accent5>
        <a:srgbClr val="73A35B"/>
      </a:accent5>
      <a:accent6>
        <a:srgbClr val="EE620C"/>
      </a:accent6>
      <a:hlink>
        <a:srgbClr val="749DD2"/>
      </a:hlink>
      <a:folHlink>
        <a:srgbClr val="004B91"/>
      </a:folHlink>
    </a:clrScheme>
    <a:fontScheme name="Custom 2">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eb01017-68e7-4a3a-a935-6492080d94bb">
      <Terms xmlns="http://schemas.microsoft.com/office/infopath/2007/PartnerControls"/>
    </lcf76f155ced4ddcb4097134ff3c332f>
    <TaxCatchAll xmlns="2cc6f0dc-d8fd-493a-ace4-4f531b6d2e7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6DA0CBC8F8640A6F62FD7FCDC2629" ma:contentTypeVersion="11" ma:contentTypeDescription="Create a new document." ma:contentTypeScope="" ma:versionID="370e6ad10f2e25006e598c67ed45a61e">
  <xsd:schema xmlns:xsd="http://www.w3.org/2001/XMLSchema" xmlns:xs="http://www.w3.org/2001/XMLSchema" xmlns:p="http://schemas.microsoft.com/office/2006/metadata/properties" xmlns:ns2="4eb01017-68e7-4a3a-a935-6492080d94bb" xmlns:ns3="2cc6f0dc-d8fd-493a-ace4-4f531b6d2e7c" targetNamespace="http://schemas.microsoft.com/office/2006/metadata/properties" ma:root="true" ma:fieldsID="bb7b1dbfa6fa8c3a51de9c3bc44b16e6" ns2:_="" ns3:_="">
    <xsd:import namespace="4eb01017-68e7-4a3a-a935-6492080d94bb"/>
    <xsd:import namespace="2cc6f0dc-d8fd-493a-ace4-4f531b6d2e7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b01017-68e7-4a3a-a935-6492080d94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570c348-86ef-4325-bc1c-c9e9f79bf6c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c6f0dc-d8fd-493a-ace4-4f531b6d2e7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9369240-204f-48ac-b23a-bf3d7528ea04}" ma:internalName="TaxCatchAll" ma:showField="CatchAllData" ma:web="2cc6f0dc-d8fd-493a-ace4-4f531b6d2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501DED-4B1C-43AF-8E99-65EA79DB49AE}">
  <ds:schemaRefs>
    <ds:schemaRef ds:uri="http://schemas.microsoft.com/sharepoint/v3/contenttype/forms"/>
  </ds:schemaRefs>
</ds:datastoreItem>
</file>

<file path=customXml/itemProps2.xml><?xml version="1.0" encoding="utf-8"?>
<ds:datastoreItem xmlns:ds="http://schemas.openxmlformats.org/officeDocument/2006/customXml" ds:itemID="{85245413-BFD3-4BE5-B30F-69DB15971CE0}">
  <ds:schemaRefs>
    <ds:schemaRef ds:uri="4eb01017-68e7-4a3a-a935-6492080d94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D75C039-DB0E-4750-8367-499C6EDAF8C4}"/>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10</Slides>
  <Notes>0</Notes>
  <HiddenSlides>0</HiddenSlide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RSP Logo</vt:lpstr>
      <vt:lpstr>PowerPoint Presentation</vt:lpstr>
      <vt:lpstr>What is a Facility Master Plan? </vt:lpstr>
      <vt:lpstr>Who is involved in the Facility Master Plan?</vt:lpstr>
      <vt:lpstr>PowerPoint Presentation</vt:lpstr>
      <vt:lpstr>Why do we need a Facility Master Plan?</vt:lpstr>
      <vt:lpstr>Past, Current, &amp; Future Enrollment</vt:lpstr>
      <vt:lpstr>Enrollment and Utilization (5-Year)</vt:lpstr>
      <vt:lpstr>The Plan</vt:lpstr>
      <vt:lpstr>Phase 1 Objectives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Rob@RSP-Associates.com</dc:creator>
  <cp:revision>1</cp:revision>
  <cp:lastPrinted>2023-04-10T15:16:22Z</cp:lastPrinted>
  <dcterms:created xsi:type="dcterms:W3CDTF">2022-01-25T15:35:23Z</dcterms:created>
  <dcterms:modified xsi:type="dcterms:W3CDTF">2023-10-10T17:33:39Z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0x0101005B86DA0CBC8F8640A6F62FD7FCDC2629</vt:lpwstr>
  </property>
</Properties>
</file>